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79" r:id="rId5"/>
    <p:sldMasterId id="2147484714" r:id="rId6"/>
    <p:sldMasterId id="2147484751" r:id="rId7"/>
    <p:sldMasterId id="2147484784" r:id="rId8"/>
    <p:sldMasterId id="2147484849" r:id="rId9"/>
    <p:sldMasterId id="2147484885" r:id="rId10"/>
    <p:sldMasterId id="2147484915" r:id="rId11"/>
  </p:sldMasterIdLst>
  <p:notesMasterIdLst>
    <p:notesMasterId r:id="rId126"/>
  </p:notesMasterIdLst>
  <p:handoutMasterIdLst>
    <p:handoutMasterId r:id="rId127"/>
  </p:handoutMasterIdLst>
  <p:sldIdLst>
    <p:sldId id="1681" r:id="rId12"/>
    <p:sldId id="2147307736" r:id="rId13"/>
    <p:sldId id="2076136954" r:id="rId14"/>
    <p:sldId id="2076138071" r:id="rId15"/>
    <p:sldId id="2147307746" r:id="rId16"/>
    <p:sldId id="2076137491" r:id="rId17"/>
    <p:sldId id="2076138074" r:id="rId18"/>
    <p:sldId id="2076138073" r:id="rId19"/>
    <p:sldId id="2076137863" r:id="rId20"/>
    <p:sldId id="2076137865" r:id="rId21"/>
    <p:sldId id="2076137866" r:id="rId22"/>
    <p:sldId id="2076137924" r:id="rId23"/>
    <p:sldId id="2147307646" r:id="rId24"/>
    <p:sldId id="2076136979" r:id="rId25"/>
    <p:sldId id="2076137868" r:id="rId26"/>
    <p:sldId id="2076137869" r:id="rId27"/>
    <p:sldId id="2147307655" r:id="rId28"/>
    <p:sldId id="2076137927" r:id="rId29"/>
    <p:sldId id="2076136987" r:id="rId30"/>
    <p:sldId id="2147307738" r:id="rId31"/>
    <p:sldId id="2076137839" r:id="rId32"/>
    <p:sldId id="2073" r:id="rId33"/>
    <p:sldId id="2147307669" r:id="rId34"/>
    <p:sldId id="2147307670" r:id="rId35"/>
    <p:sldId id="2076137842" r:id="rId36"/>
    <p:sldId id="2147307692" r:id="rId37"/>
    <p:sldId id="2147307694" r:id="rId38"/>
    <p:sldId id="2147307689" r:id="rId39"/>
    <p:sldId id="2147307688" r:id="rId40"/>
    <p:sldId id="2076137847" r:id="rId41"/>
    <p:sldId id="2076137902" r:id="rId42"/>
    <p:sldId id="2147307647" r:id="rId43"/>
    <p:sldId id="2076137843" r:id="rId44"/>
    <p:sldId id="2147307718" r:id="rId45"/>
    <p:sldId id="2147307719" r:id="rId46"/>
    <p:sldId id="2147307659" r:id="rId47"/>
    <p:sldId id="2147307672" r:id="rId48"/>
    <p:sldId id="2147307673" r:id="rId49"/>
    <p:sldId id="2147307739" r:id="rId50"/>
    <p:sldId id="2147307648" r:id="rId51"/>
    <p:sldId id="2147307656" r:id="rId52"/>
    <p:sldId id="2147307660" r:id="rId53"/>
    <p:sldId id="2147307674" r:id="rId54"/>
    <p:sldId id="2147307664" r:id="rId55"/>
    <p:sldId id="2147307685" r:id="rId56"/>
    <p:sldId id="2076137900" r:id="rId57"/>
    <p:sldId id="2076137899" r:id="rId58"/>
    <p:sldId id="2147307678" r:id="rId59"/>
    <p:sldId id="2147307737" r:id="rId60"/>
    <p:sldId id="2147307740" r:id="rId61"/>
    <p:sldId id="2147307686" r:id="rId62"/>
    <p:sldId id="1683" r:id="rId63"/>
    <p:sldId id="2147307695" r:id="rId64"/>
    <p:sldId id="2147307690" r:id="rId65"/>
    <p:sldId id="2147307691" r:id="rId66"/>
    <p:sldId id="2147307649" r:id="rId67"/>
    <p:sldId id="2147307657" r:id="rId68"/>
    <p:sldId id="2076137912" r:id="rId69"/>
    <p:sldId id="2147307679" r:id="rId70"/>
    <p:sldId id="2076137879" r:id="rId71"/>
    <p:sldId id="2147307680" r:id="rId72"/>
    <p:sldId id="2147307650" r:id="rId73"/>
    <p:sldId id="2147307661" r:id="rId74"/>
    <p:sldId id="2147307675" r:id="rId75"/>
    <p:sldId id="2147307681" r:id="rId76"/>
    <p:sldId id="2076137886" r:id="rId77"/>
    <p:sldId id="2076137913" r:id="rId78"/>
    <p:sldId id="2147307729" r:id="rId79"/>
    <p:sldId id="2147307725" r:id="rId80"/>
    <p:sldId id="2147307651" r:id="rId81"/>
    <p:sldId id="2076137906" r:id="rId82"/>
    <p:sldId id="2147307676" r:id="rId83"/>
    <p:sldId id="2147307682" r:id="rId84"/>
    <p:sldId id="2147307652" r:id="rId85"/>
    <p:sldId id="2147307662" r:id="rId86"/>
    <p:sldId id="2076137892" r:id="rId87"/>
    <p:sldId id="2147307677" r:id="rId88"/>
    <p:sldId id="2147307683" r:id="rId89"/>
    <p:sldId id="2076137910" r:id="rId90"/>
    <p:sldId id="2147307684" r:id="rId91"/>
    <p:sldId id="2147307653" r:id="rId92"/>
    <p:sldId id="2076137887" r:id="rId93"/>
    <p:sldId id="2076137882" r:id="rId94"/>
    <p:sldId id="2076137888" r:id="rId95"/>
    <p:sldId id="2147307705" r:id="rId96"/>
    <p:sldId id="2147307717" r:id="rId97"/>
    <p:sldId id="2147307733" r:id="rId98"/>
    <p:sldId id="2147307715" r:id="rId99"/>
    <p:sldId id="2147307706" r:id="rId100"/>
    <p:sldId id="2147307741" r:id="rId101"/>
    <p:sldId id="2147307707" r:id="rId102"/>
    <p:sldId id="2147307734" r:id="rId103"/>
    <p:sldId id="2147307732" r:id="rId104"/>
    <p:sldId id="2147307735" r:id="rId105"/>
    <p:sldId id="2147307730" r:id="rId106"/>
    <p:sldId id="2147307696" r:id="rId107"/>
    <p:sldId id="1688" r:id="rId108"/>
    <p:sldId id="1684" r:id="rId109"/>
    <p:sldId id="2147307699" r:id="rId110"/>
    <p:sldId id="2147307698" r:id="rId111"/>
    <p:sldId id="1685" r:id="rId112"/>
    <p:sldId id="2076137867" r:id="rId113"/>
    <p:sldId id="2147307742" r:id="rId114"/>
    <p:sldId id="2147307743" r:id="rId115"/>
    <p:sldId id="2147307744" r:id="rId116"/>
    <p:sldId id="2076137870" r:id="rId117"/>
    <p:sldId id="2123258545" r:id="rId118"/>
    <p:sldId id="2147307745" r:id="rId119"/>
    <p:sldId id="2123258556" r:id="rId120"/>
    <p:sldId id="2123258547" r:id="rId121"/>
    <p:sldId id="3435" r:id="rId122"/>
    <p:sldId id="2123258548" r:id="rId123"/>
    <p:sldId id="2123258554" r:id="rId124"/>
    <p:sldId id="2076137922" r:id="rId1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Migrate L300" id="{033FCB53-CA2E-44D9-95D2-6E0621BE9EF7}">
          <p14:sldIdLst>
            <p14:sldId id="1681"/>
            <p14:sldId id="2147307736"/>
            <p14:sldId id="2076136954"/>
            <p14:sldId id="2076138071"/>
            <p14:sldId id="2147307746"/>
            <p14:sldId id="2076137491"/>
            <p14:sldId id="2076138074"/>
            <p14:sldId id="2076138073"/>
          </p14:sldIdLst>
        </p14:section>
        <p14:section name="Azure Migrate overview" id="{E5408BF0-DC27-46A2-8982-CFEA518811E8}">
          <p14:sldIdLst>
            <p14:sldId id="2076137863"/>
            <p14:sldId id="2076137865"/>
            <p14:sldId id="2076137866"/>
            <p14:sldId id="2076137924"/>
          </p14:sldIdLst>
        </p14:section>
        <p14:section name="Servers - Discovery" id="{7457DDAF-3525-4966-92E7-5F5D5DD48FD7}">
          <p14:sldIdLst>
            <p14:sldId id="2147307646"/>
            <p14:sldId id="2076136979"/>
            <p14:sldId id="2076137868"/>
            <p14:sldId id="2076137869"/>
            <p14:sldId id="2147307655"/>
            <p14:sldId id="2076137927"/>
            <p14:sldId id="2076136987"/>
            <p14:sldId id="2147307738"/>
            <p14:sldId id="2076137839"/>
            <p14:sldId id="2073"/>
            <p14:sldId id="2147307669"/>
            <p14:sldId id="2147307670"/>
            <p14:sldId id="2076137842"/>
            <p14:sldId id="2147307692"/>
            <p14:sldId id="2147307694"/>
            <p14:sldId id="2147307689"/>
            <p14:sldId id="2147307688"/>
            <p14:sldId id="2076137847"/>
            <p14:sldId id="2076137902"/>
          </p14:sldIdLst>
        </p14:section>
        <p14:section name="Servers - Dependency analysis" id="{BB8821A3-9C53-49EC-9CE9-90FC064BA177}">
          <p14:sldIdLst>
            <p14:sldId id="2147307647"/>
            <p14:sldId id="2076137843"/>
            <p14:sldId id="2147307718"/>
            <p14:sldId id="2147307719"/>
            <p14:sldId id="2147307659"/>
            <p14:sldId id="2147307672"/>
            <p14:sldId id="2147307673"/>
            <p14:sldId id="2147307739"/>
          </p14:sldIdLst>
        </p14:section>
        <p14:section name="Servers - Assessments" id="{770E80B7-BC37-4323-81D6-B59286B36EA1}">
          <p14:sldIdLst>
            <p14:sldId id="2147307648"/>
            <p14:sldId id="2147307656"/>
            <p14:sldId id="2147307660"/>
            <p14:sldId id="2147307674"/>
            <p14:sldId id="2147307664"/>
            <p14:sldId id="2147307685"/>
            <p14:sldId id="2076137900"/>
            <p14:sldId id="2076137899"/>
            <p14:sldId id="2147307678"/>
            <p14:sldId id="2147307737"/>
            <p14:sldId id="2147307740"/>
          </p14:sldIdLst>
        </p14:section>
        <p14:section name="Assessments - SQL" id="{09558CE1-9EEF-4EBA-B063-89A02051A728}">
          <p14:sldIdLst>
            <p14:sldId id="2147307686"/>
            <p14:sldId id="1683"/>
            <p14:sldId id="2147307695"/>
            <p14:sldId id="2147307690"/>
            <p14:sldId id="2147307691"/>
          </p14:sldIdLst>
        </p14:section>
        <p14:section name="Servers - Migration" id="{D703D1DE-00FA-4F1E-A09D-225EC360E585}">
          <p14:sldIdLst>
            <p14:sldId id="2147307649"/>
            <p14:sldId id="2147307657"/>
            <p14:sldId id="2076137912"/>
            <p14:sldId id="2147307679"/>
            <p14:sldId id="2076137879"/>
            <p14:sldId id="2147307680"/>
          </p14:sldIdLst>
        </p14:section>
        <p14:section name="Agentless VMware migrations" id="{DD0180A4-A423-47F1-95B8-814D7C435FAA}">
          <p14:sldIdLst>
            <p14:sldId id="2147307650"/>
            <p14:sldId id="2147307661"/>
            <p14:sldId id="2147307675"/>
            <p14:sldId id="2147307681"/>
            <p14:sldId id="2076137886"/>
            <p14:sldId id="2076137913"/>
            <p14:sldId id="2147307729"/>
            <p14:sldId id="2147307725"/>
          </p14:sldIdLst>
        </p14:section>
        <p14:section name="Agentless Hyper-V migrations" id="{A5D22B1D-3ED8-484A-B14E-E86D3070586F}">
          <p14:sldIdLst>
            <p14:sldId id="2147307651"/>
            <p14:sldId id="2076137906"/>
            <p14:sldId id="2147307676"/>
            <p14:sldId id="2147307682"/>
          </p14:sldIdLst>
        </p14:section>
        <p14:section name="Agent based migrations" id="{321E82FF-E5D9-4E1D-BB9A-95609A9C7FC2}">
          <p14:sldIdLst>
            <p14:sldId id="2147307652"/>
            <p14:sldId id="2147307662"/>
            <p14:sldId id="2076137892"/>
            <p14:sldId id="2147307677"/>
            <p14:sldId id="2147307683"/>
            <p14:sldId id="2076137910"/>
            <p14:sldId id="2147307684"/>
          </p14:sldIdLst>
        </p14:section>
        <p14:section name="Migration Concepts" id="{D5B07783-E3D0-4616-9B11-C4C099713D28}">
          <p14:sldIdLst>
            <p14:sldId id="2147307653"/>
            <p14:sldId id="2076137887"/>
            <p14:sldId id="2076137882"/>
            <p14:sldId id="2076137888"/>
            <p14:sldId id="2147307705"/>
            <p14:sldId id="2147307717"/>
            <p14:sldId id="2147307733"/>
            <p14:sldId id="2147307715"/>
          </p14:sldIdLst>
        </p14:section>
        <p14:section name="Private Link Support" id="{3513721B-FBB1-4817-99AE-776110F962D3}">
          <p14:sldIdLst>
            <p14:sldId id="2147307706"/>
            <p14:sldId id="2147307741"/>
            <p14:sldId id="2147307707"/>
            <p14:sldId id="2147307734"/>
            <p14:sldId id="2147307732"/>
            <p14:sldId id="2147307735"/>
            <p14:sldId id="2147307730"/>
          </p14:sldIdLst>
        </p14:section>
        <p14:section name="App Containerization" id="{C2F9E2DF-CDFA-4783-884D-614D68B6248E}">
          <p14:sldIdLst>
            <p14:sldId id="2147307696"/>
            <p14:sldId id="1688"/>
            <p14:sldId id="1684"/>
            <p14:sldId id="2147307699"/>
            <p14:sldId id="2147307698"/>
            <p14:sldId id="1685"/>
          </p14:sldIdLst>
        </p14:section>
        <p14:section name="Resources" id="{128BF808-D05A-49E8-B2D1-64FBBDA652E6}">
          <p14:sldIdLst>
            <p14:sldId id="2076137867"/>
            <p14:sldId id="2147307742"/>
            <p14:sldId id="2147307743"/>
            <p14:sldId id="2147307744"/>
            <p14:sldId id="2076137870"/>
            <p14:sldId id="2123258545"/>
            <p14:sldId id="2147307745"/>
            <p14:sldId id="2123258556"/>
            <p14:sldId id="2123258547"/>
            <p14:sldId id="3435"/>
            <p14:sldId id="2123258548"/>
            <p14:sldId id="2123258554"/>
            <p14:sldId id="20761379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D899A1-894B-845D-612A-2510C1F7A378}" name="Rahul Gupta" initials="RG" userId="S::rahugup@microsoft.com::8f221e9d-1d05-4778-b46f-7cdbae6e987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Anna Swaty" initials="AS" lastIdx="16" clrIdx="5">
    <p:extLst>
      <p:ext uri="{19B8F6BF-5375-455C-9EA6-DF929625EA0E}">
        <p15:presenceInfo xmlns:p15="http://schemas.microsoft.com/office/powerpoint/2012/main" userId="S::aswaty@bridge.partners::9337fe90-25ec-4297-b959-6618350041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50E6FF"/>
    <a:srgbClr val="0078D4"/>
    <a:srgbClr val="000000"/>
    <a:srgbClr val="FFFFFF"/>
    <a:srgbClr val="EBEBEB"/>
    <a:srgbClr val="3C3C41"/>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38" autoAdjust="0"/>
    <p:restoredTop sz="96211" autoAdjust="0"/>
  </p:normalViewPr>
  <p:slideViewPr>
    <p:cSldViewPr snapToGrid="0">
      <p:cViewPr>
        <p:scale>
          <a:sx n="108" d="100"/>
          <a:sy n="108" d="100"/>
        </p:scale>
        <p:origin x="189" y="53"/>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microsoft.com/office/2018/10/relationships/authors" Target="author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presProps" Target="pres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viewProps" Target="viewProps.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tableStyles" Target="tableStyle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27D5E047-6015-41F8-A4AB-FE5784C82F44}"/>
    <pc:docChg chg="modSld">
      <pc:chgData name="Jonathan Vella" userId="ff59d9e4-9df8-4ae6-90e3-b837e2f6651b" providerId="ADAL" clId="{27D5E047-6015-41F8-A4AB-FE5784C82F44}" dt="2022-05-31T06:53:13.480" v="1" actId="1036"/>
      <pc:docMkLst>
        <pc:docMk/>
      </pc:docMkLst>
      <pc:sldChg chg="modSp mod">
        <pc:chgData name="Jonathan Vella" userId="ff59d9e4-9df8-4ae6-90e3-b837e2f6651b" providerId="ADAL" clId="{27D5E047-6015-41F8-A4AB-FE5784C82F44}" dt="2022-05-31T06:53:13.480" v="1" actId="1036"/>
        <pc:sldMkLst>
          <pc:docMk/>
          <pc:sldMk cId="2009723398" sldId="2076138073"/>
        </pc:sldMkLst>
        <pc:spChg chg="mod">
          <ac:chgData name="Jonathan Vella" userId="ff59d9e4-9df8-4ae6-90e3-b837e2f6651b" providerId="ADAL" clId="{27D5E047-6015-41F8-A4AB-FE5784C82F44}" dt="2022-05-31T06:53:13.480" v="1" actId="1036"/>
          <ac:spMkLst>
            <pc:docMk/>
            <pc:sldMk cId="2009723398" sldId="2076138073"/>
            <ac:spMk id="3" creationId="{EF30CAD7-A4E2-45FC-9627-A71EEBDF187D}"/>
          </ac:spMkLst>
        </pc:spChg>
      </pc:sldChg>
      <pc:sldChg chg="modSp mod">
        <pc:chgData name="Jonathan Vella" userId="ff59d9e4-9df8-4ae6-90e3-b837e2f6651b" providerId="ADAL" clId="{27D5E047-6015-41F8-A4AB-FE5784C82F44}" dt="2022-05-31T06:23:25.532" v="0" actId="20577"/>
        <pc:sldMkLst>
          <pc:docMk/>
          <pc:sldMk cId="1797846923" sldId="2147307746"/>
        </pc:sldMkLst>
        <pc:spChg chg="mod">
          <ac:chgData name="Jonathan Vella" userId="ff59d9e4-9df8-4ae6-90e3-b837e2f6651b" providerId="ADAL" clId="{27D5E047-6015-41F8-A4AB-FE5784C82F44}" dt="2022-05-31T06:23:25.532" v="0" actId="20577"/>
          <ac:spMkLst>
            <pc:docMk/>
            <pc:sldMk cId="1797846923" sldId="2147307746"/>
            <ac:spMk id="2" creationId="{233299A6-2A92-4A83-F3AB-DA810920641E}"/>
          </ac:spMkLst>
        </pc:spChg>
      </pc:sldChg>
    </pc:docChg>
  </pc:docChgLst>
  <pc:docChgLst>
    <pc:chgData name="Jonathan Vella" userId="ff59d9e4-9df8-4ae6-90e3-b837e2f6651b" providerId="ADAL" clId="{96FEBCB2-4624-4741-8063-59EB587DF3CE}"/>
    <pc:docChg chg="undo custSel addSld delSld modSld sldOrd modMainMaster modSection">
      <pc:chgData name="Jonathan Vella" userId="ff59d9e4-9df8-4ae6-90e3-b837e2f6651b" providerId="ADAL" clId="{96FEBCB2-4624-4741-8063-59EB587DF3CE}" dt="2022-03-28T07:42:37.770" v="239" actId="47"/>
      <pc:docMkLst>
        <pc:docMk/>
      </pc:docMkLst>
      <pc:sldChg chg="modSp mod">
        <pc:chgData name="Jonathan Vella" userId="ff59d9e4-9df8-4ae6-90e3-b837e2f6651b" providerId="ADAL" clId="{96FEBCB2-4624-4741-8063-59EB587DF3CE}" dt="2022-03-28T07:38:43.423" v="235" actId="20577"/>
        <pc:sldMkLst>
          <pc:docMk/>
          <pc:sldMk cId="1072348726" sldId="1681"/>
        </pc:sldMkLst>
        <pc:spChg chg="mod">
          <ac:chgData name="Jonathan Vella" userId="ff59d9e4-9df8-4ae6-90e3-b837e2f6651b" providerId="ADAL" clId="{96FEBCB2-4624-4741-8063-59EB587DF3CE}" dt="2022-03-28T07:38:43.423" v="235" actId="20577"/>
          <ac:spMkLst>
            <pc:docMk/>
            <pc:sldMk cId="1072348726" sldId="1681"/>
            <ac:spMk id="3" creationId="{9641A1FA-864A-4C13-B946-602C242011CF}"/>
          </ac:spMkLst>
        </pc:spChg>
      </pc:sldChg>
      <pc:sldChg chg="add del setBg">
        <pc:chgData name="Jonathan Vella" userId="ff59d9e4-9df8-4ae6-90e3-b837e2f6651b" providerId="ADAL" clId="{96FEBCB2-4624-4741-8063-59EB587DF3CE}" dt="2022-03-28T07:29:32.670" v="3"/>
        <pc:sldMkLst>
          <pc:docMk/>
          <pc:sldMk cId="2732435323" sldId="2076136954"/>
        </pc:sldMkLst>
      </pc:sldChg>
      <pc:sldChg chg="add">
        <pc:chgData name="Jonathan Vella" userId="ff59d9e4-9df8-4ae6-90e3-b837e2f6651b" providerId="ADAL" clId="{96FEBCB2-4624-4741-8063-59EB587DF3CE}" dt="2022-03-28T07:38:00.936" v="221"/>
        <pc:sldMkLst>
          <pc:docMk/>
          <pc:sldMk cId="2654679952" sldId="2076137867"/>
        </pc:sldMkLst>
      </pc:sldChg>
      <pc:sldChg chg="del">
        <pc:chgData name="Jonathan Vella" userId="ff59d9e4-9df8-4ae6-90e3-b837e2f6651b" providerId="ADAL" clId="{96FEBCB2-4624-4741-8063-59EB587DF3CE}" dt="2022-03-28T07:38:04.903" v="223" actId="47"/>
        <pc:sldMkLst>
          <pc:docMk/>
          <pc:sldMk cId="1860363959" sldId="2076137873"/>
        </pc:sldMkLst>
      </pc:sldChg>
      <pc:sldChg chg="delSp mod">
        <pc:chgData name="Jonathan Vella" userId="ff59d9e4-9df8-4ae6-90e3-b837e2f6651b" providerId="ADAL" clId="{96FEBCB2-4624-4741-8063-59EB587DF3CE}" dt="2022-03-28T07:33:23.829" v="70" actId="478"/>
        <pc:sldMkLst>
          <pc:docMk/>
          <pc:sldMk cId="572721408" sldId="2076137879"/>
        </pc:sldMkLst>
        <pc:spChg chg="del">
          <ac:chgData name="Jonathan Vella" userId="ff59d9e4-9df8-4ae6-90e3-b837e2f6651b" providerId="ADAL" clId="{96FEBCB2-4624-4741-8063-59EB587DF3CE}" dt="2022-03-28T07:33:22.846" v="69" actId="478"/>
          <ac:spMkLst>
            <pc:docMk/>
            <pc:sldMk cId="572721408" sldId="2076137879"/>
            <ac:spMk id="2" creationId="{1358E0A0-60BB-468C-B147-8D43B9505BC8}"/>
          </ac:spMkLst>
        </pc:spChg>
        <pc:spChg chg="del">
          <ac:chgData name="Jonathan Vella" userId="ff59d9e4-9df8-4ae6-90e3-b837e2f6651b" providerId="ADAL" clId="{96FEBCB2-4624-4741-8063-59EB587DF3CE}" dt="2022-03-28T07:33:23.829" v="70" actId="478"/>
          <ac:spMkLst>
            <pc:docMk/>
            <pc:sldMk cId="572721408" sldId="2076137879"/>
            <ac:spMk id="3" creationId="{3B6C00C8-3DCB-4208-B41D-860C0E771B60}"/>
          </ac:spMkLst>
        </pc:spChg>
      </pc:sldChg>
      <pc:sldChg chg="add del">
        <pc:chgData name="Jonathan Vella" userId="ff59d9e4-9df8-4ae6-90e3-b837e2f6651b" providerId="ADAL" clId="{96FEBCB2-4624-4741-8063-59EB587DF3CE}" dt="2022-03-28T07:29:32.670" v="3"/>
        <pc:sldMkLst>
          <pc:docMk/>
          <pc:sldMk cId="1177119224" sldId="2076138071"/>
        </pc:sldMkLst>
      </pc:sldChg>
      <pc:sldChg chg="modSp add del mod">
        <pc:chgData name="Jonathan Vella" userId="ff59d9e4-9df8-4ae6-90e3-b837e2f6651b" providerId="ADAL" clId="{96FEBCB2-4624-4741-8063-59EB587DF3CE}" dt="2022-03-28T07:29:32.670" v="3"/>
        <pc:sldMkLst>
          <pc:docMk/>
          <pc:sldMk cId="2009723398" sldId="2076138073"/>
        </pc:sldMkLst>
        <pc:spChg chg="mod">
          <ac:chgData name="Jonathan Vella" userId="ff59d9e4-9df8-4ae6-90e3-b837e2f6651b" providerId="ADAL" clId="{96FEBCB2-4624-4741-8063-59EB587DF3CE}" dt="2022-03-28T07:29:32.670" v="3"/>
          <ac:spMkLst>
            <pc:docMk/>
            <pc:sldMk cId="2009723398" sldId="2076138073"/>
            <ac:spMk id="2" creationId="{475FCD63-E76F-4A31-A06C-740DB3C465AD}"/>
          </ac:spMkLst>
        </pc:spChg>
      </pc:sldChg>
      <pc:sldChg chg="add del">
        <pc:chgData name="Jonathan Vella" userId="ff59d9e4-9df8-4ae6-90e3-b837e2f6651b" providerId="ADAL" clId="{96FEBCB2-4624-4741-8063-59EB587DF3CE}" dt="2022-03-28T07:29:32.670" v="3"/>
        <pc:sldMkLst>
          <pc:docMk/>
          <pc:sldMk cId="3194223494" sldId="2076138074"/>
        </pc:sldMkLst>
      </pc:sldChg>
      <pc:sldChg chg="del">
        <pc:chgData name="Jonathan Vella" userId="ff59d9e4-9df8-4ae6-90e3-b837e2f6651b" providerId="ADAL" clId="{96FEBCB2-4624-4741-8063-59EB587DF3CE}" dt="2022-03-28T07:38:03.414" v="222" actId="47"/>
        <pc:sldMkLst>
          <pc:docMk/>
          <pc:sldMk cId="3354659125" sldId="2147307578"/>
        </pc:sldMkLst>
      </pc:sldChg>
      <pc:sldChg chg="modSp mod">
        <pc:chgData name="Jonathan Vella" userId="ff59d9e4-9df8-4ae6-90e3-b837e2f6651b" providerId="ADAL" clId="{96FEBCB2-4624-4741-8063-59EB587DF3CE}" dt="2022-03-28T07:31:00.635" v="11" actId="20577"/>
        <pc:sldMkLst>
          <pc:docMk/>
          <pc:sldMk cId="542575023" sldId="2147307738"/>
        </pc:sldMkLst>
        <pc:spChg chg="mod">
          <ac:chgData name="Jonathan Vella" userId="ff59d9e4-9df8-4ae6-90e3-b837e2f6651b" providerId="ADAL" clId="{96FEBCB2-4624-4741-8063-59EB587DF3CE}" dt="2022-03-28T07:31:00.635" v="11" actId="20577"/>
          <ac:spMkLst>
            <pc:docMk/>
            <pc:sldMk cId="542575023" sldId="2147307738"/>
            <ac:spMk id="6" creationId="{9366B60F-7A7F-A141-B72C-4D836A55C2F3}"/>
          </ac:spMkLst>
        </pc:spChg>
      </pc:sldChg>
      <pc:sldChg chg="modSp mod">
        <pc:chgData name="Jonathan Vella" userId="ff59d9e4-9df8-4ae6-90e3-b837e2f6651b" providerId="ADAL" clId="{96FEBCB2-4624-4741-8063-59EB587DF3CE}" dt="2022-03-28T07:32:28.094" v="48" actId="20577"/>
        <pc:sldMkLst>
          <pc:docMk/>
          <pc:sldMk cId="3184863913" sldId="2147307739"/>
        </pc:sldMkLst>
        <pc:spChg chg="mod">
          <ac:chgData name="Jonathan Vella" userId="ff59d9e4-9df8-4ae6-90e3-b837e2f6651b" providerId="ADAL" clId="{96FEBCB2-4624-4741-8063-59EB587DF3CE}" dt="2022-03-28T07:32:28.094" v="48" actId="20577"/>
          <ac:spMkLst>
            <pc:docMk/>
            <pc:sldMk cId="3184863913" sldId="2147307739"/>
            <ac:spMk id="6" creationId="{9366B60F-7A7F-A141-B72C-4D836A55C2F3}"/>
          </ac:spMkLst>
        </pc:spChg>
      </pc:sldChg>
      <pc:sldChg chg="modSp add mod ord">
        <pc:chgData name="Jonathan Vella" userId="ff59d9e4-9df8-4ae6-90e3-b837e2f6651b" providerId="ADAL" clId="{96FEBCB2-4624-4741-8063-59EB587DF3CE}" dt="2022-03-28T07:32:49.563" v="68" actId="20577"/>
        <pc:sldMkLst>
          <pc:docMk/>
          <pc:sldMk cId="1509265923" sldId="2147307740"/>
        </pc:sldMkLst>
        <pc:spChg chg="mod">
          <ac:chgData name="Jonathan Vella" userId="ff59d9e4-9df8-4ae6-90e3-b837e2f6651b" providerId="ADAL" clId="{96FEBCB2-4624-4741-8063-59EB587DF3CE}" dt="2022-03-28T07:32:49.563" v="68" actId="20577"/>
          <ac:spMkLst>
            <pc:docMk/>
            <pc:sldMk cId="1509265923" sldId="2147307740"/>
            <ac:spMk id="6" creationId="{9366B60F-7A7F-A141-B72C-4D836A55C2F3}"/>
          </ac:spMkLst>
        </pc:spChg>
      </pc:sldChg>
      <pc:sldChg chg="modSp add mod">
        <pc:chgData name="Jonathan Vella" userId="ff59d9e4-9df8-4ae6-90e3-b837e2f6651b" providerId="ADAL" clId="{96FEBCB2-4624-4741-8063-59EB587DF3CE}" dt="2022-03-28T07:35:23.882" v="220" actId="20577"/>
        <pc:sldMkLst>
          <pc:docMk/>
          <pc:sldMk cId="2069449816" sldId="2147307741"/>
        </pc:sldMkLst>
        <pc:spChg chg="mod">
          <ac:chgData name="Jonathan Vella" userId="ff59d9e4-9df8-4ae6-90e3-b837e2f6651b" providerId="ADAL" clId="{96FEBCB2-4624-4741-8063-59EB587DF3CE}" dt="2022-03-28T07:35:23.882" v="220" actId="20577"/>
          <ac:spMkLst>
            <pc:docMk/>
            <pc:sldMk cId="2069449816" sldId="2147307741"/>
            <ac:spMk id="6" creationId="{9366B60F-7A7F-A141-B72C-4D836A55C2F3}"/>
          </ac:spMkLst>
        </pc:spChg>
      </pc:sldChg>
      <pc:sldChg chg="add del ord">
        <pc:chgData name="Jonathan Vella" userId="ff59d9e4-9df8-4ae6-90e3-b837e2f6651b" providerId="ADAL" clId="{96FEBCB2-4624-4741-8063-59EB587DF3CE}" dt="2022-03-28T07:42:37.770" v="239" actId="47"/>
        <pc:sldMkLst>
          <pc:docMk/>
          <pc:sldMk cId="3542126331" sldId="2147307746"/>
        </pc:sldMkLst>
      </pc:sldChg>
      <pc:sldMasterChg chg="delSldLayout modSldLayout">
        <pc:chgData name="Jonathan Vella" userId="ff59d9e4-9df8-4ae6-90e3-b837e2f6651b" providerId="ADAL" clId="{96FEBCB2-4624-4741-8063-59EB587DF3CE}" dt="2022-03-28T07:38:04.903" v="223" actId="47"/>
        <pc:sldMasterMkLst>
          <pc:docMk/>
          <pc:sldMasterMk cId="3903313834" sldId="2147484885"/>
        </pc:sldMasterMkLst>
        <pc:sldLayoutChg chg="delSp mod">
          <pc:chgData name="Jonathan Vella" userId="ff59d9e4-9df8-4ae6-90e3-b837e2f6651b" providerId="ADAL" clId="{96FEBCB2-4624-4741-8063-59EB587DF3CE}" dt="2022-03-28T07:29:57.939" v="4" actId="478"/>
          <pc:sldLayoutMkLst>
            <pc:docMk/>
            <pc:sldMasterMk cId="3903313834" sldId="2147484885"/>
            <pc:sldLayoutMk cId="3829781534" sldId="2147484893"/>
          </pc:sldLayoutMkLst>
          <pc:picChg chg="del">
            <ac:chgData name="Jonathan Vella" userId="ff59d9e4-9df8-4ae6-90e3-b837e2f6651b" providerId="ADAL" clId="{96FEBCB2-4624-4741-8063-59EB587DF3CE}" dt="2022-03-28T07:29:57.939" v="4" actId="478"/>
            <ac:picMkLst>
              <pc:docMk/>
              <pc:sldMasterMk cId="3903313834" sldId="2147484885"/>
              <pc:sldLayoutMk cId="3829781534" sldId="2147484893"/>
              <ac:picMk id="5" creationId="{34F6A35F-0EBD-4E2D-85F8-A5C9BB55C6BD}"/>
            </ac:picMkLst>
          </pc:picChg>
        </pc:sldLayoutChg>
        <pc:sldLayoutChg chg="delSp mod">
          <pc:chgData name="Jonathan Vella" userId="ff59d9e4-9df8-4ae6-90e3-b837e2f6651b" providerId="ADAL" clId="{96FEBCB2-4624-4741-8063-59EB587DF3CE}" dt="2022-03-28T07:30:06.573" v="5" actId="478"/>
          <pc:sldLayoutMkLst>
            <pc:docMk/>
            <pc:sldMasterMk cId="3903313834" sldId="2147484885"/>
            <pc:sldLayoutMk cId="3074259702" sldId="2147484901"/>
          </pc:sldLayoutMkLst>
          <pc:picChg chg="del">
            <ac:chgData name="Jonathan Vella" userId="ff59d9e4-9df8-4ae6-90e3-b837e2f6651b" providerId="ADAL" clId="{96FEBCB2-4624-4741-8063-59EB587DF3CE}" dt="2022-03-28T07:30:06.573" v="5" actId="478"/>
            <ac:picMkLst>
              <pc:docMk/>
              <pc:sldMasterMk cId="3903313834" sldId="2147484885"/>
              <pc:sldLayoutMk cId="3074259702" sldId="2147484901"/>
              <ac:picMk id="6" creationId="{D4F8CBAC-7F07-442C-B3F2-D0997AE23F73}"/>
            </ac:picMkLst>
          </pc:picChg>
        </pc:sldLayoutChg>
        <pc:sldLayoutChg chg="del">
          <pc:chgData name="Jonathan Vella" userId="ff59d9e4-9df8-4ae6-90e3-b837e2f6651b" providerId="ADAL" clId="{96FEBCB2-4624-4741-8063-59EB587DF3CE}" dt="2022-03-28T07:38:04.903" v="223" actId="47"/>
          <pc:sldLayoutMkLst>
            <pc:docMk/>
            <pc:sldMasterMk cId="3903313834" sldId="2147484885"/>
            <pc:sldLayoutMk cId="3933471052" sldId="2147484912"/>
          </pc:sldLayoutMkLst>
        </pc:sldLayoutChg>
      </pc:sldMasterChg>
    </pc:docChg>
  </pc:docChgLst>
  <pc:docChgLst>
    <pc:chgData name="Jonathan Vella" userId="ff59d9e4-9df8-4ae6-90e3-b837e2f6651b" providerId="ADAL" clId="{409E3815-AB32-4208-9934-AF6BDC845FFA}"/>
    <pc:docChg chg="addSld modSld modSection">
      <pc:chgData name="Jonathan Vella" userId="ff59d9e4-9df8-4ae6-90e3-b837e2f6651b" providerId="ADAL" clId="{409E3815-AB32-4208-9934-AF6BDC845FFA}" dt="2022-04-27T12:29:52.012" v="87" actId="20577"/>
      <pc:docMkLst>
        <pc:docMk/>
      </pc:docMkLst>
      <pc:sldChg chg="modSp mod">
        <pc:chgData name="Jonathan Vella" userId="ff59d9e4-9df8-4ae6-90e3-b837e2f6651b" providerId="ADAL" clId="{409E3815-AB32-4208-9934-AF6BDC845FFA}" dt="2022-04-27T12:29:52.012" v="87" actId="20577"/>
        <pc:sldMkLst>
          <pc:docMk/>
          <pc:sldMk cId="2597135442" sldId="2123258548"/>
        </pc:sldMkLst>
        <pc:spChg chg="mod">
          <ac:chgData name="Jonathan Vella" userId="ff59d9e4-9df8-4ae6-90e3-b837e2f6651b" providerId="ADAL" clId="{409E3815-AB32-4208-9934-AF6BDC845FFA}" dt="2022-04-27T12:29:52.012" v="87" actId="20577"/>
          <ac:spMkLst>
            <pc:docMk/>
            <pc:sldMk cId="2597135442" sldId="2123258548"/>
            <ac:spMk id="6" creationId="{F1F18A96-9C7F-407D-82E6-61633F075899}"/>
          </ac:spMkLst>
        </pc:spChg>
      </pc:sldChg>
      <pc:sldChg chg="modSp new mod">
        <pc:chgData name="Jonathan Vella" userId="ff59d9e4-9df8-4ae6-90e3-b837e2f6651b" providerId="ADAL" clId="{409E3815-AB32-4208-9934-AF6BDC845FFA}" dt="2022-04-05T09:05:28.956" v="20" actId="20577"/>
        <pc:sldMkLst>
          <pc:docMk/>
          <pc:sldMk cId="1797846923" sldId="2147307746"/>
        </pc:sldMkLst>
        <pc:spChg chg="mod">
          <ac:chgData name="Jonathan Vella" userId="ff59d9e4-9df8-4ae6-90e3-b837e2f6651b" providerId="ADAL" clId="{409E3815-AB32-4208-9934-AF6BDC845FFA}" dt="2022-04-05T09:05:28.956" v="20" actId="20577"/>
          <ac:spMkLst>
            <pc:docMk/>
            <pc:sldMk cId="1797846923" sldId="2147307746"/>
            <ac:spMk id="2" creationId="{233299A6-2A92-4A83-F3AB-DA810920641E}"/>
          </ac:spMkLst>
        </pc:spChg>
      </pc:sldChg>
    </pc:docChg>
  </pc:docChgLst>
  <pc:docChgLst>
    <pc:chgData name="Jonathan Vella" userId="ff59d9e4-9df8-4ae6-90e3-b837e2f6651b" providerId="ADAL" clId="{D1DD749B-7A6A-4755-9AD1-7DD0081A84C3}"/>
    <pc:docChg chg="modSld">
      <pc:chgData name="Jonathan Vella" userId="ff59d9e4-9df8-4ae6-90e3-b837e2f6651b" providerId="ADAL" clId="{D1DD749B-7A6A-4755-9AD1-7DD0081A84C3}" dt="2022-09-20T08:37:29.681" v="1" actId="1036"/>
      <pc:docMkLst>
        <pc:docMk/>
      </pc:docMkLst>
      <pc:sldChg chg="modSp mod">
        <pc:chgData name="Jonathan Vella" userId="ff59d9e4-9df8-4ae6-90e3-b837e2f6651b" providerId="ADAL" clId="{D1DD749B-7A6A-4755-9AD1-7DD0081A84C3}" dt="2022-09-20T08:37:29.681" v="1" actId="1036"/>
        <pc:sldMkLst>
          <pc:docMk/>
          <pc:sldMk cId="1851672377" sldId="2147307670"/>
        </pc:sldMkLst>
        <pc:spChg chg="mod">
          <ac:chgData name="Jonathan Vella" userId="ff59d9e4-9df8-4ae6-90e3-b837e2f6651b" providerId="ADAL" clId="{D1DD749B-7A6A-4755-9AD1-7DD0081A84C3}" dt="2022-09-20T08:37:29.681" v="1" actId="1036"/>
          <ac:spMkLst>
            <pc:docMk/>
            <pc:sldMk cId="1851672377" sldId="2147307670"/>
            <ac:spMk id="143" creationId="{D85EA2A9-C08F-8A41-8C70-4DF9F00F259D}"/>
          </ac:spMkLst>
        </pc:spChg>
      </pc:sldChg>
    </pc:docChg>
  </pc:docChgLst>
  <pc:docChgLst>
    <pc:chgData name="Jonathan Vella" userId="ff59d9e4-9df8-4ae6-90e3-b837e2f6651b" providerId="ADAL" clId="{C93F5DC5-791C-4AD4-AEEA-23C66C5DA741}"/>
    <pc:docChg chg="modSld">
      <pc:chgData name="Jonathan Vella" userId="ff59d9e4-9df8-4ae6-90e3-b837e2f6651b" providerId="ADAL" clId="{C93F5DC5-791C-4AD4-AEEA-23C66C5DA741}" dt="2022-06-14T09:04:59.875" v="18" actId="20577"/>
      <pc:docMkLst>
        <pc:docMk/>
      </pc:docMkLst>
      <pc:sldChg chg="modSp mod">
        <pc:chgData name="Jonathan Vella" userId="ff59d9e4-9df8-4ae6-90e3-b837e2f6651b" providerId="ADAL" clId="{C93F5DC5-791C-4AD4-AEEA-23C66C5DA741}" dt="2022-06-14T09:04:59.875" v="18" actId="20577"/>
        <pc:sldMkLst>
          <pc:docMk/>
          <pc:sldMk cId="2597135442" sldId="2123258548"/>
        </pc:sldMkLst>
        <pc:spChg chg="mod">
          <ac:chgData name="Jonathan Vella" userId="ff59d9e4-9df8-4ae6-90e3-b837e2f6651b" providerId="ADAL" clId="{C93F5DC5-791C-4AD4-AEEA-23C66C5DA741}" dt="2022-06-14T09:04:59.875" v="18" actId="20577"/>
          <ac:spMkLst>
            <pc:docMk/>
            <pc:sldMk cId="2597135442" sldId="2123258548"/>
            <ac:spMk id="6" creationId="{F1F18A96-9C7F-407D-82E6-61633F07589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9/20/2022 10:37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9/20/2022 9:59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migrate/migrate-appliance#deployment-scenario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vmwar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microsoft.com/en-us/azure/migrate/how-to-set-up-appliance-vmware"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prepare-vmware#prepare-for-assessment"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hyper-v"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microsoft.com/en-us/azure/migrate/tutorial-prepare-hyper-v#enable-credssp-to-delegate-credentials"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prepare-hyper-v#prepare-for-assessmen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physical" TargetMode="External"/><Relationship Id="rId5" Type="http://schemas.openxmlformats.org/officeDocument/2006/relationships/hyperlink" Target="https://docs.microsoft.com/en-us/azure/migrate/how-to-set-up-appliance-physical" TargetMode="External"/><Relationship Id="rId4" Type="http://schemas.openxmlformats.org/officeDocument/2006/relationships/hyperlink" Target="https://docs.microsoft.com/en-us/azure/migrate/tutorial-prepare-physica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collected-data---physical"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migrate-appliance#collected-data---vmwar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scale-physical-assessment"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architecture" TargetMode="External"/><Relationship Id="rId5" Type="http://schemas.openxmlformats.org/officeDocument/2006/relationships/hyperlink" Target="https://docs.microsoft.com/en-us/azure/migrate/scale-hyper-v-assessment" TargetMode="External"/><Relationship Id="rId4" Type="http://schemas.openxmlformats.org/officeDocument/2006/relationships/hyperlink" Target="https://docs.microsoft.com/en-us/azure/migrate/scale-vmware-assessmen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ocs.microsoft.com/en-us/azure/migrate/set-discovery-scop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dependency-visualization"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azure/migrate/how-to-discover-applications" TargetMode="External"/><Relationship Id="rId4" Type="http://schemas.openxmlformats.org/officeDocument/2006/relationships/hyperlink" Target="https://docs.microsoft.com/en-us/azure/migrate/how-to-create-group-machine-dependencies-agentles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appliance#app-dependencies-metadata"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installed-apps-metadata"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dependency-visualization#agentless-analysis"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how-to-create-group-machine-dependencies-agentles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ocs.microsoft.com/en-us/azure/migrate/concepts-dependency-visualization"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docs.microsoft.com/en-us/azure/migrate/tutorial-discover-impor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migrate/migrate-appliance#collected-data---vmwar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ocs.microsoft.com/en-us/azure/migrate/migrate-appliance#collected-data---physical" TargetMode="External"/><Relationship Id="rId5" Type="http://schemas.openxmlformats.org/officeDocument/2006/relationships/hyperlink" Target="https://docs.microsoft.com/en-us/azure/migrate/migrate-appliance#collected-data---hyper-v" TargetMode="External"/><Relationship Id="rId4" Type="http://schemas.openxmlformats.org/officeDocument/2006/relationships/hyperlink" Target="https://docs.microsoft.com/en-us/azure/migrate/migrate-appliance-architecture"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assessment-calculation#confidence-ratings-performance-based"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concepts-assessment-calculation#confidence-ratings-performance-based"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ocs.microsoft.com/en-us/azure/migrate/resources-faq#whats-the-difference-between-azure-migrate-and-azure-site-recovery"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migrate-support-matrix-physical-migration"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docs.microsoft.com/en-us/azure/migrate/migrate-support-matrix-hyper-v-migration"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migrate-support-matrix-vmware-migration"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vmware"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docs.microsoft.com/en-us/azure/migrate/tutorial-prepare-vmware#prepare-azure"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docs.microsoft.com/en-us/azure/migrate/server-migrate-overview"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vmwar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azure/migrate/tutorial-migrate-hyper-v"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migrate/tutorial-prepare-hyper-v#prepare-azur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https://docs.microsoft.com/en-us/azure/migrate/tutorial-migrate-aws-virtual-machines" TargetMode="External"/><Relationship Id="rId4" Type="http://schemas.openxmlformats.org/officeDocument/2006/relationships/hyperlink" Target="https://docs.microsoft.com/en-us/azure/migrate/tutorial-migrate-physical-virtual-machines"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docs.microsoft.com/en-us/azure/migrate/how-to-modify-assessment"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docs.microsoft.com/en-us/azure/migrate/tutorial-prepare-physical#prepare-azure-for-physical-server-migration"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replication-appliance-capacity"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docs.microsoft.com/en-us/azure/migrate/agent-based-migration-architecture#sizing-scale-out-process-server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i-gauge-the-bandwidth-requirement-for-my-migrations"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docs.microsoft.com/en-us/azure/migrate/agent-based-migration-architecture#throttle-upload-bandwidth" TargetMode="External"/><Relationship Id="rId5" Type="http://schemas.openxmlformats.org/officeDocument/2006/relationships/hyperlink" Target="https://docs.microsoft.com/en-us/azure/migrate/hyper-v-migration-architecture#control-upload-throughput" TargetMode="External"/><Relationship Id="rId4" Type="http://schemas.openxmlformats.org/officeDocument/2006/relationships/hyperlink" Target="https://docs.microsoft.com/en-us/azure/migrate/common-questions-server-migration#how-do-i-throttle-replication-in-using-azure-migrate-appliance-for-agentless-vmware-replication"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what-is-the-difference-between-the-test-migration-and-migrate-operations"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azure/migrate/replicate-using-expressrou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azure/migrate/how-to-use-azure-migrate-with-private-endpoints#migrate-servers-to-azure-using-azure-private-link"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azure/migrate/migrate-appliance#deployment-scenario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migrate%2Fhow-to-use-azure-migrate-with-private-endpoints&amp;data=04%7C01%7CDeepika.Seelam%40microsoft.com%7C2df0de2768874c4b097d08d9157ba8fa%7C72f988bf86f141af91ab2d7cd011db47%7C1%7C0%7C637564443164712434%7CUnknown%7CTWFpbGZsb3d8eyJWIjoiMC4wLjAwMDAiLCJQIjoiV2luMzIiLCJBTiI6Ik1haWwiLCJXVCI6Mn0%3D%7C1000&amp;sdata=uZyMu3DqWaJ0C%2Bwo%2FiKc2o2lel9nMxHnTLEax%2BbtPHs%3D&amp;reserved=0"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docs.microsoft.com/en-us/azure/private-link/private-endpoint-dns" TargetMode="External"/><Relationship Id="rId5" Type="http://schemas.openxmlformats.org/officeDocument/2006/relationships/hyperlink" Target="https://docs.microsoft.com/en-us/azure/migrate/troubleshoot-network-connectivity" TargetMode="External"/><Relationship Id="rId4" Type="http://schemas.openxmlformats.org/officeDocument/2006/relationships/hyperlink" Target="https://docs.microsoft.com/en-us/azure/migrate/replicate-using-expressroute"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docs.microsoft.com/en-us/azure/migrate/common-questions-server-migration#how-does-agentless-migration-work"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azure/private-link/private-endpoint-dn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7" Type="http://schemas.openxmlformats.org/officeDocument/2006/relationships/hyperlink" Target="https://docs.microsoft.com/en-us/azure/migrate/tutorial-assess-physical"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docs.microsoft.com/en-us/azure/migrate/tutorial-migrate-hyper-v" TargetMode="External"/><Relationship Id="rId5" Type="http://schemas.openxmlformats.org/officeDocument/2006/relationships/hyperlink" Target="https://docs.microsoft.com/en-us/azure/migrate/migrate-appliance-architecture" TargetMode="External"/><Relationship Id="rId4" Type="http://schemas.openxmlformats.org/officeDocument/2006/relationships/hyperlink" Target="https://docs.microsoft.com/en-us/azure/migrate/tutorial-assess-vmware"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azure/migrate/migrate-appliance-architecture" TargetMode="External"/><Relationship Id="rId2" Type="http://schemas.openxmlformats.org/officeDocument/2006/relationships/slide" Target="../slides/slide100.xml"/><Relationship Id="rId1" Type="http://schemas.openxmlformats.org/officeDocument/2006/relationships/notesMaster" Target="../notesMasters/notesMaster1.xml"/><Relationship Id="rId5" Type="http://schemas.openxmlformats.org/officeDocument/2006/relationships/hyperlink" Target="https://docs.microsoft.com/en-us/azure/migrate/migrate-support-matrix-physical" TargetMode="External"/><Relationship Id="rId4" Type="http://schemas.openxmlformats.org/officeDocument/2006/relationships/hyperlink" Target="https://docs.microsoft.com/en-us/azure/migrate/migrate-support-matrix-hyper-v"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migrate%2Fcommon-questions-server-migration%23i-deployed-two-or-more-appliances-to-discover-vms-in-my-vcenter-server-however-when-i-try-to-migrate-the-vms-i-only-see-vms-corresponding-to-one-of-the-appliances&amp;data=04%7C01%7CSarah.Lean%40microsoft.com%7C384bd2a6f5274648637908d93b7ea4c5%7C72f988bf86f141af91ab2d7cd011db47%7C1%7C0%7C637606237937682311%7CUnknown%7CTWFpbGZsb3d8eyJWIjoiMC4wLjAwMDAiLCJQIjoiV2luMzIiLCJBTiI6Ik1haWwiLCJXVCI6Mn0%3D%7C1000&amp;sdata=NxpfGA%2FNo4P2HZrJ7nGLtIdEgUaUO%2BD9LjG1KntDSZU%3D&amp;reserved=0"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microsoft.com/en-us/azure/migrate/migrate-support-matrix-vmware"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docs.microsoft.com/en-us/azure/migrate/resources-faq#whats-the-difference-between-azure-migrate-and-azure-site-recovery"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957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enable successful Azure migration, regardless of what tool was used. </a:t>
            </a:r>
          </a:p>
          <a:p>
            <a:endParaRPr lang="en-US"/>
          </a:p>
          <a:p>
            <a:r>
              <a:rPr lang="en-US"/>
              <a:t>We have a great set of first party Azure tools that are built into the Azure portal and free to get started.  </a:t>
            </a:r>
          </a:p>
          <a:p>
            <a:endParaRPr lang="en-US"/>
          </a:p>
          <a:p>
            <a:pPr marL="0" indent="0">
              <a:buFont typeface="Arial" panose="020B0604020202020204" pitchFamily="34" charset="0"/>
              <a:buNone/>
            </a:pPr>
            <a:r>
              <a:rPr lang="en-US"/>
              <a:t>But we also have a great set of third-party tools to meet all your requirements. If you already have a license with any of the Azure Migrate ISVs, you can easily connect the partner tools to Azure Migrate so data from the assessment and migration appears in your Azure Migrate dashboard. Migration is a large project, so Azure Migrate provides one location to track your entire journey.</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102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80005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Discover: for agentless discovery, you can either use the lightweight Azure Migrate appliance, or use the new Import feature and upload a CSV file to the tool</a:t>
            </a:r>
          </a:p>
          <a:p>
            <a:pPr marL="171450" indent="-171450">
              <a:buFont typeface="Arial" panose="020B0604020202020204" pitchFamily="34" charset="0"/>
              <a:buChar char="•"/>
            </a:pPr>
            <a:r>
              <a:rPr lang="en-US" dirty="0"/>
              <a:t>You can view dependencies between machines in your environment and create groupings from this for your assessment</a:t>
            </a:r>
          </a:p>
          <a:p>
            <a:pPr marL="171450" indent="-171450">
              <a:buFont typeface="Arial" panose="020B0604020202020204" pitchFamily="34" charset="0"/>
              <a:buChar char="•"/>
            </a:pPr>
            <a:r>
              <a:rPr lang="en-US" dirty="0"/>
              <a:t>Once you run an assessment, you’ll get a detailed report of each discovered machine’s readiness for Azure in terms of operating system or disk size, an estimated cost of running on Azure, and also sizing recommendations. The Azure Migrate tool collects information over time about your environment and comes up with an accurate recommendation based on past performance. You can run this for as little as a few days, or for longer for even more precision.</a:t>
            </a:r>
          </a:p>
          <a:p>
            <a:pPr marL="171450" indent="-171450">
              <a:buFont typeface="Arial" panose="020B0604020202020204" pitchFamily="34" charset="0"/>
              <a:buChar char="•"/>
            </a:pPr>
            <a:r>
              <a:rPr lang="en-US" dirty="0"/>
              <a:t>Choose to either keep machines running during the migration or shut them down to ensure no downtime.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93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a:t>
            </a:r>
            <a:r>
              <a:rPr lang="en-US" sz="900">
                <a:solidFill>
                  <a:prstClr val="black"/>
                </a:solidFill>
                <a:latin typeface="Segoe UI"/>
                <a:hlinkClick r:id="" action="ppaction://noaction"/>
              </a:rPr>
              <a:t>–</a:t>
            </a:r>
            <a:r>
              <a:rPr lang="en-US" sz="900">
                <a:solidFill>
                  <a:prstClr val="black"/>
                </a:solidFill>
                <a:latin typeface="Segoe UI"/>
              </a:rPr>
              <a:t> </a:t>
            </a:r>
          </a:p>
          <a:p>
            <a:pPr defTabSz="932597"/>
            <a:r>
              <a:rPr lang="en-US" sz="900">
                <a:solidFill>
                  <a:prstClr val="black"/>
                </a:solidFill>
                <a:latin typeface="Segoe UI"/>
                <a:hlinkClick r:id="" action="ppaction://noaction"/>
              </a:rPr>
              <a:t>Azure Migrate appliance overview</a:t>
            </a:r>
            <a:endParaRPr lang="en-US" sz="900">
              <a:solidFill>
                <a:prstClr val="black"/>
              </a:solidFill>
              <a:latin typeface="Segoe UI"/>
            </a:endParaRPr>
          </a:p>
          <a:p>
            <a:pPr defTabSz="932597"/>
            <a:r>
              <a:rPr lang="en-US" sz="900">
                <a:solidFill>
                  <a:prstClr val="black"/>
                </a:solidFill>
                <a:latin typeface="Segoe UI"/>
                <a:hlinkClick r:id="rId3"/>
              </a:rPr>
              <a:t>Appliance deployment options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59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a:t>
            </a:r>
          </a:p>
          <a:p>
            <a:pPr defTabSz="932597"/>
            <a:r>
              <a:rPr lang="en-US" sz="900">
                <a:solidFill>
                  <a:prstClr val="black"/>
                </a:solidFill>
                <a:latin typeface="Segoe UI"/>
                <a:hlinkClick r:id="rId3"/>
              </a:rPr>
              <a:t>Azure Migrate appliance overview</a:t>
            </a:r>
            <a:endParaRPr lang="en-US" sz="900">
              <a:solidFill>
                <a:prstClr val="black"/>
              </a:solidFill>
              <a:latin typeface="Segoe UI"/>
            </a:endParaRPr>
          </a:p>
          <a:p>
            <a:pPr defTabSz="932597"/>
            <a:r>
              <a:rPr lang="en-US" sz="900">
                <a:solidFill>
                  <a:prstClr val="black"/>
                </a:solidFill>
                <a:latin typeface="Segoe UI"/>
                <a:hlinkClick r:id="rId4"/>
              </a:rPr>
              <a:t>Appliance Requirements</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914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05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dirty="0">
                <a:solidFill>
                  <a:prstClr val="black"/>
                </a:solidFill>
                <a:latin typeface="Segoe UI"/>
              </a:rPr>
              <a:t>For more info on </a:t>
            </a:r>
            <a:r>
              <a:rPr lang="en-US" sz="1200" dirty="0">
                <a:solidFill>
                  <a:prstClr val="black"/>
                </a:solidFill>
                <a:latin typeface="Segoe UI"/>
                <a:hlinkClick r:id="" action="ppaction://noaction"/>
              </a:rPr>
              <a:t>–</a:t>
            </a:r>
            <a:r>
              <a:rPr lang="en-US" sz="1200" dirty="0">
                <a:solidFill>
                  <a:prstClr val="black"/>
                </a:solidFill>
                <a:latin typeface="Segoe UI"/>
              </a:rPr>
              <a:t> </a:t>
            </a:r>
          </a:p>
          <a:p>
            <a:pPr defTabSz="932597"/>
            <a:r>
              <a:rPr lang="en-US" sz="1200" dirty="0">
                <a:solidFill>
                  <a:prstClr val="black"/>
                </a:solidFill>
                <a:latin typeface="Segoe UI"/>
                <a:hlinkClick r:id="" action="ppaction://noaction"/>
              </a:rPr>
              <a:t>Azure Migrate appliance overview</a:t>
            </a:r>
            <a:endParaRPr lang="en-US" sz="1200" dirty="0">
              <a:solidFill>
                <a:prstClr val="black"/>
              </a:solidFill>
              <a:latin typeface="Segoe UI"/>
            </a:endParaRPr>
          </a:p>
          <a:p>
            <a:pPr defTabSz="932597"/>
            <a:r>
              <a:rPr lang="en-US" sz="1200" dirty="0">
                <a:solidFill>
                  <a:prstClr val="black"/>
                </a:solidFill>
                <a:latin typeface="Segoe UI"/>
                <a:hlinkClick r:id="rId3"/>
              </a:rPr>
              <a:t>Appliance deployment options</a:t>
            </a:r>
            <a:endParaRPr lang="en-US" sz="1200" dirty="0">
              <a:solidFill>
                <a:prstClr val="black"/>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9625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discovery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discovery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discovery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original and hide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7443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a:lstStyle/>
          <a:p>
            <a:r>
              <a:rPr lang="en-US" sz="1000" kern="1200">
                <a:solidFill>
                  <a:schemeClr val="tx1"/>
                </a:solidFill>
                <a:effectLst/>
                <a:latin typeface="+mn-lt"/>
                <a:ea typeface="+mn-ea"/>
                <a:cs typeface="+mn-cs"/>
              </a:rPr>
              <a:t>Companies are being forced to transform themselves. Those that make the transformation survive.</a:t>
            </a:r>
          </a:p>
          <a:p>
            <a:endParaRPr lang="en-US" sz="1000" kern="1200">
              <a:solidFill>
                <a:schemeClr val="tx1"/>
              </a:solidFill>
              <a:effectLst/>
              <a:latin typeface="+mn-lt"/>
              <a:ea typeface="+mn-ea"/>
              <a:cs typeface="+mn-cs"/>
            </a:endParaRPr>
          </a:p>
          <a:p>
            <a:r>
              <a:rPr lang="en-US" sz="1000" kern="1200">
                <a:solidFill>
                  <a:schemeClr val="tx1"/>
                </a:solidFill>
                <a:effectLst/>
                <a:latin typeface="+mn-lt"/>
                <a:ea typeface="+mn-ea"/>
                <a:cs typeface="+mn-cs"/>
              </a:rPr>
              <a:t>Let me ask you a question. How many purchases did you make at Amazon in the last month? And how many at a brick and mortar retailer? When you were walking to that brick and mortar retailer, how many businesses did you notice that were closed, or had been replaced by someone new?</a:t>
            </a:r>
          </a:p>
          <a:p>
            <a:endParaRPr lang="en-US" sz="1000" kern="1200">
              <a:solidFill>
                <a:schemeClr val="tx1"/>
              </a:solidFill>
              <a:effectLst/>
              <a:latin typeface="+mn-lt"/>
              <a:ea typeface="+mn-ea"/>
              <a:cs typeface="+mn-cs"/>
            </a:endParaRPr>
          </a:p>
          <a:p>
            <a:r>
              <a:rPr lang="en-US" sz="1000"/>
              <a:t>Digital Transformation is an economic imperative.</a:t>
            </a:r>
          </a:p>
          <a:p>
            <a:endParaRPr lang="en-US" sz="1000"/>
          </a:p>
          <a:p>
            <a:r>
              <a:rPr lang="en-US" sz="1000"/>
              <a:t>Music services like Spotify have replaced the records stores of yore. Even those that still love vinyl are much more likely to shop for their LPs online.</a:t>
            </a:r>
          </a:p>
          <a:p>
            <a:endParaRPr lang="en-US" sz="1000"/>
          </a:p>
          <a:p>
            <a:r>
              <a:rPr lang="en-US" sz="1000"/>
              <a:t>Movies? Netflix replaced the local Blockbuster, and you’re much more likely to stream your favorite action movie than wait for a DVD to be delivered.</a:t>
            </a:r>
          </a:p>
          <a:p>
            <a:endParaRPr lang="en-US" sz="1000"/>
          </a:p>
          <a:p>
            <a:r>
              <a:rPr lang="en-US" sz="1000"/>
              <a:t>To stand in front of you today, I reserved and paid for my flight and hotel online. At the airport, I used an app to order an Uber, which brought me to the hotel. The concierge handed me a package; the new phone charger I ordered in Seattle for delivery here. I have a reservation for dinner this evening I made using OpenTable.</a:t>
            </a:r>
          </a:p>
          <a:p>
            <a:endParaRPr lang="en-US" sz="1000"/>
          </a:p>
          <a:p>
            <a:r>
              <a:rPr lang="en-US" sz="1000"/>
              <a:t>The business I frequent have all embraced digital. I’d bet it the same for most of you.</a:t>
            </a:r>
          </a:p>
          <a:p>
            <a:endParaRPr lang="en-US" sz="1000"/>
          </a:p>
          <a:p>
            <a:endParaRPr lang="en-US" sz="10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42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Prepare VMware for discovery</a:t>
            </a:r>
            <a:endParaRPr lang="en-US" sz="900" dirty="0">
              <a:solidFill>
                <a:prstClr val="black"/>
              </a:solidFill>
              <a:latin typeface="Segoe UI"/>
              <a:hlinkClick r:id="rId5"/>
            </a:endParaRPr>
          </a:p>
          <a:p>
            <a:pPr defTabSz="932597"/>
            <a:r>
              <a:rPr lang="en-US" sz="900" dirty="0">
                <a:solidFill>
                  <a:prstClr val="black"/>
                </a:solidFill>
                <a:latin typeface="Segoe UI"/>
                <a:hlinkClick r:id="rId6"/>
              </a:rPr>
              <a:t>Deploy appliance for VMware</a:t>
            </a:r>
            <a:endParaRPr lang="en-US" sz="900" dirty="0">
              <a:solidFill>
                <a:prstClr val="black"/>
              </a:solidFill>
              <a:latin typeface="Segoe UI"/>
            </a:endParaRPr>
          </a:p>
          <a:p>
            <a:pPr defTabSz="932597"/>
            <a:r>
              <a:rPr lang="en-US" sz="900" dirty="0">
                <a:solidFill>
                  <a:prstClr val="black"/>
                </a:solidFill>
                <a:latin typeface="Segoe UI"/>
                <a:hlinkClick r:id="rId7"/>
              </a:rPr>
              <a:t>Data collected for VMware VMs</a:t>
            </a:r>
            <a:endParaRPr lang="en-US" sz="900" dirty="0">
              <a:solidFill>
                <a:prstClr val="black"/>
              </a:solidFill>
              <a:latin typeface="Segoe UI"/>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817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Preparing Hyper-V hosts for discovery</a:t>
            </a:r>
            <a:endParaRPr lang="en-US" sz="900" dirty="0">
              <a:solidFill>
                <a:prstClr val="black"/>
              </a:solidFill>
              <a:latin typeface="Segoe UI"/>
              <a:hlinkClick r:id="rId5"/>
            </a:endParaRPr>
          </a:p>
          <a:p>
            <a:pPr defTabSz="932597"/>
            <a:r>
              <a:rPr lang="en-US" sz="900" dirty="0">
                <a:solidFill>
                  <a:prstClr val="black"/>
                </a:solidFill>
                <a:latin typeface="Segoe UI"/>
                <a:hlinkClick r:id="rId6"/>
              </a:rPr>
              <a:t>Discovering Hyper-V VMs on remote SMB shares</a:t>
            </a:r>
            <a:endParaRPr lang="en-US" sz="900" dirty="0">
              <a:solidFill>
                <a:prstClr val="black"/>
              </a:solidFill>
              <a:latin typeface="Segoe UI"/>
            </a:endParaRPr>
          </a:p>
          <a:p>
            <a:pPr defTabSz="932597"/>
            <a:r>
              <a:rPr lang="en-US" sz="900" dirty="0">
                <a:solidFill>
                  <a:prstClr val="black"/>
                </a:solidFill>
                <a:latin typeface="Segoe UI"/>
                <a:hlinkClick r:id="rId7"/>
              </a:rPr>
              <a:t>Data collected for Hyper-V VMs</a:t>
            </a:r>
            <a:endParaRPr lang="en-US" sz="900" dirty="0">
              <a:solidFill>
                <a:prstClr val="black"/>
              </a:solidFill>
              <a:latin typeface="Segoe UI"/>
              <a:hlinkClick r:id="rId5"/>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830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Prepare physical servers for discovery</a:t>
            </a:r>
            <a:endParaRPr lang="en-US" sz="900" dirty="0">
              <a:solidFill>
                <a:prstClr val="black"/>
              </a:solidFill>
              <a:latin typeface="Segoe UI"/>
            </a:endParaRPr>
          </a:p>
          <a:p>
            <a:pPr defTabSz="932597"/>
            <a:r>
              <a:rPr lang="en-US" sz="900" dirty="0">
                <a:solidFill>
                  <a:prstClr val="black"/>
                </a:solidFill>
                <a:latin typeface="Segoe UI"/>
                <a:hlinkClick r:id="rId5"/>
              </a:rPr>
              <a:t>Deploy appliance for physical servers</a:t>
            </a:r>
            <a:endParaRPr lang="en-US" sz="900" dirty="0">
              <a:solidFill>
                <a:prstClr val="black"/>
              </a:solidFill>
              <a:latin typeface="Segoe UI"/>
            </a:endParaRPr>
          </a:p>
          <a:p>
            <a:pPr defTabSz="932597"/>
            <a:r>
              <a:rPr lang="en-US" sz="900" dirty="0">
                <a:solidFill>
                  <a:prstClr val="black"/>
                </a:solidFill>
                <a:latin typeface="Segoe UI"/>
                <a:hlinkClick r:id="rId6"/>
              </a:rPr>
              <a:t>Data collected for Physical servers</a:t>
            </a:r>
            <a:endParaRPr lang="en-US" sz="900" dirty="0">
              <a:solidFill>
                <a:prstClr val="black"/>
              </a:solidFill>
              <a:latin typeface="Segoe UI"/>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156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Data collected for VMware VMs</a:t>
            </a:r>
            <a:r>
              <a:rPr lang="en-US" sz="900" dirty="0">
                <a:solidFill>
                  <a:prstClr val="black"/>
                </a:solidFill>
                <a:latin typeface="Segoe UI"/>
              </a:rPr>
              <a:t> </a:t>
            </a:r>
            <a:endParaRPr lang="en-US" sz="900" dirty="0">
              <a:solidFill>
                <a:prstClr val="black"/>
              </a:solidFill>
              <a:latin typeface="Segoe UI"/>
              <a:hlinkClick r:id="rId5"/>
            </a:endParaRPr>
          </a:p>
          <a:p>
            <a:pPr defTabSz="932597"/>
            <a:r>
              <a:rPr lang="en-US" sz="900" dirty="0">
                <a:solidFill>
                  <a:prstClr val="black"/>
                </a:solidFill>
                <a:latin typeface="Segoe UI"/>
                <a:hlinkClick r:id="rId6"/>
              </a:rPr>
              <a:t>Data collected for Hyper-V VMs</a:t>
            </a:r>
            <a:endParaRPr lang="en-US" sz="900" dirty="0">
              <a:solidFill>
                <a:prstClr val="black"/>
              </a:solidFill>
              <a:latin typeface="Segoe UI"/>
              <a:hlinkClick r:id="rId5"/>
            </a:endParaRPr>
          </a:p>
          <a:p>
            <a:pPr defTabSz="932597"/>
            <a:r>
              <a:rPr lang="en-US" sz="900" dirty="0">
                <a:solidFill>
                  <a:prstClr val="black"/>
                </a:solidFill>
                <a:latin typeface="Segoe UI"/>
                <a:hlinkClick r:id="rId7"/>
              </a:rPr>
              <a:t>Data collected for Physical servers</a:t>
            </a:r>
            <a:endParaRPr lang="en-US" sz="900" dirty="0">
              <a:solidFill>
                <a:prstClr val="black"/>
              </a:solidFill>
              <a:latin typeface="Segoe UI"/>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sz="900">
              <a:solidFill>
                <a:prstClr val="black"/>
              </a:solidFill>
              <a:latin typeface="Segoe UI"/>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441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Discovering VMware at scale</a:t>
            </a:r>
            <a:endParaRPr lang="en-US" sz="900">
              <a:solidFill>
                <a:prstClr val="black"/>
              </a:solidFill>
              <a:latin typeface="Segoe UI"/>
            </a:endParaRPr>
          </a:p>
          <a:p>
            <a:pPr defTabSz="932597"/>
            <a:r>
              <a:rPr lang="en-US" sz="900">
                <a:solidFill>
                  <a:prstClr val="black"/>
                </a:solidFill>
                <a:latin typeface="Segoe UI"/>
                <a:hlinkClick r:id="rId5"/>
              </a:rPr>
              <a:t>Discovering Hyper-V at scale</a:t>
            </a:r>
            <a:endParaRPr lang="en-US" sz="900">
              <a:solidFill>
                <a:prstClr val="black"/>
              </a:solidFill>
              <a:latin typeface="Segoe UI"/>
              <a:hlinkClick r:id="rId6"/>
            </a:endParaRPr>
          </a:p>
          <a:p>
            <a:pPr defTabSz="932597"/>
            <a:r>
              <a:rPr lang="en-US" sz="900">
                <a:solidFill>
                  <a:prstClr val="black"/>
                </a:solidFill>
                <a:latin typeface="Segoe UI"/>
                <a:hlinkClick r:id="rId7"/>
              </a:rPr>
              <a:t>Discovering physical servers at scale</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Scoping VMware discovery</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a:rPr>
              <a:t>When you are talking to customers about migrating one of the first things, I think you will all mention is the Cloud Adoption Framework and how it can assist with the customers’ migration project. </a:t>
            </a:r>
          </a:p>
          <a:p>
            <a:endParaRPr lang="en-US" sz="1200" dirty="0">
              <a:latin typeface="Segoe"/>
            </a:endParaRPr>
          </a:p>
          <a:p>
            <a:r>
              <a:rPr lang="en-US" sz="1200" dirty="0">
                <a:latin typeface="Segoe"/>
              </a:rPr>
              <a:t>If we look at the Plan section, it highlights the need to gather information about the customer’s environment.  And this is something that’s massively important and where Azure Migrate can help. </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Dependency analysis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dependency analysis</a:t>
            </a:r>
            <a:endParaRPr lang="en-US" sz="900">
              <a:solidFill>
                <a:prstClr val="black"/>
              </a:solidFill>
              <a:latin typeface="Segoe UI"/>
            </a:endParaRPr>
          </a:p>
          <a:p>
            <a:pPr defTabSz="932597"/>
            <a:r>
              <a:rPr lang="en-US" sz="900">
                <a:solidFill>
                  <a:prstClr val="black"/>
                </a:solidFill>
                <a:latin typeface="Segoe UI"/>
                <a:hlinkClick r:id="rId5"/>
              </a:rPr>
              <a:t>VMware application inventory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54813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dependency analysis process</a:t>
            </a:r>
            <a:endParaRPr lang="en-US" sz="900">
              <a:solidFill>
                <a:prstClr val="black"/>
              </a:solidFill>
              <a:latin typeface="Segoe UI"/>
              <a:hlinkClick r:id="rId5"/>
            </a:endParaRPr>
          </a:p>
          <a:p>
            <a:pPr defTabSz="932597"/>
            <a:r>
              <a:rPr lang="en-US" sz="900">
                <a:solidFill>
                  <a:prstClr val="black"/>
                </a:solidFill>
                <a:latin typeface="Segoe UI"/>
                <a:hlinkClick r:id="rId6"/>
              </a:rPr>
              <a:t>Data collected for installed apps</a:t>
            </a:r>
            <a:endParaRPr lang="en-US" sz="900">
              <a:solidFill>
                <a:prstClr val="black"/>
              </a:solidFill>
              <a:latin typeface="Segoe UI"/>
            </a:endParaRPr>
          </a:p>
          <a:p>
            <a:pPr defTabSz="932597"/>
            <a:r>
              <a:rPr lang="en-US" sz="900">
                <a:solidFill>
                  <a:prstClr val="black"/>
                </a:solidFill>
                <a:latin typeface="Segoe UI"/>
                <a:hlinkClick r:id="rId7"/>
              </a:rPr>
              <a:t>Data collected for dependencies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441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dependency analysis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641724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68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Dependency analysis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030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24808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VMware assessment tutorial</a:t>
            </a:r>
            <a:endParaRPr lang="en-US" sz="900" dirty="0">
              <a:solidFill>
                <a:prstClr val="black"/>
              </a:solidFill>
              <a:latin typeface="Segoe UI"/>
              <a:hlinkClick r:id="rId5"/>
            </a:endParaRPr>
          </a:p>
          <a:p>
            <a:pPr defTabSz="932597"/>
            <a:r>
              <a:rPr lang="en-US" sz="900" dirty="0">
                <a:solidFill>
                  <a:prstClr val="black"/>
                </a:solidFill>
                <a:latin typeface="Segoe UI"/>
                <a:hlinkClick r:id="rId6"/>
              </a:rPr>
              <a:t>Hyper-V assessment tutorial</a:t>
            </a:r>
            <a:endParaRPr lang="en-US" sz="900" dirty="0">
              <a:solidFill>
                <a:prstClr val="black"/>
              </a:solidFill>
              <a:latin typeface="Segoe UI"/>
              <a:hlinkClick r:id="rId5"/>
            </a:endParaRPr>
          </a:p>
          <a:p>
            <a:pPr defTabSz="932597"/>
            <a:r>
              <a:rPr lang="en-US" sz="900" dirty="0">
                <a:solidFill>
                  <a:prstClr val="black"/>
                </a:solidFill>
                <a:latin typeface="Segoe UI"/>
                <a:hlinkClick r:id="rId7"/>
              </a:rPr>
              <a:t>Physical server assessment </a:t>
            </a:r>
            <a:r>
              <a:rPr lang="en-US" sz="900" dirty="0" err="1">
                <a:solidFill>
                  <a:prstClr val="black"/>
                </a:solidFill>
                <a:latin typeface="Segoe UI"/>
                <a:hlinkClick r:id="rId7"/>
              </a:rPr>
              <a:t>tutoria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842577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Imported server assessmen</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22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4186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887264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334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800">
                <a:solidFill>
                  <a:prstClr val="black"/>
                </a:solidFill>
                <a:latin typeface="Segoe UI"/>
              </a:rPr>
              <a:t>For more info on - </a:t>
            </a:r>
          </a:p>
          <a:p>
            <a:pPr defTabSz="932597"/>
            <a:r>
              <a:rPr lang="en-US" sz="1800">
                <a:solidFill>
                  <a:prstClr val="black"/>
                </a:solidFill>
                <a:latin typeface="Segoe UI"/>
                <a:hlinkClick r:id="rId3"/>
              </a:rPr>
              <a:t>Data collected for VMware assessment </a:t>
            </a:r>
            <a:endParaRPr lang="en-US" sz="1800">
              <a:solidFill>
                <a:prstClr val="black"/>
              </a:solidFill>
              <a:latin typeface="Segoe UI"/>
              <a:hlinkClick r:id="rId4"/>
            </a:endParaRPr>
          </a:p>
          <a:p>
            <a:pPr defTabSz="932597"/>
            <a:r>
              <a:rPr lang="en-US" sz="1800">
                <a:solidFill>
                  <a:prstClr val="black"/>
                </a:solidFill>
                <a:latin typeface="Segoe UI"/>
                <a:hlinkClick r:id="rId5"/>
              </a:rPr>
              <a:t>Data collected for Hyper-V assessment </a:t>
            </a:r>
            <a:endParaRPr lang="en-US" sz="1800">
              <a:solidFill>
                <a:prstClr val="black"/>
              </a:solidFill>
              <a:latin typeface="Segoe UI"/>
              <a:hlinkClick r:id="rId4"/>
            </a:endParaRPr>
          </a:p>
          <a:p>
            <a:pPr defTabSz="932597"/>
            <a:r>
              <a:rPr lang="en-US" sz="1800">
                <a:solidFill>
                  <a:prstClr val="black"/>
                </a:solidFill>
                <a:latin typeface="Segoe UI"/>
                <a:hlinkClick r:id="rId6"/>
              </a:rPr>
              <a:t>Data collected for Physical server assessment</a:t>
            </a:r>
            <a:endParaRPr lang="en-US" sz="1800" b="1" i="0" u="none" strike="noStrike" kern="12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Confidence ratings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82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276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526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Confidence ratings</a:t>
            </a:r>
            <a:endParaRPr lang="en-US" sz="900">
              <a:solidFill>
                <a:prstClr val="black"/>
              </a:solidFill>
              <a:latin typeface="Segoe UI"/>
              <a:hlinkClick r:id="rId5"/>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82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endParaRPr lang="en-US" sz="1800">
              <a:solidFill>
                <a:prstClr val="black"/>
              </a:solidFill>
              <a:latin typeface="Segoe UI"/>
              <a:hlinkClick r:id="rId3"/>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580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Discovery is key. </a:t>
            </a:r>
          </a:p>
          <a:p>
            <a:endParaRPr lang="en-GB" dirty="0"/>
          </a:p>
          <a:p>
            <a:r>
              <a:rPr lang="en-GB" dirty="0"/>
              <a:t>Gartner released an article last week talking about how cloud migration clouds go wrong and one of those reasons was because the assessment, discovery piece was rushed. </a:t>
            </a:r>
          </a:p>
          <a:p>
            <a:endParaRPr lang="en-GB" dirty="0"/>
          </a:p>
          <a:p>
            <a:pPr algn="l" rtl="0"/>
            <a:r>
              <a:rPr lang="en-GB" b="0" i="0" dirty="0">
                <a:solidFill>
                  <a:srgbClr val="000000"/>
                </a:solidFill>
                <a:effectLst/>
                <a:latin typeface="Graphik"/>
              </a:rPr>
              <a:t>Failing to fully assess the workloads to be migrated is a common mistake, resulting in incomplete specification of migration requirements and downstream scope creep. </a:t>
            </a:r>
          </a:p>
          <a:p>
            <a:endParaRPr lang="en-GB" dirty="0"/>
          </a:p>
          <a:p>
            <a:endParaRPr lang="en-GB" dirty="0"/>
          </a:p>
          <a:p>
            <a:r>
              <a:rPr lang="en-GB" dirty="0"/>
              <a:t>I’ve seen that happen unfortunately with customers and I’m sure you have as well.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272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Migrate overview</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773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migration support </a:t>
            </a:r>
            <a:endParaRPr lang="en-US" sz="900">
              <a:solidFill>
                <a:prstClr val="black"/>
              </a:solidFill>
              <a:latin typeface="Segoe UI"/>
              <a:hlinkClick r:id="rId5"/>
            </a:endParaRPr>
          </a:p>
          <a:p>
            <a:pPr defTabSz="932597"/>
            <a:r>
              <a:rPr lang="en-US" sz="900">
                <a:solidFill>
                  <a:prstClr val="black"/>
                </a:solidFill>
                <a:latin typeface="Segoe UI"/>
                <a:hlinkClick r:id="rId6"/>
              </a:rPr>
              <a:t>Hyper-V migration support</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migration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2497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994791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artifacts created</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4042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migration options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dirty="0">
                <a:solidFill>
                  <a:prstClr val="black"/>
                </a:solidFill>
                <a:latin typeface="Segoe UI"/>
              </a:rPr>
              <a:t>For more info on - </a:t>
            </a:r>
            <a:endParaRPr lang="en-US" sz="900" dirty="0">
              <a:solidFill>
                <a:prstClr val="black"/>
              </a:solidFill>
              <a:latin typeface="Segoe UI"/>
              <a:hlinkClick r:id="rId3"/>
            </a:endParaRPr>
          </a:p>
          <a:p>
            <a:pPr defTabSz="932597"/>
            <a:r>
              <a:rPr lang="en-US" sz="900" dirty="0">
                <a:solidFill>
                  <a:prstClr val="black"/>
                </a:solidFill>
                <a:latin typeface="Segoe UI"/>
                <a:hlinkClick r:id="rId4"/>
              </a:rPr>
              <a:t>Agentless VMware migration tutorial</a:t>
            </a:r>
            <a:endParaRPr lang="en-US" sz="900" dirty="0">
              <a:solidFill>
                <a:prstClr val="black"/>
              </a:solidFill>
              <a:latin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003554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when you talk about migration and discovery to a customer the temptation might be to actually just throw Azure Migrate into the customers environment but you need to understand if it’s the right tool for the customer. </a:t>
            </a:r>
          </a:p>
          <a:p>
            <a:endParaRPr lang="en-GB" dirty="0"/>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880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Hyper-V migration tutorial</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2048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073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gradFill>
                  <a:gsLst>
                    <a:gs pos="2917">
                      <a:srgbClr val="1A1A1A"/>
                    </a:gs>
                    <a:gs pos="30000">
                      <a:srgbClr val="1A1A1A"/>
                    </a:gs>
                  </a:gsLst>
                  <a:lin ang="5400000" scaled="0"/>
                </a:gradFill>
                <a:cs typeface="Segoe UI Semilight" panose="020B0402040204020203" pitchFamily="34" charset="0"/>
              </a:rPr>
              <a:t>For more info on - </a:t>
            </a:r>
            <a:r>
              <a:rPr lang="en-US" sz="900">
                <a:solidFill>
                  <a:prstClr val="black"/>
                </a:solidFill>
                <a:latin typeface="Segoe UI"/>
                <a:hlinkClick r:id="rId3"/>
              </a:rPr>
              <a:t>Azure artifacts created</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71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migration tutorial for physical</a:t>
            </a:r>
            <a:endParaRPr lang="en-US" sz="900">
              <a:solidFill>
                <a:prstClr val="black"/>
              </a:solidFill>
              <a:latin typeface="Segoe UI"/>
            </a:endParaRPr>
          </a:p>
          <a:p>
            <a:pPr defTabSz="932597"/>
            <a:r>
              <a:rPr lang="en-US" sz="900">
                <a:solidFill>
                  <a:prstClr val="black"/>
                </a:solidFill>
                <a:latin typeface="Segoe UI"/>
                <a:hlinkClick r:id="rId5"/>
              </a:rPr>
              <a:t>Agent-based migration tutorial for AWS</a:t>
            </a:r>
            <a:endParaRPr lang="en-US" sz="900">
              <a:solidFill>
                <a:prstClr val="black"/>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D5C11E-0F70-4447-B7AA-971B4076F6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767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Agent-based migration components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Customizing assessments</a:t>
            </a:r>
            <a:endParaRPr lang="en-US" sz="900">
              <a:solidFill>
                <a:prstClr val="black"/>
              </a:soli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822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artifacts created</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679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Replication appliance capacity</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Process server sizing</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914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1264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Bandwidth consumption and estimation</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Throttling for agentless VMware</a:t>
            </a:r>
            <a:endParaRPr lang="en-US" sz="900">
              <a:solidFill>
                <a:prstClr val="black"/>
              </a:solidFill>
              <a:latin typeface="Segoe UI"/>
            </a:endParaRPr>
          </a:p>
          <a:p>
            <a:pPr defTabSz="932597"/>
            <a:r>
              <a:rPr lang="en-US" sz="900">
                <a:solidFill>
                  <a:prstClr val="black"/>
                </a:solidFill>
                <a:latin typeface="Segoe UI"/>
                <a:hlinkClick r:id="rId5"/>
              </a:rPr>
              <a:t>Throttling for agentless Hyper-V</a:t>
            </a:r>
            <a:endParaRPr lang="en-US" sz="900">
              <a:solidFill>
                <a:prstClr val="black"/>
              </a:solidFill>
              <a:latin typeface="Segoe UI"/>
            </a:endParaRPr>
          </a:p>
          <a:p>
            <a:pPr defTabSz="932597"/>
            <a:r>
              <a:rPr lang="en-US" sz="900">
                <a:solidFill>
                  <a:prstClr val="black"/>
                </a:solidFill>
                <a:latin typeface="Segoe UI"/>
                <a:hlinkClick r:id="rId6"/>
              </a:rPr>
              <a:t>Throttling for agent-based migrations</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Test Migrations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5271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1668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a:solidFill>
                  <a:schemeClr val="tx2"/>
                </a:solidFill>
                <a:cs typeface="Segoe UI Semilight" panose="020B0402040204020203" pitchFamily="34" charset="0"/>
              </a:rPr>
              <a:t>Learn more </a:t>
            </a:r>
            <a:r>
              <a:rPr lang="en-US" sz="1000">
                <a:gradFill>
                  <a:gsLst>
                    <a:gs pos="2917">
                      <a:srgbClr val="1A1A1A"/>
                    </a:gs>
                    <a:gs pos="30000">
                      <a:srgbClr val="1A1A1A"/>
                    </a:gs>
                  </a:gsLst>
                  <a:lin ang="5400000" scaled="0"/>
                </a:gradFill>
                <a:cs typeface="Segoe UI Semilight" panose="020B0402040204020203" pitchFamily="34" charset="0"/>
              </a:rPr>
              <a:t>- </a:t>
            </a:r>
            <a:r>
              <a:rPr lang="en-US" sz="900">
                <a:hlinkClick r:id="rId3"/>
              </a:rPr>
              <a:t>Replicate data over ExpressRoute with Azure Migrate Server Migration - Azure Migrate | Microsoft Docs</a:t>
            </a:r>
            <a:endParaRPr lang="en-US" sz="900"/>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956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hlinkClick r:id="rId3"/>
              </a:rPr>
              <a:t>Using Azure Migrate with private endpoints - Azure Migrate | Microsoft Docs</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155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200">
                <a:solidFill>
                  <a:prstClr val="black"/>
                </a:solidFill>
                <a:latin typeface="Segoe UI"/>
              </a:rPr>
              <a:t>For more info on </a:t>
            </a:r>
            <a:r>
              <a:rPr lang="en-US" sz="1200">
                <a:solidFill>
                  <a:prstClr val="black"/>
                </a:solidFill>
                <a:latin typeface="Segoe UI"/>
                <a:hlinkClick r:id="" action="ppaction://noaction"/>
              </a:rPr>
              <a:t>–</a:t>
            </a:r>
            <a:r>
              <a:rPr lang="en-US" sz="1200">
                <a:solidFill>
                  <a:prstClr val="black"/>
                </a:solidFill>
                <a:latin typeface="Segoe UI"/>
              </a:rPr>
              <a:t> </a:t>
            </a:r>
          </a:p>
          <a:p>
            <a:pPr defTabSz="932597"/>
            <a:r>
              <a:rPr lang="en-US" sz="1200">
                <a:solidFill>
                  <a:prstClr val="black"/>
                </a:solidFill>
                <a:latin typeface="Segoe UI"/>
                <a:hlinkClick r:id="" action="ppaction://noaction"/>
              </a:rPr>
              <a:t>Azure Migrate appliance overview</a:t>
            </a:r>
            <a:endParaRPr lang="en-US" sz="1200">
              <a:solidFill>
                <a:prstClr val="black"/>
              </a:solidFill>
              <a:latin typeface="Segoe UI"/>
            </a:endParaRPr>
          </a:p>
          <a:p>
            <a:pPr defTabSz="932597"/>
            <a:r>
              <a:rPr lang="en-US" sz="1200">
                <a:solidFill>
                  <a:prstClr val="black"/>
                </a:solidFill>
                <a:latin typeface="Segoe UI"/>
                <a:hlinkClick r:id="rId3"/>
              </a:rPr>
              <a:t>Appliance deployment options</a:t>
            </a:r>
            <a:endParaRPr lang="en-US" sz="1200">
              <a:solidFill>
                <a:prstClr val="black"/>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D8E059-FD59-1748-AC0F-24EAF7F72B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46637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900" b="1" dirty="0">
                <a:solidFill>
                  <a:srgbClr val="0070C0"/>
                </a:solidFill>
                <a:effectLst/>
                <a:ea typeface="Calibri" panose="020F0502020204030204" pitchFamily="34" charset="0"/>
              </a:rPr>
              <a:t>Get started: </a:t>
            </a:r>
          </a:p>
          <a:p>
            <a:pPr marL="171450" marR="0" indent="-171450">
              <a:spcBef>
                <a:spcPts val="0"/>
              </a:spcBef>
              <a:spcAft>
                <a:spcPts val="0"/>
              </a:spcAft>
              <a:buFont typeface="Arial" panose="020B0604020202020204" pitchFamily="34" charset="0"/>
              <a:buChar char="•"/>
            </a:pPr>
            <a:r>
              <a:rPr lang="en-US" sz="900" i="0" dirty="0">
                <a:solidFill>
                  <a:srgbClr val="171717"/>
                </a:solidFill>
                <a:effectLst/>
              </a:rPr>
              <a:t>Discover, assess, and migrate servers over a private network using Azure Private Link. </a:t>
            </a:r>
            <a:r>
              <a:rPr lang="en-US" sz="900" dirty="0">
                <a:effectLst/>
                <a:ea typeface="Calibri" panose="020F0502020204030204" pitchFamily="34" charset="0"/>
              </a:rPr>
              <a:t>- </a:t>
            </a:r>
            <a:r>
              <a:rPr lang="en-US" sz="900" u="sng" dirty="0">
                <a:solidFill>
                  <a:srgbClr val="0563C1"/>
                </a:solidFill>
                <a:effectLst/>
                <a:ea typeface="Calibri" panose="020F0502020204030204" pitchFamily="34" charset="0"/>
                <a:hlinkClick r:id="rId3"/>
              </a:rPr>
              <a:t>Using Azure Migrate with private endpoints - Azure Migrate | Microsoft Docs</a:t>
            </a:r>
            <a:r>
              <a:rPr lang="en-US" sz="900" dirty="0">
                <a:solidFill>
                  <a:srgbClr val="0563C1"/>
                </a:solidFill>
                <a:effectLst/>
                <a:ea typeface="Calibri" panose="020F0502020204030204" pitchFamily="34" charset="0"/>
              </a:rPr>
              <a:t>.</a:t>
            </a:r>
            <a:r>
              <a:rPr lang="en-US" sz="900" dirty="0">
                <a:effectLst/>
                <a:ea typeface="Calibri" panose="020F0502020204030204" pitchFamily="34" charset="0"/>
              </a:rPr>
              <a:t> </a:t>
            </a:r>
          </a:p>
          <a:p>
            <a:pPr marL="171450" marR="0" lvl="0" indent="-171450" algn="l" defTabSz="932742"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Replicate data over ExpressRoute with Azure Migrate: Server Migration </a:t>
            </a:r>
            <a:r>
              <a:rPr lang="en-US" sz="900" dirty="0">
                <a:effectLst/>
                <a:ea typeface="Calibri" panose="020F0502020204030204" pitchFamily="34" charset="0"/>
              </a:rPr>
              <a:t>- </a:t>
            </a:r>
            <a:r>
              <a:rPr lang="en-US" dirty="0">
                <a:hlinkClick r:id="rId4"/>
              </a:rPr>
              <a:t>Replicate data over ExpressRoute with Azure Migrate Server Migration - Azure Migrate | Microsoft Docs</a:t>
            </a:r>
            <a:endParaRPr lang="en-US" sz="900" dirty="0">
              <a:effectLst/>
              <a:ea typeface="Calibri" panose="020F0502020204030204" pitchFamily="34" charset="0"/>
            </a:endParaRPr>
          </a:p>
          <a:p>
            <a:pPr marL="171450" indent="-171450">
              <a:buFont typeface="Arial" panose="020B0604020202020204" pitchFamily="34" charset="0"/>
              <a:buChar char="•"/>
            </a:pPr>
            <a:r>
              <a:rPr lang="en-US" sz="900" dirty="0">
                <a:solidFill>
                  <a:srgbClr val="171717"/>
                </a:solidFill>
              </a:rPr>
              <a:t>T</a:t>
            </a:r>
            <a:r>
              <a:rPr lang="en-US" sz="900" i="0" dirty="0">
                <a:solidFill>
                  <a:srgbClr val="171717"/>
                </a:solidFill>
                <a:effectLst/>
              </a:rPr>
              <a:t>roubleshoot network connectivity issues using Azure Migrate with private endpoints – </a:t>
            </a:r>
            <a:r>
              <a:rPr lang="en-US" dirty="0">
                <a:hlinkClick r:id="rId5"/>
              </a:rPr>
              <a:t>Troubleshoot network connectivity issues - Azure Migrate | Microsoft Docs</a:t>
            </a:r>
            <a:endParaRPr lang="en-US" sz="900" i="0" dirty="0">
              <a:solidFill>
                <a:srgbClr val="171717"/>
              </a:solidFill>
              <a:effectLst/>
            </a:endParaRPr>
          </a:p>
          <a:p>
            <a:pPr marL="171450" indent="-171450">
              <a:buFont typeface="Arial" panose="020B0604020202020204" pitchFamily="34" charset="0"/>
              <a:buChar char="•"/>
            </a:pPr>
            <a:r>
              <a:rPr lang="en-US" sz="900" dirty="0"/>
              <a:t>A</a:t>
            </a:r>
            <a:r>
              <a:rPr lang="en-US" sz="900" i="0" dirty="0">
                <a:solidFill>
                  <a:srgbClr val="171717"/>
                </a:solidFill>
                <a:effectLst/>
              </a:rPr>
              <a:t>dditional DNS settings </a:t>
            </a:r>
            <a:r>
              <a:rPr lang="en-US" sz="900" dirty="0">
                <a:solidFill>
                  <a:srgbClr val="171717"/>
                </a:solidFill>
              </a:rPr>
              <a:t>may be required to establish private endpoint connectivity. </a:t>
            </a:r>
            <a:r>
              <a:rPr lang="en-US" sz="900" i="0" dirty="0">
                <a:solidFill>
                  <a:srgbClr val="171717"/>
                </a:solidFill>
                <a:effectLst/>
              </a:rPr>
              <a:t>Learn more - </a:t>
            </a:r>
            <a:r>
              <a:rPr lang="fr-FR" sz="900" dirty="0">
                <a:hlinkClick r:id="rId6"/>
              </a:rPr>
              <a:t>Azure Private Endpoint DNS configuration | Microsoft Docs</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Agentless VMware migration architecture</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208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2111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DNS configuration </a:t>
            </a:r>
            <a:r>
              <a:rPr lang="fr-FR" sz="900">
                <a:hlinkClick r:id="rId3"/>
              </a:rPr>
              <a:t>Azure Private Endpoint DNS configuration | Microsoft Docs</a:t>
            </a:r>
            <a:endParaRPr lang="en-US" sz="900" spc="-5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3308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7779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9064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7065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VMware discovery tutorial</a:t>
            </a:r>
            <a:endParaRPr lang="en-US" sz="900">
              <a:solidFill>
                <a:prstClr val="black"/>
              </a:solidFill>
              <a:latin typeface="Segoe UI"/>
              <a:hlinkClick r:id="rId5"/>
            </a:endParaRPr>
          </a:p>
          <a:p>
            <a:pPr defTabSz="932597"/>
            <a:r>
              <a:rPr lang="en-US" sz="900">
                <a:solidFill>
                  <a:prstClr val="black"/>
                </a:solidFill>
                <a:latin typeface="Segoe UI"/>
                <a:hlinkClick r:id="rId6"/>
              </a:rPr>
              <a:t>Hyper-V discovery tutorial</a:t>
            </a:r>
            <a:endParaRPr lang="en-US" sz="900">
              <a:solidFill>
                <a:prstClr val="black"/>
              </a:solidFill>
              <a:latin typeface="Segoe UI"/>
              <a:hlinkClick r:id="rId5"/>
            </a:endParaRPr>
          </a:p>
          <a:p>
            <a:pPr defTabSz="932597"/>
            <a:r>
              <a:rPr lang="en-US" sz="900">
                <a:solidFill>
                  <a:prstClr val="black"/>
                </a:solidFill>
                <a:latin typeface="Segoe UI"/>
                <a:hlinkClick r:id="rId7"/>
              </a:rPr>
              <a:t>Physical server discovery tutorial</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146804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 action="ppaction://noaction"/>
            </a:endParaRPr>
          </a:p>
          <a:p>
            <a:pPr defTabSz="932597"/>
            <a:r>
              <a:rPr lang="en-US" sz="900">
                <a:solidFill>
                  <a:prstClr val="black"/>
                </a:solidFill>
                <a:latin typeface="Segoe UI"/>
                <a:hlinkClick r:id="" action="ppaction://noaction"/>
              </a:rPr>
              <a:t>VMware discovery support</a:t>
            </a:r>
            <a:r>
              <a:rPr lang="en-US" sz="900">
                <a:solidFill>
                  <a:prstClr val="black"/>
                </a:solidFill>
                <a:latin typeface="Segoe UI"/>
              </a:rPr>
              <a:t> </a:t>
            </a:r>
            <a:endParaRPr lang="en-US" sz="900">
              <a:solidFill>
                <a:prstClr val="black"/>
              </a:solidFill>
              <a:latin typeface="Segoe UI"/>
              <a:hlinkClick r:id="rId3"/>
            </a:endParaRPr>
          </a:p>
          <a:p>
            <a:pPr defTabSz="932597"/>
            <a:r>
              <a:rPr lang="en-US" sz="900">
                <a:solidFill>
                  <a:prstClr val="black"/>
                </a:solidFill>
                <a:latin typeface="Segoe UI"/>
                <a:hlinkClick r:id="rId4"/>
              </a:rPr>
              <a:t>Hyper-V discovery support</a:t>
            </a:r>
            <a:endParaRPr lang="en-US" sz="900">
              <a:solidFill>
                <a:prstClr val="black"/>
              </a:solidFill>
              <a:latin typeface="Segoe UI"/>
              <a:hlinkClick r:id="rId3"/>
            </a:endParaRPr>
          </a:p>
          <a:p>
            <a:pPr defTabSz="932597"/>
            <a:r>
              <a:rPr lang="en-US" sz="900">
                <a:solidFill>
                  <a:prstClr val="black"/>
                </a:solidFill>
                <a:latin typeface="Segoe UI"/>
                <a:hlinkClick r:id="rId5"/>
              </a:rPr>
              <a:t>Physical server discovery support</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0726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5422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For each vCenter Server, you need to deploy one Azure Migrate appliance. Therefore, you need to deploy five appliances.</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All five appliances </a:t>
            </a:r>
            <a:r>
              <a:rPr lang="en-US" sz="1800" u="sng" dirty="0">
                <a:effectLst/>
                <a:latin typeface="Segoe UI" panose="020B0502040204020203" pitchFamily="34" charset="0"/>
                <a:ea typeface="Times New Roman" panose="02020603050405020304" pitchFamily="18" charset="0"/>
              </a:rPr>
              <a:t>can</a:t>
            </a:r>
            <a:r>
              <a:rPr lang="en-US" sz="1800" dirty="0">
                <a:effectLst/>
                <a:latin typeface="Segoe UI" panose="020B0502040204020203" pitchFamily="34" charset="0"/>
                <a:ea typeface="Times New Roman" panose="02020603050405020304" pitchFamily="18" charset="0"/>
              </a:rPr>
              <a:t> be part of one project in this case. We usually don’t recommend deploying multiple appliances in one project, but in this case it will work. This is because there will not be overlapped discovery as appliance will discover VMs from different datacenters. </a:t>
            </a:r>
            <a:r>
              <a:rPr lang="en-US" sz="1800" u="sng" dirty="0">
                <a:solidFill>
                  <a:srgbClr val="0563C1"/>
                </a:solidFill>
                <a:effectLst/>
                <a:latin typeface="Segoe UI" panose="020B0502040204020203" pitchFamily="34" charset="0"/>
                <a:ea typeface="Times New Roman" panose="02020603050405020304" pitchFamily="18" charset="0"/>
                <a:hlinkClick r:id="rId3"/>
              </a:rPr>
              <a:t>Learn more</a:t>
            </a:r>
            <a:r>
              <a:rPr lang="en-US" sz="1800" dirty="0">
                <a:effectLst/>
                <a:latin typeface="Segoe UI" panose="020B0502040204020203" pitchFamily="34" charset="0"/>
                <a:ea typeface="Times New Roman" panose="02020603050405020304" pitchFamily="18" charset="0"/>
              </a:rPr>
              <a:t>.</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You can replicate VMs discovered from one appliance to exactly one region, locked at the time of first replication. So, five different appliances can be used to migrate to five different regions.</a:t>
            </a:r>
            <a:endParaRPr lang="en-GB" sz="1800" dirty="0">
              <a:effectLst/>
              <a:latin typeface="Calibri" panose="020F0502020204030204" pitchFamily="34" charset="0"/>
              <a:ea typeface="Calibri" panose="020F0502020204030204" pitchFamily="34" charset="0"/>
            </a:endParaRPr>
          </a:p>
          <a:p>
            <a:endParaRPr lang="en-GB" dirty="0"/>
          </a:p>
          <a:p>
            <a:endParaRPr lang="en-GB" dirty="0"/>
          </a:p>
          <a:p>
            <a:r>
              <a:rPr lang="en-US" sz="1800" dirty="0">
                <a:effectLst/>
                <a:latin typeface="Segoe UI" panose="020B0502040204020203" pitchFamily="34" charset="0"/>
                <a:ea typeface="Calibri" panose="020F0502020204030204" pitchFamily="34" charset="0"/>
              </a:rPr>
              <a:t>A good mental model to think about it is: </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Start from one vCenter Server</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Number of appliances will be equal to the number of regions you want to replicate the VMs to</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Number of projects will be equal to the number of appliances</a:t>
            </a:r>
            <a:endParaRPr lang="en-GB"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Segoe UI" panose="020B0502040204020203" pitchFamily="34" charset="0"/>
                <a:ea typeface="Times New Roman" panose="02020603050405020304" pitchFamily="18" charset="0"/>
              </a:rPr>
              <a:t>Replicate the same for n number of vCenter Servers</a:t>
            </a:r>
            <a:endParaRPr lang="en-GB" sz="1800" dirty="0">
              <a:effectLst/>
              <a:latin typeface="Calibri" panose="020F0502020204030204" pitchFamily="34" charset="0"/>
              <a:ea typeface="Calibri" panose="020F0502020204030204" pitchFamily="34" charset="0"/>
            </a:endParaRP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3728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Agentless migration is supported. </a:t>
            </a:r>
          </a:p>
          <a:p>
            <a:endParaRPr lang="en-GB" dirty="0"/>
          </a:p>
          <a:p>
            <a:r>
              <a:rPr lang="en-GB" dirty="0"/>
              <a:t>For discovery, think of them as physical servers or look to the CSV import to bring the details into Azure Migrate. </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0199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 the past, cloud migration was overwhelming with disconnected tools in different places. That's why Microsoft introduced Azure Migrate to bring everything together and simplify cloud migration. With one centralized migration service, you can discover and assess your datacenter, and then migrate workloads to Azure. </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7743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a:solidFill>
                  <a:prstClr val="black"/>
                </a:solidFill>
                <a:latin typeface="Segoe UI"/>
              </a:rPr>
              <a:t>For more info on - </a:t>
            </a:r>
            <a:endParaRPr lang="en-US" sz="900">
              <a:solidFill>
                <a:prstClr val="black"/>
              </a:solidFill>
              <a:latin typeface="Segoe UI"/>
              <a:hlinkClick r:id="rId3"/>
            </a:endParaRPr>
          </a:p>
          <a:p>
            <a:pPr defTabSz="932597"/>
            <a:r>
              <a:rPr lang="en-US" sz="900">
                <a:solidFill>
                  <a:prstClr val="black"/>
                </a:solidFill>
                <a:latin typeface="Segoe UI"/>
                <a:hlinkClick r:id="rId4"/>
              </a:rPr>
              <a:t>Azure Migrate overview</a:t>
            </a:r>
            <a:endParaRPr lang="en-US" sz="900">
              <a:solidFill>
                <a:prstClr val="black"/>
              </a:solidFill>
              <a:latin typeface="Segoe UI"/>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536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Correct date and time can help avoid some trivial issues you might encounter</a:t>
            </a:r>
          </a:p>
          <a:p>
            <a:pPr marL="171450" indent="-171450">
              <a:buFontTx/>
              <a:buChar char="-"/>
            </a:pPr>
            <a:endParaRPr lang="en-GB" dirty="0"/>
          </a:p>
          <a:p>
            <a:pPr marL="171450" indent="-171450">
              <a:buFontTx/>
              <a:buChar char="-"/>
            </a:pPr>
            <a:r>
              <a:rPr lang="en-GB" dirty="0"/>
              <a:t>Rebooting your source </a:t>
            </a:r>
            <a:r>
              <a:rPr lang="en-GB" dirty="0" err="1"/>
              <a:t>vms</a:t>
            </a:r>
            <a:r>
              <a:rPr lang="en-GB" dirty="0"/>
              <a:t> before you start to migrate also avoids issues again</a:t>
            </a:r>
          </a:p>
          <a:p>
            <a:pPr marL="171450" indent="-171450">
              <a:buFontTx/>
              <a:buChar char="-"/>
            </a:pPr>
            <a:endParaRPr lang="en-GB" dirty="0"/>
          </a:p>
          <a:p>
            <a:pPr marL="171450" indent="-171450">
              <a:buFontTx/>
              <a:buChar char="-"/>
            </a:pPr>
            <a:r>
              <a:rPr lang="en-GB" dirty="0"/>
              <a:t>Test your migrations in a restricted area, make sure access to production environments are restricted unless you want that kind of testing in production. </a:t>
            </a:r>
          </a:p>
          <a:p>
            <a:pPr marL="171450" indent="-171450">
              <a:buFontTx/>
              <a:buChar char="-"/>
            </a:pPr>
            <a:endParaRPr lang="en-GB" dirty="0"/>
          </a:p>
          <a:p>
            <a:pPr marL="171450" indent="-171450">
              <a:buFontTx/>
              <a:buChar char="-"/>
            </a:pPr>
            <a:r>
              <a:rPr lang="en-GB" dirty="0"/>
              <a:t>When replicating traffic to azure look at networking throttling, the migrate appliance has various methods of doing that but maybe the network team could do something as well, try not to bring down the network with replication traffic</a:t>
            </a:r>
          </a:p>
          <a:p>
            <a:pPr marL="171450" indent="-171450">
              <a:buFontTx/>
              <a:buChar char="-"/>
            </a:pPr>
            <a:endParaRPr lang="en-GB" dirty="0"/>
          </a:p>
          <a:p>
            <a:pPr marL="171450" indent="-171450">
              <a:buFontTx/>
              <a:buChar char="-"/>
            </a:pPr>
            <a:r>
              <a:rPr lang="en-GB" dirty="0"/>
              <a:t>And when you are creating your migrate project don’t put it in a production resource group, put it in one that can be easily deleted once your migration project is finished.  Making sure you clean up behind you.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9/20/2022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32722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5485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7.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18.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7.xml"/><Relationship Id="rId6" Type="http://schemas.openxmlformats.org/officeDocument/2006/relationships/image" Target="../media/image35.png"/><Relationship Id="rId5" Type="http://schemas.openxmlformats.org/officeDocument/2006/relationships/image" Target="../media/image39.emf"/><Relationship Id="rId4" Type="http://schemas.openxmlformats.org/officeDocument/2006/relationships/image" Target="../media/image3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0.jpeg"/><Relationship Id="rId1" Type="http://schemas.openxmlformats.org/officeDocument/2006/relationships/slideMaster" Target="../slideMasters/slideMaster7.xml"/><Relationship Id="rId4" Type="http://schemas.openxmlformats.org/officeDocument/2006/relationships/image" Target="../media/image35.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Master" Target="../slideMasters/slideMaster7.xml"/><Relationship Id="rId4" Type="http://schemas.openxmlformats.org/officeDocument/2006/relationships/image" Target="../media/image44.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emf"/><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5" name="Content Placeholder 4">
            <a:extLst>
              <a:ext uri="{FF2B5EF4-FFF2-40B4-BE49-F238E27FC236}">
                <a16:creationId xmlns:a16="http://schemas.microsoft.com/office/drawing/2014/main" id="{E7DFE722-CC36-EA44-90F7-B72B2B691858}"/>
              </a:ext>
            </a:extLst>
          </p:cNvPr>
          <p:cNvSpPr>
            <a:spLocks noGrp="1"/>
          </p:cNvSpPr>
          <p:nvPr>
            <p:ph sz="quarter" idx="10"/>
          </p:nvPr>
        </p:nvSpPr>
        <p:spPr>
          <a:xfrm>
            <a:off x="463550" y="1182688"/>
            <a:ext cx="11533188" cy="377411"/>
          </a:xfrm>
        </p:spPr>
        <p:txBody>
          <a:bodyPr vert="horz" wrap="square" lIns="0" tIns="0" rIns="0" bIns="0" rtlCol="0" anchor="t">
            <a:spAutoFit/>
          </a:bodyPr>
          <a:lstStyle>
            <a:lvl1pPr>
              <a:defRPr lang="en-US" sz="2400" b="0" strike="noStrike" cap="none" smtClean="0">
                <a:ln w="3175">
                  <a:noFill/>
                </a:ln>
                <a:solidFill>
                  <a:schemeClr val="tx2"/>
                </a:solidFill>
                <a:effectLst/>
                <a:latin typeface="+mj-lt"/>
                <a:cs typeface="Segoe UI" pitchFamily="34" charset="0"/>
              </a:defRPr>
            </a:lvl1pPr>
            <a:lvl2pPr>
              <a:defRPr lang="en-US" sz="1600" smtClean="0">
                <a:solidFill>
                  <a:schemeClr val="tx2"/>
                </a:solidFill>
                <a:latin typeface="+mj-lt"/>
              </a:defRPr>
            </a:lvl2pPr>
            <a:lvl3pPr>
              <a:defRPr lang="en-US" sz="1600" smtClean="0">
                <a:solidFill>
                  <a:schemeClr val="tx2"/>
                </a:solidFill>
                <a:latin typeface="+mj-lt"/>
              </a:defRPr>
            </a:lvl3pPr>
            <a:lvl4pPr>
              <a:defRPr lang="en-US" sz="1600" smtClean="0">
                <a:solidFill>
                  <a:schemeClr val="tx2"/>
                </a:solidFill>
                <a:latin typeface="+mj-lt"/>
              </a:defRPr>
            </a:lvl4pPr>
            <a:lvl5pPr>
              <a:defRPr lang="en-US" sz="1600">
                <a:solidFill>
                  <a:schemeClr val="tx2"/>
                </a:solidFill>
                <a:latin typeface="+mj-lt"/>
              </a:defRPr>
            </a:lvl5pPr>
          </a:lstStyle>
          <a:p>
            <a:pPr lvl="0">
              <a:lnSpc>
                <a:spcPts val="3200"/>
              </a:lnSpc>
              <a:spcBef>
                <a:spcPct val="0"/>
              </a:spcBef>
            </a:pPr>
            <a:r>
              <a:rPr lang="en-US"/>
              <a:t>Click to edit Master text styles</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86971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2226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0833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13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25615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596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0406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971605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Tree>
    <p:extLst>
      <p:ext uri="{BB962C8B-B14F-4D97-AF65-F5344CB8AC3E}">
        <p14:creationId xmlns:p14="http://schemas.microsoft.com/office/powerpoint/2010/main" val="20235375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38135281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7405174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438668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3711237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27339665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40688035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4734958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32121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087240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626076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Tree>
    <p:extLst>
      <p:ext uri="{BB962C8B-B14F-4D97-AF65-F5344CB8AC3E}">
        <p14:creationId xmlns:p14="http://schemas.microsoft.com/office/powerpoint/2010/main" val="1602826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36809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8902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324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1837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036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809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7004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78480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53050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95915" y="3884229"/>
            <a:ext cx="9332215" cy="878959"/>
          </a:xfrm>
          <a:prstGeom prst="rect">
            <a:avLst/>
          </a:prstGeom>
        </p:spPr>
        <p:txBody>
          <a:bodyPr lIns="0" tIns="0" rIns="0" bIns="0"/>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600058" y="3027877"/>
            <a:ext cx="9327356" cy="565027"/>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11137643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56B-5696-4F59-BE14-193CEE081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A572-30F2-46CC-A4DF-D0797111B8A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5DF8DE-B889-4A94-AFC9-FE0C02264C30}"/>
              </a:ext>
            </a:extLst>
          </p:cNvPr>
          <p:cNvSpPr>
            <a:spLocks noGrp="1"/>
          </p:cNvSpPr>
          <p:nvPr>
            <p:ph type="ftr" sz="quarter" idx="11"/>
          </p:nvPr>
        </p:nvSpPr>
        <p:spPr/>
        <p:txBody>
          <a:bodyPr/>
          <a:lstStyle/>
          <a:p>
            <a:r>
              <a:rPr lang="en-US"/>
              <a:t>For more info on - Azure Migrate appliance overview</a:t>
            </a:r>
          </a:p>
        </p:txBody>
      </p:sp>
      <p:sp>
        <p:nvSpPr>
          <p:cNvPr id="5" name="Slide Number Placeholder 4">
            <a:extLst>
              <a:ext uri="{FF2B5EF4-FFF2-40B4-BE49-F238E27FC236}">
                <a16:creationId xmlns:a16="http://schemas.microsoft.com/office/drawing/2014/main" id="{1FBACF26-C4B7-4C48-BAE4-784F18DDA66E}"/>
              </a:ext>
            </a:extLst>
          </p:cNvPr>
          <p:cNvSpPr>
            <a:spLocks noGrp="1"/>
          </p:cNvSpPr>
          <p:nvPr>
            <p:ph type="sldNum" sz="quarter" idx="12"/>
          </p:nvPr>
        </p:nvSpPr>
        <p:spPr/>
        <p:txBody>
          <a:bodyPr/>
          <a:lstStyle/>
          <a:p>
            <a:fld id="{EAEDE403-A82E-4384-A8BB-E630BBCAC426}" type="slidenum">
              <a:rPr lang="en-US" smtClean="0"/>
              <a:t>‹#›</a:t>
            </a:fld>
            <a:endParaRPr lang="en-US"/>
          </a:p>
        </p:txBody>
      </p:sp>
    </p:spTree>
    <p:extLst>
      <p:ext uri="{BB962C8B-B14F-4D97-AF65-F5344CB8AC3E}">
        <p14:creationId xmlns:p14="http://schemas.microsoft.com/office/powerpoint/2010/main" val="2349974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331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1601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9A9F-6487-4B60-BB45-EB8E0B5A4A7D}"/>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E9048-D93D-4CAF-A128-7D6638FA7DE2}"/>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9552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4038043"/>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553998"/>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06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0145037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7074742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158211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465138" y="1114561"/>
            <a:ext cx="11887195" cy="51706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2"/>
                </a:solidFill>
                <a:latin typeface="+mn-lt"/>
              </a:defRPr>
            </a:lvl1pPr>
            <a:lvl2pPr marL="255517" indent="0">
              <a:buFont typeface="Wingdings" panose="05000000000000000000" pitchFamily="2" charset="2"/>
              <a:buNone/>
              <a:defRPr sz="2400" b="0"/>
            </a:lvl2pPr>
            <a:lvl3pPr marL="450723" indent="0">
              <a:buFont typeface="Wingdings" panose="05000000000000000000" pitchFamily="2" charset="2"/>
              <a:buNone/>
              <a:tabLst/>
              <a:defRPr sz="2200" b="0"/>
            </a:lvl3pPr>
            <a:lvl4pPr marL="652280" indent="0">
              <a:buFont typeface="Wingdings" panose="05000000000000000000" pitchFamily="2" charset="2"/>
              <a:buNone/>
              <a:defRPr sz="2200" b="0"/>
            </a:lvl4pPr>
            <a:lvl5pPr marL="853836" indent="0">
              <a:buFont typeface="Wingdings" panose="05000000000000000000" pitchFamily="2" charset="2"/>
              <a:buNone/>
              <a:tabLst/>
              <a:defRPr sz="2200" b="0"/>
            </a:lvl5pPr>
          </a:lstStyle>
          <a:p>
            <a:pPr lvl="0"/>
            <a:r>
              <a:rPr lang="en-US"/>
              <a:t>Edit Master text styles</a:t>
            </a:r>
          </a:p>
        </p:txBody>
      </p:sp>
    </p:spTree>
    <p:extLst>
      <p:ext uri="{BB962C8B-B14F-4D97-AF65-F5344CB8AC3E}">
        <p14:creationId xmlns:p14="http://schemas.microsoft.com/office/powerpoint/2010/main" val="22009543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2479264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556B-5696-4F59-BE14-193CEE081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92A572-30F2-46CC-A4DF-D0797111B8A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5DF8DE-B889-4A94-AFC9-FE0C02264C30}"/>
              </a:ext>
            </a:extLst>
          </p:cNvPr>
          <p:cNvSpPr>
            <a:spLocks noGrp="1"/>
          </p:cNvSpPr>
          <p:nvPr>
            <p:ph type="ftr" sz="quarter" idx="11"/>
          </p:nvPr>
        </p:nvSpPr>
        <p:spPr/>
        <p:txBody>
          <a:bodyPr/>
          <a:lstStyle/>
          <a:p>
            <a:r>
              <a:rPr lang="en-US"/>
              <a:t>For more info on - Azure Migrate appliance overview</a:t>
            </a:r>
          </a:p>
        </p:txBody>
      </p:sp>
      <p:sp>
        <p:nvSpPr>
          <p:cNvPr id="5" name="Slide Number Placeholder 4">
            <a:extLst>
              <a:ext uri="{FF2B5EF4-FFF2-40B4-BE49-F238E27FC236}">
                <a16:creationId xmlns:a16="http://schemas.microsoft.com/office/drawing/2014/main" id="{1FBACF26-C4B7-4C48-BAE4-784F18DDA66E}"/>
              </a:ext>
            </a:extLst>
          </p:cNvPr>
          <p:cNvSpPr>
            <a:spLocks noGrp="1"/>
          </p:cNvSpPr>
          <p:nvPr>
            <p:ph type="sldNum" sz="quarter" idx="12"/>
          </p:nvPr>
        </p:nvSpPr>
        <p:spPr/>
        <p:txBody>
          <a:bodyPr/>
          <a:lstStyle/>
          <a:p>
            <a:fld id="{EAEDE403-A82E-4384-A8BB-E630BBCAC426}" type="slidenum">
              <a:rPr lang="en-US" smtClean="0"/>
              <a:t>‹#›</a:t>
            </a:fld>
            <a:endParaRPr lang="en-US"/>
          </a:p>
        </p:txBody>
      </p:sp>
    </p:spTree>
    <p:extLst>
      <p:ext uri="{BB962C8B-B14F-4D97-AF65-F5344CB8AC3E}">
        <p14:creationId xmlns:p14="http://schemas.microsoft.com/office/powerpoint/2010/main" val="1521787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77387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2793497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1"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9" y="2582863"/>
            <a:ext cx="9823498" cy="1828800"/>
          </a:xfrm>
          <a:prstGeom prst="rect">
            <a:avLst/>
          </a:prstGeom>
          <a:noFill/>
        </p:spPr>
        <p:txBody>
          <a:bodyPr lIns="0" tIns="0" rIns="0" bIns="182880" anchor="b" anchorCtr="0"/>
          <a:lstStyle>
            <a:lvl1pPr>
              <a:defRPr sz="4798"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40"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344632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Tree>
    <p:extLst>
      <p:ext uri="{BB962C8B-B14F-4D97-AF65-F5344CB8AC3E}">
        <p14:creationId xmlns:p14="http://schemas.microsoft.com/office/powerpoint/2010/main" val="33265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5" y="210210"/>
            <a:ext cx="5695363" cy="6537434"/>
          </a:xfrm>
          <a:prstGeom prst="rect">
            <a:avLst/>
          </a:prstGeom>
        </p:spPr>
      </p:pic>
    </p:spTree>
    <p:extLst>
      <p:ext uri="{BB962C8B-B14F-4D97-AF65-F5344CB8AC3E}">
        <p14:creationId xmlns:p14="http://schemas.microsoft.com/office/powerpoint/2010/main" val="427972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3" y="327993"/>
            <a:ext cx="5522090" cy="6338542"/>
          </a:xfrm>
          <a:prstGeom prst="rect">
            <a:avLst/>
          </a:prstGeom>
        </p:spPr>
      </p:pic>
    </p:spTree>
    <p:extLst>
      <p:ext uri="{BB962C8B-B14F-4D97-AF65-F5344CB8AC3E}">
        <p14:creationId xmlns:p14="http://schemas.microsoft.com/office/powerpoint/2010/main" val="226782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63892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9" y="0"/>
            <a:ext cx="6202018" cy="6994525"/>
          </a:xfrm>
          <a:prstGeom prst="rect">
            <a:avLst/>
          </a:prstGeom>
        </p:spPr>
      </p:pic>
    </p:spTree>
    <p:extLst>
      <p:ext uri="{BB962C8B-B14F-4D97-AF65-F5344CB8AC3E}">
        <p14:creationId xmlns:p14="http://schemas.microsoft.com/office/powerpoint/2010/main" val="10210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9"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33428" y="0"/>
            <a:ext cx="6093577" cy="6994525"/>
          </a:xfrm>
          <a:prstGeom prst="rect">
            <a:avLst/>
          </a:prstGeom>
        </p:spPr>
      </p:pic>
    </p:spTree>
    <p:extLst>
      <p:ext uri="{BB962C8B-B14F-4D97-AF65-F5344CB8AC3E}">
        <p14:creationId xmlns:p14="http://schemas.microsoft.com/office/powerpoint/2010/main" val="315489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9829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24005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8"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398"/>
            </a:lvl3pPr>
            <a:lvl4pPr>
              <a:defRPr sz="1398"/>
            </a:lvl4pPr>
            <a:lvl5pPr>
              <a:defRPr sz="104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86158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1192215"/>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6" y="1192215"/>
            <a:ext cx="558414" cy="3862387"/>
          </a:xfrm>
          <a:prstGeom prst="rect">
            <a:avLst/>
          </a:prstGeom>
        </p:spPr>
        <p:txBody>
          <a:bodyPr wrap="square" lIns="0" tIns="0" rIns="0" bIns="0">
            <a:noAutofit/>
          </a:bodyPr>
          <a:lstStyle>
            <a:lvl1pPr marL="0" indent="0" defTabSz="517327">
              <a:spcAft>
                <a:spcPts val="500"/>
              </a:spcAft>
              <a:buNone/>
              <a:defRPr sz="1800" spc="0" baseline="0">
                <a:solidFill>
                  <a:schemeClr val="tx2"/>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80" y="1192214"/>
            <a:ext cx="3356359" cy="3862387"/>
          </a:xfrm>
          <a:prstGeom prst="rect">
            <a:avLst/>
          </a:prstGeom>
        </p:spPr>
        <p:txBody>
          <a:bodyPr wrap="square" lIns="0" tIns="0" rIns="0" bIns="0">
            <a:noAutofit/>
          </a:bodyPr>
          <a:lstStyle>
            <a:lvl1pPr marL="0" indent="0" defTabSz="517327">
              <a:spcAft>
                <a:spcPts val="500"/>
              </a:spcAft>
              <a:buNone/>
              <a:defRPr sz="1800" spc="0" baseline="0">
                <a:solidFill>
                  <a:srgbClr val="000000"/>
                </a:solidFill>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5778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40"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024" indent="0">
              <a:buNone/>
              <a:defRPr/>
            </a:lvl3pPr>
            <a:lvl4pPr marL="685537" indent="0">
              <a:buNone/>
              <a:defRPr/>
            </a:lvl4pPr>
            <a:lvl5pPr marL="914049"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40" y="3075739"/>
            <a:ext cx="11533187" cy="220510"/>
          </a:xfrm>
          <a:prstGeom prst="rect">
            <a:avLst/>
          </a:prstGeom>
        </p:spPr>
        <p:txBody>
          <a:bodyPr lIns="0" tIns="0" rIns="0" bIns="0"/>
          <a:lstStyle>
            <a:lvl1pPr marL="0" indent="0">
              <a:lnSpc>
                <a:spcPts val="1800"/>
              </a:lnSpc>
              <a:spcBef>
                <a:spcPts val="0"/>
              </a:spcBef>
              <a:buNone/>
              <a:defRPr sz="1398" b="0" spc="0">
                <a:solidFill>
                  <a:schemeClr val="tx2"/>
                </a:solidFill>
                <a:latin typeface="+mj-lt"/>
              </a:defRPr>
            </a:lvl1pPr>
            <a:lvl2pPr marL="0" indent="0">
              <a:lnSpc>
                <a:spcPts val="1800"/>
              </a:lnSpc>
              <a:spcBef>
                <a:spcPts val="0"/>
              </a:spcBef>
              <a:buNone/>
              <a:defRPr sz="1398" spc="0">
                <a:solidFill>
                  <a:srgbClr val="000000"/>
                </a:solidFill>
              </a:defRPr>
            </a:lvl2pPr>
            <a:lvl3pPr marL="457024" indent="0">
              <a:buNone/>
              <a:defRPr/>
            </a:lvl3pPr>
            <a:lvl4pPr marL="685537" indent="0">
              <a:buNone/>
              <a:defRPr/>
            </a:lvl4pPr>
            <a:lvl5pPr marL="914049"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40" y="4593491"/>
            <a:ext cx="11533187" cy="153888"/>
          </a:xfrm>
          <a:prstGeom prst="rect">
            <a:avLst/>
          </a:prstGeom>
        </p:spPr>
        <p:txBody>
          <a:bodyPr lIns="0" tIns="0" rIns="0" bIns="0"/>
          <a:lstStyle>
            <a:lvl1pPr marL="0" indent="0">
              <a:lnSpc>
                <a:spcPts val="1198"/>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024" indent="0">
              <a:buNone/>
              <a:defRPr/>
            </a:lvl3pPr>
            <a:lvl4pPr marL="685537"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8" y="4385526"/>
            <a:ext cx="11533187"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8"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Medium: body copy Segoe UI Regular 14/18</a:t>
            </a:r>
          </a:p>
        </p:txBody>
      </p:sp>
    </p:spTree>
    <p:extLst>
      <p:ext uri="{BB962C8B-B14F-4D97-AF65-F5344CB8AC3E}">
        <p14:creationId xmlns:p14="http://schemas.microsoft.com/office/powerpoint/2010/main" val="34418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40" y="1960862"/>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4"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5" y="3214124"/>
            <a:ext cx="3690937" cy="220510"/>
          </a:xfrm>
          <a:prstGeom prst="rect">
            <a:avLst/>
          </a:prstGeom>
        </p:spPr>
        <p:txBody>
          <a:bodyPr lIns="0" tIns="0" rIns="0" bIns="0"/>
          <a:lstStyle>
            <a:lvl1pPr marL="0" indent="0">
              <a:lnSpc>
                <a:spcPts val="1800"/>
              </a:lnSpc>
              <a:spcBef>
                <a:spcPts val="0"/>
              </a:spcBef>
              <a:spcAft>
                <a:spcPts val="600"/>
              </a:spcAft>
              <a:buNone/>
              <a:defRPr sz="1398" b="0" spc="0" baseline="0">
                <a:solidFill>
                  <a:schemeClr val="tx2"/>
                </a:solidFill>
                <a:latin typeface="+mj-lt"/>
              </a:defRPr>
            </a:lvl1pPr>
            <a:lvl2pPr marL="285640" marR="0" indent="-285640" algn="l" defTabSz="93238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8" kern="1200" spc="0" baseline="0" dirty="0">
                <a:solidFill>
                  <a:srgbClr val="000000"/>
                </a:solidFill>
                <a:latin typeface="+mn-lt"/>
                <a:ea typeface="+mn-ea"/>
                <a:cs typeface="+mn-cs"/>
              </a:defRPr>
            </a:lvl2pPr>
            <a:lvl3pPr marL="457024" indent="0">
              <a:buNone/>
              <a:defRPr/>
            </a:lvl3pPr>
            <a:lvl4pPr marL="685537" indent="0">
              <a:buNone/>
              <a:defRPr/>
            </a:lvl4pPr>
            <a:lvl5pPr marL="914049"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4"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8" y="3445696"/>
            <a:ext cx="3690937" cy="2100669"/>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8300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40" y="2410676"/>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40" y="2410676"/>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4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70" y="2645385"/>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0133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1"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8"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2" y="1631570"/>
            <a:ext cx="3681793" cy="3169920"/>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40" y="5026024"/>
            <a:ext cx="3690937" cy="220510"/>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1"/>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40"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8"/>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2"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4"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90"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1450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1"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1"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5"/>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9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40"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5"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7"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40"/>
            <a:ext cx="261936" cy="263525"/>
          </a:xfrm>
          <a:prstGeom prst="rect">
            <a:avLst/>
          </a:prstGeom>
        </p:spPr>
        <p:txBody>
          <a:bodyPr tIns="0" bIns="0"/>
          <a:lstStyle>
            <a:lvl1pPr marL="0" algn="l" defTabSz="932114"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114"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114"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1"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6000" y="3694404"/>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6532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324974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000000"/>
                </a:solidFill>
              </a:defRPr>
            </a:lvl1pPr>
          </a:lstStyle>
          <a:p>
            <a:pPr marL="0" lvl="0">
              <a:lnSpc>
                <a:spcPts val="5598"/>
              </a:lnSpc>
            </a:pPr>
            <a:r>
              <a:rPr lang="en-US"/>
              <a:t>Section title</a:t>
            </a:r>
          </a:p>
        </p:txBody>
      </p:sp>
    </p:spTree>
    <p:extLst>
      <p:ext uri="{BB962C8B-B14F-4D97-AF65-F5344CB8AC3E}">
        <p14:creationId xmlns:p14="http://schemas.microsoft.com/office/powerpoint/2010/main" val="3411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rgbClr val="FFFFFF"/>
                </a:solidFill>
              </a:defRPr>
            </a:lvl1pPr>
          </a:lstStyle>
          <a:p>
            <a:pPr marL="0" lvl="0">
              <a:lnSpc>
                <a:spcPts val="5598"/>
              </a:lnSpc>
            </a:pPr>
            <a:r>
              <a:rPr lang="en-US"/>
              <a:t>Section title</a:t>
            </a:r>
          </a:p>
        </p:txBody>
      </p:sp>
    </p:spTree>
    <p:extLst>
      <p:ext uri="{BB962C8B-B14F-4D97-AF65-F5344CB8AC3E}">
        <p14:creationId xmlns:p14="http://schemas.microsoft.com/office/powerpoint/2010/main" val="310636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40"/>
            <a:ext cx="7604124" cy="3629025"/>
          </a:xfrm>
          <a:prstGeom prst="rect">
            <a:avLst/>
          </a:prstGeom>
          <a:noFill/>
        </p:spPr>
        <p:txBody>
          <a:bodyPr vert="horz" wrap="square" lIns="0" tIns="0" rIns="0" bIns="0" rtlCol="0" anchor="t" anchorCtr="0">
            <a:noAutofit/>
          </a:bodyPr>
          <a:lstStyle>
            <a:lvl1pPr>
              <a:defRPr lang="en-US" sz="4798" spc="-50" baseline="0" dirty="0">
                <a:solidFill>
                  <a:schemeClr val="tx1"/>
                </a:solidFill>
              </a:defRPr>
            </a:lvl1pPr>
          </a:lstStyle>
          <a:p>
            <a:pPr marL="0" lvl="0">
              <a:lnSpc>
                <a:spcPts val="5598"/>
              </a:lnSpc>
            </a:pPr>
            <a:r>
              <a:rPr lang="en-US"/>
              <a:t>Section title</a:t>
            </a:r>
          </a:p>
        </p:txBody>
      </p:sp>
    </p:spTree>
    <p:extLst>
      <p:ext uri="{BB962C8B-B14F-4D97-AF65-F5344CB8AC3E}">
        <p14:creationId xmlns:p14="http://schemas.microsoft.com/office/powerpoint/2010/main" val="2652914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40" y="632781"/>
            <a:ext cx="5653087" cy="411162"/>
          </a:xfrm>
          <a:prstGeom prst="rect">
            <a:avLst/>
          </a:prstGeom>
        </p:spPr>
        <p:txBody>
          <a:bodyPr wrap="square" lIns="0" tIns="0" rIns="0" bIns="0">
            <a:spAutoFit/>
          </a:bodyPr>
          <a:lstStyle>
            <a:lvl1pPr>
              <a:lnSpc>
                <a:spcPts val="3198"/>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518791"/>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40" y="1960862"/>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13" indent="0">
              <a:buNone/>
              <a:defRPr/>
            </a:lvl2pPr>
            <a:lvl3pPr marL="457024" indent="0">
              <a:buNone/>
              <a:defRPr/>
            </a:lvl3pPr>
            <a:lvl4pPr marL="685537" indent="0">
              <a:buNone/>
              <a:defRPr/>
            </a:lvl4pPr>
            <a:lvl5pPr marL="914049"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5"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40"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518791"/>
          </a:xfrm>
          <a:prstGeom prst="rect">
            <a:avLst/>
          </a:prstGeom>
        </p:spPr>
        <p:txBody>
          <a:bodyPr lIns="0" tIns="0" rIns="0" bIns="0"/>
          <a:lstStyle>
            <a:lvl1pPr marL="0" indent="0">
              <a:lnSpc>
                <a:spcPts val="1800"/>
              </a:lnSpc>
              <a:spcBef>
                <a:spcPts val="1224"/>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9"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583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4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8" b="0" kern="1200" spc="0" baseline="0" dirty="0" smtClean="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5"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90" y="5026024"/>
            <a:ext cx="3690937" cy="220510"/>
          </a:xfrm>
          <a:prstGeom prst="rect">
            <a:avLst/>
          </a:prstGeom>
        </p:spPr>
        <p:txBody>
          <a:bodyPr lIns="0" tIns="0" rIns="0" bIns="0"/>
          <a:lstStyle>
            <a:lvl1pPr marL="0" marR="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defRPr sz="1398">
                <a:solidFill>
                  <a:schemeClr val="tx2"/>
                </a:solidFill>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3" y="2195641"/>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1"/>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4"/>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5"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40"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8"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40"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11542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40" y="1961081"/>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500"/>
            <a:ext cx="4853622" cy="2571524"/>
          </a:xfrm>
          <a:prstGeom prst="rect">
            <a:avLst/>
          </a:prstGeom>
        </p:spPr>
        <p:txBody>
          <a:bodyPr lIns="0" tIns="0" rIns="0" bIns="0"/>
          <a:lstStyle>
            <a:lvl1pPr marL="285640" indent="-285640">
              <a:lnSpc>
                <a:spcPts val="1800"/>
              </a:lnSpc>
              <a:spcBef>
                <a:spcPts val="0"/>
              </a:spcBef>
              <a:buFont typeface="Arial" panose="020B0604020202020204" pitchFamily="34" charset="0"/>
              <a:buChar char="•"/>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7735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1" y="3304467"/>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1"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40" y="2040568"/>
            <a:ext cx="1727200" cy="451342"/>
          </a:xfrm>
          <a:prstGeom prst="rect">
            <a:avLst/>
          </a:prstGeom>
        </p:spPr>
        <p:txBody>
          <a:bodyPr lIns="0" tIns="0" rIns="0" bIns="0"/>
          <a:lstStyle>
            <a:lvl1pPr marL="0" indent="0">
              <a:lnSpc>
                <a:spcPts val="1800"/>
              </a:lnSpc>
              <a:spcBef>
                <a:spcPts val="900"/>
              </a:spcBef>
              <a:buNone/>
              <a:defRPr lang="en-US" sz="1398" b="0" kern="1200" spc="0" baseline="0" dirty="0">
                <a:solidFill>
                  <a:schemeClr val="tx2"/>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9"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8"/>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8" b="0" i="0" spc="0">
                <a:solidFill>
                  <a:srgbClr val="000000"/>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187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5" y="496641"/>
            <a:ext cx="11087895" cy="6497884"/>
          </a:xfrm>
          <a:prstGeom prst="rect">
            <a:avLst/>
          </a:prstGeom>
        </p:spPr>
      </p:pic>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1397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1" y="1989616"/>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7" y="5973763"/>
            <a:ext cx="3690937" cy="307777"/>
          </a:xfrm>
          <a:prstGeom prst="rect">
            <a:avLst/>
          </a:prstGeom>
        </p:spPr>
        <p:txBody>
          <a:bodyPr lIns="0" tIns="0" rIns="0" bIns="0"/>
          <a:lstStyle>
            <a:lvl1pPr marL="0" indent="0">
              <a:lnSpc>
                <a:spcPts val="1198"/>
              </a:lnSpc>
              <a:spcBef>
                <a:spcPts val="900"/>
              </a:spcBef>
              <a:buFont typeface="Arial" panose="020B0604020202020204" pitchFamily="34" charset="0"/>
              <a:buNone/>
              <a:defRPr sz="1000" b="0" i="0" spc="0">
                <a:solidFill>
                  <a:srgbClr val="000000"/>
                </a:solidFill>
                <a:latin typeface="+mn-lt"/>
              </a:defRPr>
            </a:lvl1pPr>
            <a:lvl2pPr marL="0" marR="0" indent="0" algn="l" defTabSz="932384" rtl="0" eaLnBrk="1" fontAlgn="auto" latinLnBrk="0" hangingPunct="1">
              <a:lnSpc>
                <a:spcPts val="1198"/>
              </a:lnSpc>
              <a:spcBef>
                <a:spcPts val="450"/>
              </a:spcBef>
              <a:spcAft>
                <a:spcPts val="0"/>
              </a:spcAft>
              <a:buClrTx/>
              <a:buSzPct val="90000"/>
              <a:buFont typeface="Arial" panose="020B0604020202020204" pitchFamily="34" charset="0"/>
              <a:buNone/>
              <a:tabLst/>
              <a:defRPr sz="1000">
                <a:solidFill>
                  <a:schemeClr val="tx1"/>
                </a:solidFill>
              </a:defRPr>
            </a:lvl2pPr>
            <a:lvl3pPr marL="457024" indent="0">
              <a:buNone/>
              <a:defRPr/>
            </a:lvl3pPr>
            <a:lvl4pPr marL="685537" indent="0">
              <a:buNone/>
              <a:defRPr/>
            </a:lvl4pPr>
            <a:lvl5pPr marL="91404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41"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41" y="1989616"/>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6" y="1989616"/>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6" y="5783265"/>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7" y="5973763"/>
            <a:ext cx="367982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8"/>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4185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40" y="4002987"/>
            <a:ext cx="11533187" cy="557637"/>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8" y="6583682"/>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9430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40" y="1882013"/>
            <a:ext cx="7604125" cy="1502727"/>
          </a:xfrm>
          <a:prstGeom prst="rect">
            <a:avLst/>
          </a:prstGeom>
          <a:noFill/>
        </p:spPr>
        <p:txBody>
          <a:bodyPr lIns="0" tIns="0" rIns="0" bIns="0" anchor="t" anchorCtr="0"/>
          <a:lstStyle>
            <a:lvl1pPr>
              <a:lnSpc>
                <a:spcPct val="100000"/>
              </a:lnSpc>
              <a:spcAft>
                <a:spcPts val="1298"/>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9"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058852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2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40"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3428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565027"/>
          </a:xfrm>
        </p:spPr>
        <p:txBody>
          <a:bodyPr/>
          <a:lstStyle>
            <a:lvl1pPr marL="0" indent="0" algn="l">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1"/>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3558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76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319828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432862" y="621"/>
            <a:ext cx="7003613" cy="699328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600058" y="5902796"/>
            <a:ext cx="3213274" cy="49428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95914" y="597450"/>
            <a:ext cx="1393840" cy="298433"/>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4076853" y="5675400"/>
            <a:ext cx="1356009" cy="949071"/>
          </a:xfrm>
          <a:prstGeom prst="rect">
            <a:avLst/>
          </a:prstGeom>
        </p:spPr>
      </p:pic>
    </p:spTree>
    <p:extLst>
      <p:ext uri="{BB962C8B-B14F-4D97-AF65-F5344CB8AC3E}">
        <p14:creationId xmlns:p14="http://schemas.microsoft.com/office/powerpoint/2010/main" val="469599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56" y="1"/>
            <a:ext cx="12433364" cy="6994524"/>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716" y="5490939"/>
            <a:ext cx="12455906" cy="1503586"/>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91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4"/>
          <a:stretch>
            <a:fillRect/>
          </a:stretch>
        </p:blipFill>
        <p:spPr>
          <a:xfrm>
            <a:off x="10742683" y="5752588"/>
            <a:ext cx="1548506" cy="1083800"/>
          </a:xfrm>
          <a:prstGeom prst="rect">
            <a:avLst/>
          </a:prstGeom>
        </p:spPr>
      </p:pic>
    </p:spTree>
    <p:extLst>
      <p:ext uri="{BB962C8B-B14F-4D97-AF65-F5344CB8AC3E}">
        <p14:creationId xmlns:p14="http://schemas.microsoft.com/office/powerpoint/2010/main" val="281600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76752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992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466301"/>
            <a:ext cx="11237554" cy="565027"/>
          </a:xfr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055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844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1"/>
            <a:ext cx="11242122" cy="565027"/>
          </a:xfrm>
        </p:spPr>
        <p:txBody>
          <a:bodyPr>
            <a:normAutofit/>
          </a:bodyPr>
          <a:lstStyle/>
          <a:p>
            <a:r>
              <a:rPr lang="en-US"/>
              <a:t>Click to edit Master title style</a:t>
            </a:r>
          </a:p>
        </p:txBody>
      </p:sp>
    </p:spTree>
    <p:extLst>
      <p:ext uri="{BB962C8B-B14F-4D97-AF65-F5344CB8AC3E}">
        <p14:creationId xmlns:p14="http://schemas.microsoft.com/office/powerpoint/2010/main" val="1792494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normAutofit/>
          </a:bodyPr>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9781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normAutofit/>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63458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597450"/>
            <a:ext cx="4243366" cy="5796388"/>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00923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normAutofit/>
          </a:bodyPr>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28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65138" y="898382"/>
            <a:ext cx="11887195" cy="492443"/>
          </a:xfrm>
        </p:spPr>
        <p:txBody>
          <a:bodyPr wrap="square" anchor="t">
            <a:spAutoFit/>
          </a:bodyPr>
          <a:lstStyle>
            <a:lvl1pPr marL="0" indent="0">
              <a:spcBef>
                <a:spcPts val="1224"/>
              </a:spcBef>
              <a:buClr>
                <a:schemeClr val="tx1"/>
              </a:buClr>
              <a:buFont typeface="Wingdings" panose="05000000000000000000" pitchFamily="2" charset="2"/>
              <a:buNone/>
              <a:defRPr sz="2000" b="0">
                <a:solidFill>
                  <a:schemeClr val="tx2"/>
                </a:solidFill>
                <a:latin typeface="+mn-lt"/>
              </a:defRPr>
            </a:lvl1pPr>
            <a:lvl2pPr marL="255517" indent="0">
              <a:buFont typeface="Wingdings" panose="05000000000000000000" pitchFamily="2" charset="2"/>
              <a:buNone/>
              <a:defRPr sz="2400" b="0"/>
            </a:lvl2pPr>
            <a:lvl3pPr marL="450723" indent="0">
              <a:buFont typeface="Wingdings" panose="05000000000000000000" pitchFamily="2" charset="2"/>
              <a:buNone/>
              <a:tabLst/>
              <a:defRPr sz="2200" b="0"/>
            </a:lvl3pPr>
            <a:lvl4pPr marL="652280" indent="0">
              <a:buFont typeface="Wingdings" panose="05000000000000000000" pitchFamily="2" charset="2"/>
              <a:buNone/>
              <a:defRPr sz="2200" b="0"/>
            </a:lvl4pPr>
            <a:lvl5pPr marL="853836" indent="0">
              <a:buFont typeface="Wingdings" panose="05000000000000000000" pitchFamily="2" charset="2"/>
              <a:buNone/>
              <a:tabLst/>
              <a:defRPr sz="2200"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68384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259883"/>
            <a:ext cx="11239464" cy="1133955"/>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68986" y="6527296"/>
            <a:ext cx="296485" cy="298433"/>
          </a:xfrm>
          <a:prstGeom prst="rect">
            <a:avLst/>
          </a:prstGeom>
        </p:spPr>
      </p:pic>
    </p:spTree>
    <p:extLst>
      <p:ext uri="{BB962C8B-B14F-4D97-AF65-F5344CB8AC3E}">
        <p14:creationId xmlns:p14="http://schemas.microsoft.com/office/powerpoint/2010/main" val="8583618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590973"/>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590973"/>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146946" y="6528223"/>
            <a:ext cx="296485" cy="298433"/>
          </a:xfrm>
          <a:prstGeom prst="rect">
            <a:avLst/>
          </a:prstGeom>
        </p:spPr>
      </p:pic>
    </p:spTree>
    <p:extLst>
      <p:ext uri="{BB962C8B-B14F-4D97-AF65-F5344CB8AC3E}">
        <p14:creationId xmlns:p14="http://schemas.microsoft.com/office/powerpoint/2010/main" val="303375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590973"/>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34119" y="6528223"/>
            <a:ext cx="296485" cy="298433"/>
          </a:xfrm>
          <a:prstGeom prst="rect">
            <a:avLst/>
          </a:prstGeom>
        </p:spPr>
      </p:pic>
    </p:spTree>
    <p:extLst>
      <p:ext uri="{BB962C8B-B14F-4D97-AF65-F5344CB8AC3E}">
        <p14:creationId xmlns:p14="http://schemas.microsoft.com/office/powerpoint/2010/main" val="2764237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1002808"/>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1545262"/>
          </a:xfrm>
        </p:spPr>
        <p:txBody>
          <a:bodyPr>
            <a:normAutofit/>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251553" y="6528223"/>
            <a:ext cx="296485" cy="298433"/>
          </a:xfrm>
          <a:prstGeom prst="rect">
            <a:avLst/>
          </a:prstGeom>
        </p:spPr>
      </p:pic>
    </p:spTree>
    <p:extLst>
      <p:ext uri="{BB962C8B-B14F-4D97-AF65-F5344CB8AC3E}">
        <p14:creationId xmlns:p14="http://schemas.microsoft.com/office/powerpoint/2010/main" val="11468377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597450"/>
            <a:ext cx="6801197" cy="5796388"/>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259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290982" y="0"/>
            <a:ext cx="4145494" cy="6994525"/>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145098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150065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290983" y="-1"/>
            <a:ext cx="4145492" cy="6994524"/>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153259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7451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310028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7030881"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2593936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910713" cy="508524"/>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6910713" cy="345294"/>
          </a:xfrm>
          <a:noFill/>
        </p:spPr>
        <p:txBody>
          <a:bodyPr wrap="square" lIns="0" tIns="0" rIns="0" bIns="0">
            <a:norm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290983" y="0"/>
            <a:ext cx="4145492" cy="6994525"/>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3"/>
          <a:stretch>
            <a:fillRect/>
          </a:stretch>
        </p:blipFill>
        <p:spPr>
          <a:xfrm>
            <a:off x="6549731" y="5742564"/>
            <a:ext cx="1443900" cy="1010585"/>
          </a:xfrm>
          <a:prstGeom prst="rect">
            <a:avLst/>
          </a:prstGeom>
        </p:spPr>
      </p:pic>
    </p:spTree>
    <p:extLst>
      <p:ext uri="{BB962C8B-B14F-4D97-AF65-F5344CB8AC3E}">
        <p14:creationId xmlns:p14="http://schemas.microsoft.com/office/powerpoint/2010/main" val="3256258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860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34379" y="6560592"/>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34380" y="2850419"/>
            <a:ext cx="9489987" cy="1792913"/>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Thank you for attending this Microsoft SPARK 3.0 session.</a:t>
            </a:r>
            <a:br>
              <a:rPr lang="en-US" sz="2856" dirty="0">
                <a:gradFill>
                  <a:gsLst>
                    <a:gs pos="2917">
                      <a:schemeClr val="tx1"/>
                    </a:gs>
                    <a:gs pos="30000">
                      <a:schemeClr val="tx1"/>
                    </a:gs>
                  </a:gsLst>
                  <a:lin ang="5400000" scaled="0"/>
                </a:gradFill>
              </a:rPr>
            </a:br>
            <a:br>
              <a:rPr lang="en-US" sz="2856" dirty="0">
                <a:gradFill>
                  <a:gsLst>
                    <a:gs pos="2917">
                      <a:schemeClr val="tx1"/>
                    </a:gs>
                    <a:gs pos="30000">
                      <a:schemeClr val="tx1"/>
                    </a:gs>
                  </a:gsLst>
                  <a:lin ang="5400000" scaled="0"/>
                </a:gradFill>
              </a:rPr>
            </a:br>
            <a:r>
              <a:rPr lang="en-US" sz="2856" dirty="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99693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089973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6" y="227014"/>
            <a:ext cx="11563349"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Tree>
    <p:extLst>
      <p:ext uri="{BB962C8B-B14F-4D97-AF65-F5344CB8AC3E}">
        <p14:creationId xmlns:p14="http://schemas.microsoft.com/office/powerpoint/2010/main" val="6747804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hasCustomPrompt="1"/>
          </p:nvPr>
        </p:nvSpPr>
        <p:spPr>
          <a:xfrm>
            <a:off x="465139" y="898383"/>
            <a:ext cx="11887195" cy="307777"/>
          </a:xfrm>
        </p:spPr>
        <p:txBody>
          <a:bodyPr wrap="square" anchor="t">
            <a:spAutoFit/>
          </a:bodyPr>
          <a:lstStyle>
            <a:lvl1pPr marL="0" indent="0">
              <a:spcBef>
                <a:spcPts val="1224"/>
              </a:spcBef>
              <a:buClr>
                <a:schemeClr val="tx1"/>
              </a:buClr>
              <a:buFont typeface="Wingdings" panose="05000000000000000000" pitchFamily="2" charset="2"/>
              <a:buNone/>
              <a:defRPr sz="2000" b="0">
                <a:solidFill>
                  <a:schemeClr val="tx2"/>
                </a:solidFill>
                <a:latin typeface="+mn-lt"/>
              </a:defRPr>
            </a:lvl1pPr>
            <a:lvl2pPr marL="255468" indent="0">
              <a:buFont typeface="Wingdings" panose="05000000000000000000" pitchFamily="2" charset="2"/>
              <a:buNone/>
              <a:defRPr sz="2400" b="0"/>
            </a:lvl2pPr>
            <a:lvl3pPr marL="450637" indent="0">
              <a:buFont typeface="Wingdings" panose="05000000000000000000" pitchFamily="2" charset="2"/>
              <a:buNone/>
              <a:tabLst/>
              <a:defRPr sz="2200" b="0"/>
            </a:lvl3pPr>
            <a:lvl4pPr marL="652155" indent="0">
              <a:buFont typeface="Wingdings" panose="05000000000000000000" pitchFamily="2" charset="2"/>
              <a:buNone/>
              <a:defRPr sz="2200" b="0"/>
            </a:lvl4pPr>
            <a:lvl5pPr marL="853672" indent="0">
              <a:buFont typeface="Wingdings" panose="05000000000000000000" pitchFamily="2" charset="2"/>
              <a:buNone/>
              <a:tabLst/>
              <a:defRPr sz="2200" b="0"/>
            </a:lvl5pPr>
          </a:lstStyle>
          <a:p>
            <a:pPr lvl="0"/>
            <a:r>
              <a:rPr lang="en-US"/>
              <a:t>Edit Master text styles</a:t>
            </a:r>
          </a:p>
        </p:txBody>
      </p:sp>
      <p:sp>
        <p:nvSpPr>
          <p:cNvPr id="5" name="Title 4">
            <a:extLst>
              <a:ext uri="{FF2B5EF4-FFF2-40B4-BE49-F238E27FC236}">
                <a16:creationId xmlns:a16="http://schemas.microsoft.com/office/drawing/2014/main" id="{87130827-37E5-8B43-ACE0-0B31DF5D983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6346091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019858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94302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73782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5.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1.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theme" Target="../theme/theme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theme" Target="../theme/theme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image" Target="../media/image35.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image" Target="../media/image34.emf"/></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theme" Target="../theme/theme8.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image" Target="../media/image34.emf"/><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441332"/>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92" r:id="rId2"/>
    <p:sldLayoutId id="2147484557" r:id="rId3"/>
    <p:sldLayoutId id="2147484610" r:id="rId4"/>
    <p:sldLayoutId id="2147484558" r:id="rId5"/>
    <p:sldLayoutId id="2147484559" r:id="rId6"/>
    <p:sldLayoutId id="2147484560" r:id="rId7"/>
    <p:sldLayoutId id="2147484844" r:id="rId8"/>
    <p:sldLayoutId id="2147484561" r:id="rId9"/>
    <p:sldLayoutId id="2147484562" r:id="rId10"/>
    <p:sldLayoutId id="2147484580"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4" r:id="rId22"/>
    <p:sldLayoutId id="2147484840" r:id="rId23"/>
    <p:sldLayoutId id="2147484842" r:id="rId24"/>
    <p:sldLayoutId id="2147484847" r:id="rId25"/>
  </p:sldLayoutIdLst>
  <p:transition>
    <p:fade/>
  </p:transition>
  <p:hf sldNum="0" hdr="0" ftr="0" dt="0"/>
  <p:txStyles>
    <p:title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076321026"/>
      </p:ext>
    </p:extLst>
  </p:cSld>
  <p:clrMap bg1="lt1" tx1="dk1" bg2="lt2" tx2="dk2" accent1="accent1" accent2="accent2" accent3="accent3" accent4="accent4" accent5="accent5" accent6="accent6" hlink="hlink" folHlink="folHlink"/>
  <p:sldLayoutIdLst>
    <p:sldLayoutId id="214748484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576149387"/>
      </p:ext>
    </p:extLst>
  </p:cSld>
  <p:clrMap bg1="lt1" tx1="dk1" bg2="lt2" tx2="dk2" accent1="accent1" accent2="accent2" accent3="accent3" accent4="accent4" accent5="accent5" accent6="accent6" hlink="hlink" folHlink="folHlink"/>
  <p:sldLayoutIdLst>
    <p:sldLayoutId id="2147484750" r:id="rId1"/>
  </p:sldLayoutIdLst>
  <p:transition>
    <p:fade/>
  </p:transition>
  <p:hf sldNum="0" hdr="0" ft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030874247"/>
      </p:ext>
    </p:extLst>
  </p:cSld>
  <p:clrMap bg1="lt1" tx1="dk1" bg2="lt2" tx2="dk2" accent1="accent1" accent2="accent2" accent3="accent3" accent4="accent4" accent5="accent5" accent6="accent6" hlink="hlink" folHlink="folHlink"/>
  <p:sldLayoutIdLst>
    <p:sldLayoutId id="2147484766" r:id="rId1"/>
  </p:sldLayoutIdLst>
  <p:transition>
    <p:fade/>
  </p:transition>
  <p:hf sldNum="0" hdr="0" ft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675481189"/>
      </p:ext>
    </p:extLst>
  </p:cSld>
  <p:clrMap bg1="lt1" tx1="dk1" bg2="lt2" tx2="dk2" accent1="accent1" accent2="accent2" accent3="accent3" accent4="accent4" accent5="accent5" accent6="accent6" hlink="hlink" folHlink="folHlink"/>
  <p:sldLayoutIdLst>
    <p:sldLayoutId id="2147484796" r:id="rId1"/>
    <p:sldLayoutId id="2147484806" r:id="rId2"/>
    <p:sldLayoutId id="2147484817" r:id="rId3"/>
    <p:sldLayoutId id="2147484845" r:id="rId4"/>
    <p:sldLayoutId id="2147484846" r:id="rId5"/>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9"/>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621910" y="2898554"/>
            <a:ext cx="6979503" cy="1188133"/>
          </a:xfrm>
          <a:prstGeom prst="rect">
            <a:avLst/>
          </a:prstGeom>
        </p:spPr>
      </p:pic>
    </p:spTree>
    <p:extLst>
      <p:ext uri="{BB962C8B-B14F-4D97-AF65-F5344CB8AC3E}">
        <p14:creationId xmlns:p14="http://schemas.microsoft.com/office/powerpoint/2010/main" val="3473172172"/>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384"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398" kern="1200" spc="0" baseline="0">
          <a:solidFill>
            <a:schemeClr val="tx2"/>
          </a:solidFill>
          <a:latin typeface="+mj-lt"/>
          <a:ea typeface="+mn-ea"/>
          <a:cs typeface="+mn-cs"/>
        </a:defRPr>
      </a:lvl3pPr>
      <a:lvl4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398" kern="1200" spc="0" baseline="0">
          <a:solidFill>
            <a:srgbClr val="000000"/>
          </a:solidFill>
          <a:latin typeface="+mn-lt"/>
          <a:ea typeface="+mn-ea"/>
          <a:cs typeface="+mn-cs"/>
        </a:defRPr>
      </a:lvl4pPr>
      <a:lvl5pPr marL="0" marR="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0958" indent="0" algn="l" defTabSz="932384"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384"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654779" y="2900301"/>
            <a:ext cx="6994525" cy="119392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31"/>
          <a:stretch>
            <a:fillRect/>
          </a:stretch>
        </p:blipFill>
        <p:spPr>
          <a:xfrm>
            <a:off x="11431339" y="6397657"/>
            <a:ext cx="852789" cy="596867"/>
          </a:xfrm>
          <a:prstGeom prst="rect">
            <a:avLst/>
          </a:prstGeom>
        </p:spPr>
      </p:pic>
    </p:spTree>
    <p:extLst>
      <p:ext uri="{BB962C8B-B14F-4D97-AF65-F5344CB8AC3E}">
        <p14:creationId xmlns:p14="http://schemas.microsoft.com/office/powerpoint/2010/main" val="3903313834"/>
      </p:ext>
    </p:extLst>
  </p:cSld>
  <p:clrMap bg1="lt1" tx1="dk1" bg2="lt2" tx2="dk2" accent1="accent1" accent2="accent2" accent3="accent3" accent4="accent4" accent5="accent5" accent6="accent6" hlink="hlink" folHlink="folHlink"/>
  <p:sldLayoutIdLst>
    <p:sldLayoutId id="2147484886" r:id="rId1"/>
    <p:sldLayoutId id="2147484887" r:id="rId2"/>
    <p:sldLayoutId id="2147484888" r:id="rId3"/>
    <p:sldLayoutId id="2147484889" r:id="rId4"/>
    <p:sldLayoutId id="2147484890" r:id="rId5"/>
    <p:sldLayoutId id="2147484891" r:id="rId6"/>
    <p:sldLayoutId id="2147484892" r:id="rId7"/>
    <p:sldLayoutId id="2147484893" r:id="rId8"/>
    <p:sldLayoutId id="2147484894" r:id="rId9"/>
    <p:sldLayoutId id="2147484895" r:id="rId10"/>
    <p:sldLayoutId id="2147484896" r:id="rId11"/>
    <p:sldLayoutId id="2147484897" r:id="rId12"/>
    <p:sldLayoutId id="2147484898" r:id="rId13"/>
    <p:sldLayoutId id="2147484899" r:id="rId14"/>
    <p:sldLayoutId id="2147484900" r:id="rId15"/>
    <p:sldLayoutId id="2147484901" r:id="rId16"/>
    <p:sldLayoutId id="2147484902" r:id="rId17"/>
    <p:sldLayoutId id="2147484903" r:id="rId18"/>
    <p:sldLayoutId id="2147484904" r:id="rId19"/>
    <p:sldLayoutId id="2147484905" r:id="rId20"/>
    <p:sldLayoutId id="2147484906" r:id="rId21"/>
    <p:sldLayoutId id="2147484907" r:id="rId22"/>
    <p:sldLayoutId id="2147484908" r:id="rId23"/>
    <p:sldLayoutId id="2147484909" r:id="rId24"/>
    <p:sldLayoutId id="2147484910" r:id="rId25"/>
    <p:sldLayoutId id="2147484911" r:id="rId26"/>
    <p:sldLayoutId id="2147484913" r:id="rId27"/>
    <p:sldLayoutId id="2147484914" r:id="rId2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862267305"/>
      </p:ext>
    </p:extLst>
  </p:cSld>
  <p:clrMap bg1="lt1" tx1="dk1" bg2="lt2" tx2="dk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 id="2147484939" r:id="rId24"/>
    <p:sldLayoutId id="2147484940" r:id="rId25"/>
    <p:sldLayoutId id="2147484941" r:id="rId26"/>
    <p:sldLayoutId id="2147484942" r:id="rId27"/>
    <p:sldLayoutId id="2147484943" r:id="rId28"/>
    <p:sldLayoutId id="2147484944" r:id="rId29"/>
    <p:sldLayoutId id="2147484945" r:id="rId30"/>
    <p:sldLayoutId id="2147484946" r:id="rId31"/>
    <p:sldLayoutId id="2147484947" r:id="rId32"/>
    <p:sldLayoutId id="2147484948"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180.jpeg"/></Relationships>
</file>

<file path=ppt/slides/_rels/slide101.xml.rels><?xml version="1.0" encoding="UTF-8" standalone="yes"?>
<Relationships xmlns="http://schemas.openxmlformats.org/package/2006/relationships"><Relationship Id="rId8" Type="http://schemas.openxmlformats.org/officeDocument/2006/relationships/image" Target="../media/image201.svg"/><Relationship Id="rId13" Type="http://schemas.openxmlformats.org/officeDocument/2006/relationships/image" Target="../media/image206.png"/><Relationship Id="rId18" Type="http://schemas.openxmlformats.org/officeDocument/2006/relationships/image" Target="../media/image187.png"/><Relationship Id="rId3" Type="http://schemas.openxmlformats.org/officeDocument/2006/relationships/image" Target="../media/image199.png"/><Relationship Id="rId7" Type="http://schemas.openxmlformats.org/officeDocument/2006/relationships/image" Target="../media/image200.png"/><Relationship Id="rId12" Type="http://schemas.openxmlformats.org/officeDocument/2006/relationships/image" Target="../media/image205.png"/><Relationship Id="rId17" Type="http://schemas.openxmlformats.org/officeDocument/2006/relationships/image" Target="../media/image186.png"/><Relationship Id="rId2" Type="http://schemas.openxmlformats.org/officeDocument/2006/relationships/notesSlide" Target="../notesSlides/notesSlide86.xml"/><Relationship Id="rId16" Type="http://schemas.openxmlformats.org/officeDocument/2006/relationships/image" Target="../media/image185.png"/><Relationship Id="rId20"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147.svg"/><Relationship Id="rId11" Type="http://schemas.openxmlformats.org/officeDocument/2006/relationships/image" Target="../media/image204.jpeg"/><Relationship Id="rId5" Type="http://schemas.openxmlformats.org/officeDocument/2006/relationships/image" Target="../media/image146.png"/><Relationship Id="rId15" Type="http://schemas.openxmlformats.org/officeDocument/2006/relationships/image" Target="../media/image184.png"/><Relationship Id="rId10" Type="http://schemas.openxmlformats.org/officeDocument/2006/relationships/image" Target="../media/image203.svg"/><Relationship Id="rId19" Type="http://schemas.openxmlformats.org/officeDocument/2006/relationships/image" Target="../media/image207.png"/><Relationship Id="rId4" Type="http://schemas.openxmlformats.org/officeDocument/2006/relationships/image" Target="../media/image196.png"/><Relationship Id="rId9" Type="http://schemas.openxmlformats.org/officeDocument/2006/relationships/image" Target="../media/image202.png"/><Relationship Id="rId14" Type="http://schemas.openxmlformats.org/officeDocument/2006/relationships/image" Target="../media/image183.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5.xml"/></Relationships>
</file>

<file path=ppt/slides/_rels/slide103.xml.rels><?xml version="1.0" encoding="UTF-8" standalone="yes"?>
<Relationships xmlns="http://schemas.openxmlformats.org/package/2006/relationships"><Relationship Id="rId3" Type="http://schemas.openxmlformats.org/officeDocument/2006/relationships/image" Target="../media/image209.svg"/><Relationship Id="rId2" Type="http://schemas.openxmlformats.org/officeDocument/2006/relationships/image" Target="../media/image208.png"/><Relationship Id="rId1" Type="http://schemas.openxmlformats.org/officeDocument/2006/relationships/slideLayout" Target="../slideLayouts/slideLayout75.xml"/><Relationship Id="rId4" Type="http://schemas.openxmlformats.org/officeDocument/2006/relationships/image" Target="../media/image114.emf"/></Relationships>
</file>

<file path=ppt/slides/_rels/slide104.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111.svg"/><Relationship Id="rId2" Type="http://schemas.openxmlformats.org/officeDocument/2006/relationships/notesSlide" Target="../notesSlides/notesSlide88.xml"/><Relationship Id="rId1" Type="http://schemas.openxmlformats.org/officeDocument/2006/relationships/slideLayout" Target="../slideLayouts/slideLayout75.xml"/><Relationship Id="rId6" Type="http://schemas.openxmlformats.org/officeDocument/2006/relationships/image" Target="../media/image110.png"/><Relationship Id="rId5" Type="http://schemas.openxmlformats.org/officeDocument/2006/relationships/image" Target="../media/image114.emf"/><Relationship Id="rId4" Type="http://schemas.openxmlformats.org/officeDocument/2006/relationships/image" Target="../media/image209.svg"/></Relationships>
</file>

<file path=ppt/slides/_rels/slide105.xml.rels><?xml version="1.0" encoding="UTF-8" standalone="yes"?>
<Relationships xmlns="http://schemas.openxmlformats.org/package/2006/relationships"><Relationship Id="rId3" Type="http://schemas.openxmlformats.org/officeDocument/2006/relationships/image" Target="../media/image211.svg"/><Relationship Id="rId2" Type="http://schemas.openxmlformats.org/officeDocument/2006/relationships/image" Target="../media/image210.png"/><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9.xml"/><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7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6.xml"/></Relationships>
</file>

<file path=ppt/slides/_rels/slide109.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2.jpeg"/><Relationship Id="rId4" Type="http://schemas.openxmlformats.org/officeDocument/2006/relationships/image" Target="../media/image71.jpeg"/></Relationships>
</file>

<file path=ppt/slides/_rels/slide110.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7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5.xml"/></Relationships>
</file>

<file path=ppt/slides/_rels/slide1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7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jpe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 Id="rId14" Type="http://schemas.openxmlformats.org/officeDocument/2006/relationships/image" Target="../media/image8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88.emf"/><Relationship Id="rId4" Type="http://schemas.openxmlformats.org/officeDocument/2006/relationships/image" Target="../media/image87.emf"/></Relationships>
</file>

<file path=ppt/slides/_rels/slide1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png"/><Relationship Id="rId9" Type="http://schemas.openxmlformats.org/officeDocument/2006/relationships/image" Target="../media/image10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0.png"/><Relationship Id="rId7"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91.emf"/><Relationship Id="rId5" Type="http://schemas.openxmlformats.org/officeDocument/2006/relationships/image" Target="../media/image112.emf"/><Relationship Id="rId10" Type="http://schemas.openxmlformats.org/officeDocument/2006/relationships/image" Target="../media/image114.emf"/><Relationship Id="rId4" Type="http://schemas.openxmlformats.org/officeDocument/2006/relationships/image" Target="../media/image111.svg"/><Relationship Id="rId9" Type="http://schemas.openxmlformats.org/officeDocument/2006/relationships/image" Target="../media/image104.svg"/></Relationships>
</file>

<file path=ppt/slides/_rels/slide23.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10.png"/><Relationship Id="rId7" Type="http://schemas.openxmlformats.org/officeDocument/2006/relationships/image" Target="../media/image91.emf"/><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04.svg"/><Relationship Id="rId5" Type="http://schemas.openxmlformats.org/officeDocument/2006/relationships/image" Target="../media/image103.png"/><Relationship Id="rId10" Type="http://schemas.openxmlformats.org/officeDocument/2006/relationships/image" Target="../media/image105.png"/><Relationship Id="rId4" Type="http://schemas.openxmlformats.org/officeDocument/2006/relationships/image" Target="../media/image111.svg"/><Relationship Id="rId9" Type="http://schemas.openxmlformats.org/officeDocument/2006/relationships/image" Target="../media/image113.png"/></Relationships>
</file>

<file path=ppt/slides/_rels/slide2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110.png"/><Relationship Id="rId7" Type="http://schemas.openxmlformats.org/officeDocument/2006/relationships/image" Target="../media/image104.sv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3.png"/><Relationship Id="rId11" Type="http://schemas.openxmlformats.org/officeDocument/2006/relationships/image" Target="../media/image101.png"/><Relationship Id="rId5" Type="http://schemas.openxmlformats.org/officeDocument/2006/relationships/image" Target="../media/image113.png"/><Relationship Id="rId10" Type="http://schemas.openxmlformats.org/officeDocument/2006/relationships/image" Target="../media/image100.png"/><Relationship Id="rId4" Type="http://schemas.openxmlformats.org/officeDocument/2006/relationships/image" Target="../media/image111.svg"/><Relationship Id="rId9" Type="http://schemas.openxmlformats.org/officeDocument/2006/relationships/image" Target="../media/image1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98.png"/><Relationship Id="rId3" Type="http://schemas.openxmlformats.org/officeDocument/2006/relationships/image" Target="../media/image103.png"/><Relationship Id="rId7" Type="http://schemas.openxmlformats.org/officeDocument/2006/relationships/image" Target="../media/image118.png"/><Relationship Id="rId12"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17.sv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4.svg"/><Relationship Id="rId10" Type="http://schemas.openxmlformats.org/officeDocument/2006/relationships/image" Target="../media/image121.png"/><Relationship Id="rId4" Type="http://schemas.openxmlformats.org/officeDocument/2006/relationships/image" Target="../media/image104.svg"/><Relationship Id="rId9" Type="http://schemas.openxmlformats.org/officeDocument/2006/relationships/image" Target="../media/image120.svg"/><Relationship Id="rId14" Type="http://schemas.openxmlformats.org/officeDocument/2006/relationships/image" Target="../media/image123.png"/></Relationships>
</file>

<file path=ppt/slides/_rels/slide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126.svg"/><Relationship Id="rId4" Type="http://schemas.openxmlformats.org/officeDocument/2006/relationships/image" Target="../media/image125.png"/></Relationships>
</file>

<file path=ppt/slides/_rels/slide28.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10.png"/><Relationship Id="rId7" Type="http://schemas.openxmlformats.org/officeDocument/2006/relationships/image" Target="../media/image91.emf"/><Relationship Id="rId12" Type="http://schemas.openxmlformats.org/officeDocument/2006/relationships/image" Target="../media/image86.em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14.emf"/><Relationship Id="rId11" Type="http://schemas.openxmlformats.org/officeDocument/2006/relationships/image" Target="../media/image129.svg"/><Relationship Id="rId5" Type="http://schemas.openxmlformats.org/officeDocument/2006/relationships/image" Target="../media/image109.png"/><Relationship Id="rId10" Type="http://schemas.openxmlformats.org/officeDocument/2006/relationships/image" Target="../media/image128.png"/><Relationship Id="rId4" Type="http://schemas.openxmlformats.org/officeDocument/2006/relationships/image" Target="../media/image111.svg"/><Relationship Id="rId9" Type="http://schemas.openxmlformats.org/officeDocument/2006/relationships/image" Target="../media/image1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65.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107.png"/><Relationship Id="rId5" Type="http://schemas.openxmlformats.org/officeDocument/2006/relationships/image" Target="../media/image131.pn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97.png"/><Relationship Id="rId7" Type="http://schemas.openxmlformats.org/officeDocument/2006/relationships/image" Target="../media/image128.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33.svg"/><Relationship Id="rId5" Type="http://schemas.openxmlformats.org/officeDocument/2006/relationships/image" Target="../media/image116.png"/><Relationship Id="rId4" Type="http://schemas.openxmlformats.org/officeDocument/2006/relationships/image" Target="../media/image98.png"/><Relationship Id="rId9" Type="http://schemas.openxmlformats.org/officeDocument/2006/relationships/image" Target="../media/image99.png"/></Relationships>
</file>

<file path=ppt/slides/_rels/slide35.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10.png"/><Relationship Id="rId7"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emf"/><Relationship Id="rId10" Type="http://schemas.openxmlformats.org/officeDocument/2006/relationships/image" Target="../media/image86.emf"/><Relationship Id="rId4" Type="http://schemas.openxmlformats.org/officeDocument/2006/relationships/image" Target="../media/image111.svg"/><Relationship Id="rId9" Type="http://schemas.openxmlformats.org/officeDocument/2006/relationships/image" Target="../media/image91.emf"/></Relationships>
</file>

<file path=ppt/slides/_rels/slide3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100.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9.png"/><Relationship Id="rId18" Type="http://schemas.openxmlformats.org/officeDocument/2006/relationships/hyperlink" Target="https://docs.microsoft.com/en-us/azure/migrate/how-to-create-group-machine-dependencies#query-dependency-data-in-azure-monitor" TargetMode="External"/><Relationship Id="rId3" Type="http://schemas.openxmlformats.org/officeDocument/2006/relationships/image" Target="../media/image110.png"/><Relationship Id="rId7" Type="http://schemas.openxmlformats.org/officeDocument/2006/relationships/image" Target="../media/image114.emf"/><Relationship Id="rId12" Type="http://schemas.openxmlformats.org/officeDocument/2006/relationships/image" Target="../media/image131.png"/><Relationship Id="rId17" Type="http://schemas.openxmlformats.org/officeDocument/2006/relationships/hyperlink" Target="https://docs.microsoft.com/en-us/azure/migrate/concepts-dependency-visualization#agent-based-analysis" TargetMode="External"/><Relationship Id="rId2" Type="http://schemas.openxmlformats.org/officeDocument/2006/relationships/notesSlide" Target="../notesSlides/notesSlide34.xml"/><Relationship Id="rId16" Type="http://schemas.openxmlformats.org/officeDocument/2006/relationships/hyperlink" Target="https://docs.microsoft.com/en-us/azure/migrate/migrate-support-matrix-vmware" TargetMode="External"/><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02.png"/><Relationship Id="rId5" Type="http://schemas.openxmlformats.org/officeDocument/2006/relationships/image" Target="../media/image112.emf"/><Relationship Id="rId15" Type="http://schemas.openxmlformats.org/officeDocument/2006/relationships/image" Target="../media/image135.svg"/><Relationship Id="rId10" Type="http://schemas.openxmlformats.org/officeDocument/2006/relationships/image" Target="../media/image108.png"/><Relationship Id="rId4" Type="http://schemas.openxmlformats.org/officeDocument/2006/relationships/image" Target="../media/image111.svg"/><Relationship Id="rId9" Type="http://schemas.openxmlformats.org/officeDocument/2006/relationships/image" Target="../media/image100.png"/><Relationship Id="rId14" Type="http://schemas.openxmlformats.org/officeDocument/2006/relationships/image" Target="../media/image1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_rels/slide4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20.svg"/><Relationship Id="rId4" Type="http://schemas.openxmlformats.org/officeDocument/2006/relationships/image" Target="../media/image98.png"/><Relationship Id="rId9" Type="http://schemas.openxmlformats.org/officeDocument/2006/relationships/image" Target="../media/image119.png"/></Relationships>
</file>

<file path=ppt/slides/_rels/slide4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0.png"/><Relationship Id="rId7" Type="http://schemas.openxmlformats.org/officeDocument/2006/relationships/image" Target="../media/image114.emf"/><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emf"/><Relationship Id="rId4" Type="http://schemas.openxmlformats.org/officeDocument/2006/relationships/image" Target="../media/image111.svg"/><Relationship Id="rId9" Type="http://schemas.openxmlformats.org/officeDocument/2006/relationships/image" Target="../media/image120.svg"/></Relationships>
</file>

<file path=ppt/slides/_rels/slide4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142.emf"/><Relationship Id="rId4" Type="http://schemas.openxmlformats.org/officeDocument/2006/relationships/image" Target="../media/image141.emf"/></Relationships>
</file>

<file path=ppt/slides/_rels/slide45.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142.emf"/><Relationship Id="rId4" Type="http://schemas.openxmlformats.org/officeDocument/2006/relationships/image" Target="../media/image141.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17.svg"/><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image" Target="../media/image148.png"/><Relationship Id="rId11" Type="http://schemas.openxmlformats.org/officeDocument/2006/relationships/image" Target="../media/image116.png"/><Relationship Id="rId5" Type="http://schemas.openxmlformats.org/officeDocument/2006/relationships/image" Target="../media/image147.svg"/><Relationship Id="rId10" Type="http://schemas.openxmlformats.org/officeDocument/2006/relationships/image" Target="../media/image114.emf"/><Relationship Id="rId4" Type="http://schemas.openxmlformats.org/officeDocument/2006/relationships/image" Target="../media/image146.png"/><Relationship Id="rId9"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05.xml"/><Relationship Id="rId4" Type="http://schemas.openxmlformats.org/officeDocument/2006/relationships/image" Target="../media/image64.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33.xml"/><Relationship Id="rId5" Type="http://schemas.openxmlformats.org/officeDocument/2006/relationships/image" Target="../media/image99.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svg"/><Relationship Id="rId18" Type="http://schemas.openxmlformats.org/officeDocument/2006/relationships/image" Target="../media/image110.png"/><Relationship Id="rId3" Type="http://schemas.openxmlformats.org/officeDocument/2006/relationships/image" Target="../media/image112.emf"/><Relationship Id="rId7" Type="http://schemas.openxmlformats.org/officeDocument/2006/relationships/image" Target="../media/image91.emf"/><Relationship Id="rId12" Type="http://schemas.openxmlformats.org/officeDocument/2006/relationships/image" Target="../media/image157.png"/><Relationship Id="rId17" Type="http://schemas.openxmlformats.org/officeDocument/2006/relationships/image" Target="../media/image162.svg"/><Relationship Id="rId2" Type="http://schemas.openxmlformats.org/officeDocument/2006/relationships/notesSlide" Target="../notesSlides/notesSlide55.xml"/><Relationship Id="rId16" Type="http://schemas.openxmlformats.org/officeDocument/2006/relationships/image" Target="../media/image161.png"/><Relationship Id="rId1" Type="http://schemas.openxmlformats.org/officeDocument/2006/relationships/slideLayout" Target="../slideLayouts/slideLayout33.xml"/><Relationship Id="rId6" Type="http://schemas.openxmlformats.org/officeDocument/2006/relationships/image" Target="../media/image114.emf"/><Relationship Id="rId11" Type="http://schemas.openxmlformats.org/officeDocument/2006/relationships/image" Target="../media/image156.svg"/><Relationship Id="rId5" Type="http://schemas.openxmlformats.org/officeDocument/2006/relationships/image" Target="../media/image109.png"/><Relationship Id="rId15" Type="http://schemas.openxmlformats.org/officeDocument/2006/relationships/image" Target="../media/image160.svg"/><Relationship Id="rId10" Type="http://schemas.openxmlformats.org/officeDocument/2006/relationships/image" Target="../media/image155.png"/><Relationship Id="rId19" Type="http://schemas.openxmlformats.org/officeDocument/2006/relationships/image" Target="../media/image111.svg"/><Relationship Id="rId4" Type="http://schemas.openxmlformats.org/officeDocument/2006/relationships/image" Target="../media/image113.png"/><Relationship Id="rId9" Type="http://schemas.openxmlformats.org/officeDocument/2006/relationships/image" Target="../media/image154.svg"/><Relationship Id="rId14" Type="http://schemas.openxmlformats.org/officeDocument/2006/relationships/image" Target="../media/image15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57.xml"/><Relationship Id="rId1" Type="http://schemas.openxmlformats.org/officeDocument/2006/relationships/slideLayout" Target="../slideLayouts/slideLayout23.xml"/><Relationship Id="rId4" Type="http://schemas.openxmlformats.org/officeDocument/2006/relationships/image" Target="../media/image164.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33.xml"/><Relationship Id="rId6" Type="http://schemas.openxmlformats.org/officeDocument/2006/relationships/image" Target="../media/image165.png"/><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159.png"/><Relationship Id="rId18" Type="http://schemas.openxmlformats.org/officeDocument/2006/relationships/image" Target="../media/image111.svg"/><Relationship Id="rId3" Type="http://schemas.openxmlformats.org/officeDocument/2006/relationships/image" Target="../media/image112.emf"/><Relationship Id="rId7" Type="http://schemas.openxmlformats.org/officeDocument/2006/relationships/image" Target="../media/image153.png"/><Relationship Id="rId12" Type="http://schemas.openxmlformats.org/officeDocument/2006/relationships/image" Target="../media/image158.svg"/><Relationship Id="rId17" Type="http://schemas.openxmlformats.org/officeDocument/2006/relationships/image" Target="../media/image110.png"/><Relationship Id="rId2" Type="http://schemas.openxmlformats.org/officeDocument/2006/relationships/notesSlide" Target="../notesSlides/notesSlide60.xml"/><Relationship Id="rId16" Type="http://schemas.openxmlformats.org/officeDocument/2006/relationships/image" Target="../media/image162.svg"/><Relationship Id="rId1" Type="http://schemas.openxmlformats.org/officeDocument/2006/relationships/slideLayout" Target="../slideLayouts/slideLayout33.xml"/><Relationship Id="rId6" Type="http://schemas.openxmlformats.org/officeDocument/2006/relationships/image" Target="../media/image114.emf"/><Relationship Id="rId11" Type="http://schemas.openxmlformats.org/officeDocument/2006/relationships/image" Target="../media/image157.png"/><Relationship Id="rId5" Type="http://schemas.openxmlformats.org/officeDocument/2006/relationships/image" Target="../media/image109.png"/><Relationship Id="rId15" Type="http://schemas.openxmlformats.org/officeDocument/2006/relationships/image" Target="../media/image161.png"/><Relationship Id="rId10" Type="http://schemas.openxmlformats.org/officeDocument/2006/relationships/image" Target="../media/image156.svg"/><Relationship Id="rId19" Type="http://schemas.openxmlformats.org/officeDocument/2006/relationships/image" Target="../media/image91.emf"/><Relationship Id="rId4" Type="http://schemas.openxmlformats.org/officeDocument/2006/relationships/image" Target="../media/image113.png"/><Relationship Id="rId9" Type="http://schemas.openxmlformats.org/officeDocument/2006/relationships/image" Target="../media/image155.png"/><Relationship Id="rId14" Type="http://schemas.openxmlformats.org/officeDocument/2006/relationships/image" Target="../media/image160.svg"/></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12.emf"/></Relationships>
</file>

<file path=ppt/slides/_rels/slide72.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05.png"/><Relationship Id="rId3" Type="http://schemas.openxmlformats.org/officeDocument/2006/relationships/image" Target="../media/image113.png"/><Relationship Id="rId7" Type="http://schemas.openxmlformats.org/officeDocument/2006/relationships/image" Target="../media/image156.svg"/><Relationship Id="rId12" Type="http://schemas.openxmlformats.org/officeDocument/2006/relationships/image" Target="../media/image112.emf"/><Relationship Id="rId2" Type="http://schemas.openxmlformats.org/officeDocument/2006/relationships/notesSlide" Target="../notesSlides/notesSlide62.xml"/><Relationship Id="rId1" Type="http://schemas.openxmlformats.org/officeDocument/2006/relationships/slideLayout" Target="../slideLayouts/slideLayout23.xml"/><Relationship Id="rId6" Type="http://schemas.openxmlformats.org/officeDocument/2006/relationships/image" Target="../media/image155.png"/><Relationship Id="rId11" Type="http://schemas.openxmlformats.org/officeDocument/2006/relationships/image" Target="../media/image111.svg"/><Relationship Id="rId5" Type="http://schemas.openxmlformats.org/officeDocument/2006/relationships/image" Target="../media/image154.svg"/><Relationship Id="rId10" Type="http://schemas.openxmlformats.org/officeDocument/2006/relationships/image" Target="../media/image110.png"/><Relationship Id="rId4" Type="http://schemas.openxmlformats.org/officeDocument/2006/relationships/image" Target="../media/image153.png"/><Relationship Id="rId9" Type="http://schemas.openxmlformats.org/officeDocument/2006/relationships/image" Target="../media/image162.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08.png"/><Relationship Id="rId3" Type="http://schemas.openxmlformats.org/officeDocument/2006/relationships/image" Target="../media/image113.png"/><Relationship Id="rId7" Type="http://schemas.openxmlformats.org/officeDocument/2006/relationships/image" Target="../media/image156.svg"/><Relationship Id="rId12"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3.xml"/><Relationship Id="rId6" Type="http://schemas.openxmlformats.org/officeDocument/2006/relationships/image" Target="../media/image155.png"/><Relationship Id="rId11" Type="http://schemas.openxmlformats.org/officeDocument/2006/relationships/image" Target="../media/image111.svg"/><Relationship Id="rId5" Type="http://schemas.openxmlformats.org/officeDocument/2006/relationships/image" Target="../media/image154.svg"/><Relationship Id="rId10" Type="http://schemas.openxmlformats.org/officeDocument/2006/relationships/image" Target="../media/image110.png"/><Relationship Id="rId4" Type="http://schemas.openxmlformats.org/officeDocument/2006/relationships/image" Target="../media/image153.png"/><Relationship Id="rId9" Type="http://schemas.openxmlformats.org/officeDocument/2006/relationships/image" Target="../media/image162.svg"/><Relationship Id="rId14" Type="http://schemas.openxmlformats.org/officeDocument/2006/relationships/image" Target="../media/image13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74.xml"/><Relationship Id="rId4" Type="http://schemas.openxmlformats.org/officeDocument/2006/relationships/image" Target="../media/image67.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70.xml"/><Relationship Id="rId1" Type="http://schemas.openxmlformats.org/officeDocument/2006/relationships/slideLayout" Target="../slideLayouts/slideLayout23.xml"/><Relationship Id="rId4" Type="http://schemas.openxmlformats.org/officeDocument/2006/relationships/image" Target="../media/image167.emf"/></Relationships>
</file>

<file path=ppt/slides/_rels/slide83.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71.xml"/><Relationship Id="rId1" Type="http://schemas.openxmlformats.org/officeDocument/2006/relationships/slideLayout" Target="../slideLayouts/slideLayout23.xml"/><Relationship Id="rId4" Type="http://schemas.openxmlformats.org/officeDocument/2006/relationships/image" Target="../media/image167.emf"/></Relationships>
</file>

<file path=ppt/slides/_rels/slide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10.png"/><Relationship Id="rId7" Type="http://schemas.openxmlformats.org/officeDocument/2006/relationships/image" Target="../media/image169.png"/><Relationship Id="rId2" Type="http://schemas.openxmlformats.org/officeDocument/2006/relationships/notesSlide" Target="../notesSlides/notesSlide73.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11.svg"/></Relationships>
</file>

<file path=ppt/slides/_rels/slide86.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10.png"/><Relationship Id="rId7" Type="http://schemas.openxmlformats.org/officeDocument/2006/relationships/image" Target="../media/image169.png"/><Relationship Id="rId2" Type="http://schemas.openxmlformats.org/officeDocument/2006/relationships/notesSlide" Target="../notesSlides/notesSlide74.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11.svg"/></Relationships>
</file>

<file path=ppt/slides/_rels/slide87.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10.png"/><Relationship Id="rId7" Type="http://schemas.openxmlformats.org/officeDocument/2006/relationships/image" Target="../media/image169.png"/><Relationship Id="rId2" Type="http://schemas.openxmlformats.org/officeDocument/2006/relationships/notesSlide" Target="../notesSlides/notesSlide75.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11.svg"/></Relationships>
</file>

<file path=ppt/slides/_rels/slide88.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10.png"/><Relationship Id="rId7"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23.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11.sv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96.emf"/><Relationship Id="rId7" Type="http://schemas.openxmlformats.org/officeDocument/2006/relationships/image" Target="../media/image173.png"/><Relationship Id="rId2" Type="http://schemas.openxmlformats.org/officeDocument/2006/relationships/notesSlide" Target="../notesSlides/notesSlide77.xml"/><Relationship Id="rId1" Type="http://schemas.openxmlformats.org/officeDocument/2006/relationships/slideLayout" Target="../slideLayouts/slideLayout23.xml"/><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86.emf"/><Relationship Id="rId18" Type="http://schemas.openxmlformats.org/officeDocument/2006/relationships/image" Target="../media/image101.png"/><Relationship Id="rId3" Type="http://schemas.openxmlformats.org/officeDocument/2006/relationships/image" Target="../media/image110.png"/><Relationship Id="rId7" Type="http://schemas.openxmlformats.org/officeDocument/2006/relationships/image" Target="../media/image175.png"/><Relationship Id="rId12" Type="http://schemas.openxmlformats.org/officeDocument/2006/relationships/image" Target="../media/image120.svg"/><Relationship Id="rId17" Type="http://schemas.openxmlformats.org/officeDocument/2006/relationships/image" Target="../media/image100.png"/><Relationship Id="rId2" Type="http://schemas.openxmlformats.org/officeDocument/2006/relationships/notesSlide" Target="../notesSlides/notesSlide79.xml"/><Relationship Id="rId16" Type="http://schemas.openxmlformats.org/officeDocument/2006/relationships/image" Target="../media/image99.png"/><Relationship Id="rId1" Type="http://schemas.openxmlformats.org/officeDocument/2006/relationships/slideLayout" Target="../slideLayouts/slideLayout23.xml"/><Relationship Id="rId6" Type="http://schemas.openxmlformats.org/officeDocument/2006/relationships/image" Target="../media/image91.emf"/><Relationship Id="rId11" Type="http://schemas.openxmlformats.org/officeDocument/2006/relationships/image" Target="../media/image119.png"/><Relationship Id="rId5" Type="http://schemas.openxmlformats.org/officeDocument/2006/relationships/image" Target="../media/image114.emf"/><Relationship Id="rId15" Type="http://schemas.openxmlformats.org/officeDocument/2006/relationships/image" Target="../media/image113.png"/><Relationship Id="rId10" Type="http://schemas.openxmlformats.org/officeDocument/2006/relationships/image" Target="../media/image104.svg"/><Relationship Id="rId19" Type="http://schemas.openxmlformats.org/officeDocument/2006/relationships/image" Target="../media/image102.png"/><Relationship Id="rId4" Type="http://schemas.openxmlformats.org/officeDocument/2006/relationships/image" Target="../media/image111.svg"/><Relationship Id="rId9" Type="http://schemas.openxmlformats.org/officeDocument/2006/relationships/image" Target="../media/image103.png"/><Relationship Id="rId14" Type="http://schemas.openxmlformats.org/officeDocument/2006/relationships/image" Target="../media/image112.emf"/></Relationships>
</file>

<file path=ppt/slides/_rels/slide94.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176.png"/><Relationship Id="rId18" Type="http://schemas.openxmlformats.org/officeDocument/2006/relationships/image" Target="../media/image101.png"/><Relationship Id="rId3" Type="http://schemas.openxmlformats.org/officeDocument/2006/relationships/image" Target="../media/image114.emf"/><Relationship Id="rId7" Type="http://schemas.openxmlformats.org/officeDocument/2006/relationships/image" Target="../media/image153.png"/><Relationship Id="rId12" Type="http://schemas.openxmlformats.org/officeDocument/2006/relationships/image" Target="../media/image111.svg"/><Relationship Id="rId17" Type="http://schemas.openxmlformats.org/officeDocument/2006/relationships/image" Target="../media/image100.png"/><Relationship Id="rId2" Type="http://schemas.openxmlformats.org/officeDocument/2006/relationships/notesSlide" Target="../notesSlides/notesSlide80.xml"/><Relationship Id="rId16" Type="http://schemas.openxmlformats.org/officeDocument/2006/relationships/image" Target="../media/image113.png"/><Relationship Id="rId1" Type="http://schemas.openxmlformats.org/officeDocument/2006/relationships/slideLayout" Target="../slideLayouts/slideLayout23.xml"/><Relationship Id="rId6" Type="http://schemas.openxmlformats.org/officeDocument/2006/relationships/image" Target="../media/image156.svg"/><Relationship Id="rId11" Type="http://schemas.openxmlformats.org/officeDocument/2006/relationships/image" Target="../media/image110.png"/><Relationship Id="rId5" Type="http://schemas.openxmlformats.org/officeDocument/2006/relationships/image" Target="../media/image155.png"/><Relationship Id="rId15" Type="http://schemas.openxmlformats.org/officeDocument/2006/relationships/image" Target="../media/image112.emf"/><Relationship Id="rId10" Type="http://schemas.openxmlformats.org/officeDocument/2006/relationships/image" Target="../media/image162.svg"/><Relationship Id="rId19" Type="http://schemas.openxmlformats.org/officeDocument/2006/relationships/image" Target="../media/image102.png"/><Relationship Id="rId4" Type="http://schemas.openxmlformats.org/officeDocument/2006/relationships/image" Target="../media/image91.emf"/><Relationship Id="rId9" Type="http://schemas.openxmlformats.org/officeDocument/2006/relationships/image" Target="../media/image161.png"/><Relationship Id="rId14" Type="http://schemas.openxmlformats.org/officeDocument/2006/relationships/image" Target="../media/image17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8" Type="http://schemas.openxmlformats.org/officeDocument/2006/relationships/image" Target="../media/image180.jpeg"/><Relationship Id="rId13" Type="http://schemas.openxmlformats.org/officeDocument/2006/relationships/image" Target="../media/image184.png"/><Relationship Id="rId3" Type="http://schemas.openxmlformats.org/officeDocument/2006/relationships/image" Target="../media/image116.png"/><Relationship Id="rId7" Type="http://schemas.openxmlformats.org/officeDocument/2006/relationships/image" Target="../media/image179.png"/><Relationship Id="rId12" Type="http://schemas.openxmlformats.org/officeDocument/2006/relationships/image" Target="../media/image183.svg"/><Relationship Id="rId17" Type="http://schemas.openxmlformats.org/officeDocument/2006/relationships/image" Target="../media/image147.svg"/><Relationship Id="rId2" Type="http://schemas.openxmlformats.org/officeDocument/2006/relationships/notesSlide" Target="../notesSlides/notesSlide82.xml"/><Relationship Id="rId16" Type="http://schemas.openxmlformats.org/officeDocument/2006/relationships/image" Target="../media/image187.png"/><Relationship Id="rId1" Type="http://schemas.openxmlformats.org/officeDocument/2006/relationships/slideLayout" Target="../slideLayouts/slideLayout25.xml"/><Relationship Id="rId6" Type="http://schemas.openxmlformats.org/officeDocument/2006/relationships/image" Target="../media/image178.png"/><Relationship Id="rId11" Type="http://schemas.openxmlformats.org/officeDocument/2006/relationships/image" Target="../media/image146.png"/><Relationship Id="rId5" Type="http://schemas.openxmlformats.org/officeDocument/2006/relationships/image" Target="../media/image177.png"/><Relationship Id="rId15" Type="http://schemas.openxmlformats.org/officeDocument/2006/relationships/image" Target="../media/image186.png"/><Relationship Id="rId10" Type="http://schemas.openxmlformats.org/officeDocument/2006/relationships/image" Target="../media/image182.png"/><Relationship Id="rId4" Type="http://schemas.openxmlformats.org/officeDocument/2006/relationships/image" Target="../media/image117.svg"/><Relationship Id="rId9" Type="http://schemas.openxmlformats.org/officeDocument/2006/relationships/image" Target="../media/image181.png"/><Relationship Id="rId14" Type="http://schemas.openxmlformats.org/officeDocument/2006/relationships/image" Target="../media/image185.png"/></Relationships>
</file>

<file path=ppt/slides/_rels/slide98.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83.xml"/><Relationship Id="rId1" Type="http://schemas.openxmlformats.org/officeDocument/2006/relationships/slideLayout" Target="../slideLayouts/slideLayout25.xml"/><Relationship Id="rId6" Type="http://schemas.openxmlformats.org/officeDocument/2006/relationships/image" Target="../media/image191.svg"/><Relationship Id="rId5" Type="http://schemas.openxmlformats.org/officeDocument/2006/relationships/image" Target="../media/image190.png"/><Relationship Id="rId10" Type="http://schemas.openxmlformats.org/officeDocument/2006/relationships/image" Target="../media/image195.svg"/><Relationship Id="rId4" Type="http://schemas.openxmlformats.org/officeDocument/2006/relationships/image" Target="../media/image189.svg"/><Relationship Id="rId9" Type="http://schemas.openxmlformats.org/officeDocument/2006/relationships/image" Target="../media/image194.png"/></Relationships>
</file>

<file path=ppt/slides/_rels/slide9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98.svg"/><Relationship Id="rId3" Type="http://schemas.openxmlformats.org/officeDocument/2006/relationships/image" Target="../media/image196.png"/><Relationship Id="rId7" Type="http://schemas.openxmlformats.org/officeDocument/2006/relationships/image" Target="../media/image100.png"/><Relationship Id="rId12" Type="http://schemas.openxmlformats.org/officeDocument/2006/relationships/image" Target="../media/image197.png"/><Relationship Id="rId2" Type="http://schemas.openxmlformats.org/officeDocument/2006/relationships/notesSlide" Target="../notesSlides/notesSlide84.xml"/><Relationship Id="rId1" Type="http://schemas.openxmlformats.org/officeDocument/2006/relationships/slideLayout" Target="../slideLayouts/slideLayout8.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987F-7ABA-4695-8286-CAB87DDFC94A}"/>
              </a:ext>
            </a:extLst>
          </p:cNvPr>
          <p:cNvSpPr>
            <a:spLocks noGrp="1"/>
          </p:cNvSpPr>
          <p:nvPr>
            <p:ph type="title"/>
          </p:nvPr>
        </p:nvSpPr>
        <p:spPr/>
        <p:txBody>
          <a:bodyPr/>
          <a:lstStyle/>
          <a:p>
            <a:r>
              <a:rPr lang="en-US"/>
              <a:t>Azure Migrate</a:t>
            </a:r>
          </a:p>
        </p:txBody>
      </p:sp>
      <p:sp>
        <p:nvSpPr>
          <p:cNvPr id="3" name="Text Placeholder 2">
            <a:extLst>
              <a:ext uri="{FF2B5EF4-FFF2-40B4-BE49-F238E27FC236}">
                <a16:creationId xmlns:a16="http://schemas.microsoft.com/office/drawing/2014/main" id="{9641A1FA-864A-4C13-B946-602C242011CF}"/>
              </a:ext>
            </a:extLst>
          </p:cNvPr>
          <p:cNvSpPr>
            <a:spLocks noGrp="1"/>
          </p:cNvSpPr>
          <p:nvPr>
            <p:ph type="body" sz="quarter" idx="15"/>
          </p:nvPr>
        </p:nvSpPr>
        <p:spPr>
          <a:xfrm>
            <a:off x="451338" y="4436713"/>
            <a:ext cx="5521944" cy="461665"/>
          </a:xfrm>
        </p:spPr>
        <p:txBody>
          <a:bodyPr/>
          <a:lstStyle/>
          <a:p>
            <a:r>
              <a:rPr lang="en-US" dirty="0"/>
              <a:t>March 2022</a:t>
            </a:r>
          </a:p>
        </p:txBody>
      </p:sp>
    </p:spTree>
    <p:extLst>
      <p:ext uri="{BB962C8B-B14F-4D97-AF65-F5344CB8AC3E}">
        <p14:creationId xmlns:p14="http://schemas.microsoft.com/office/powerpoint/2010/main" val="10723487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38193" cy="1261756"/>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End-to-end visibility</a:t>
            </a:r>
            <a:endParaRPr lang="en-US">
              <a:solidFill>
                <a:prstClr val="black"/>
              </a:solidFill>
              <a:latin typeface="Segoe UI (Body)"/>
              <a:cs typeface="Segoe UI" panose="020B0502040204020203" pitchFamily="34" charset="0"/>
            </a:endParaRPr>
          </a:p>
          <a:p>
            <a:pPr defTabSz="932563">
              <a:defRPr/>
            </a:pPr>
            <a:endParaRPr lang="en-US" sz="1399">
              <a:solidFill>
                <a:prstClr val="black"/>
              </a:solidFill>
              <a:latin typeface="Segoe UI"/>
            </a:endParaRPr>
          </a:p>
          <a:p>
            <a:pPr defTabSz="914367">
              <a:defRPr/>
            </a:pPr>
            <a:r>
              <a:rPr lang="en-US" sz="1400">
                <a:solidFill>
                  <a:srgbClr val="4C4C51"/>
                </a:solidFill>
                <a:latin typeface="Segoe UI" panose="020B0502040204020203" pitchFamily="34" charset="0"/>
                <a:cs typeface="Segoe UI" panose="020B0502040204020203" pitchFamily="34" charset="0"/>
              </a:rPr>
              <a:t>Centralized migration repository delivering end-to-end tracking and insights</a:t>
            </a:r>
            <a:endParaRPr lang="en-US" sz="1400">
              <a:latin typeface="Segoe UI" panose="020B0502040204020203" pitchFamily="34" charset="0"/>
              <a:cs typeface="Segoe UI" panose="020B0502040204020203" pitchFamily="34" charset="0"/>
            </a:endParaRP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1744095"/>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pic>
        <p:nvPicPr>
          <p:cNvPr id="2" name="Picture 1">
            <a:extLst>
              <a:ext uri="{FF2B5EF4-FFF2-40B4-BE49-F238E27FC236}">
                <a16:creationId xmlns:a16="http://schemas.microsoft.com/office/drawing/2014/main" id="{1336AD58-A8E0-45FA-BA07-1B2C70D6E63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876360" y="1941764"/>
            <a:ext cx="8628500" cy="4354064"/>
          </a:xfrm>
          <a:prstGeom prst="rect">
            <a:avLst/>
          </a:prstGeom>
        </p:spPr>
      </p:pic>
      <p:sp>
        <p:nvSpPr>
          <p:cNvPr id="9" name="Text Placeholder 8">
            <a:extLst>
              <a:ext uri="{FF2B5EF4-FFF2-40B4-BE49-F238E27FC236}">
                <a16:creationId xmlns:a16="http://schemas.microsoft.com/office/drawing/2014/main" id="{CAF15D09-6290-314E-B1DA-EA595BF751D8}"/>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8" name="Title 7">
            <a:extLst>
              <a:ext uri="{FF2B5EF4-FFF2-40B4-BE49-F238E27FC236}">
                <a16:creationId xmlns:a16="http://schemas.microsoft.com/office/drawing/2014/main" id="{DA6ED425-925B-9048-A040-906F571D51AA}"/>
              </a:ext>
            </a:extLst>
          </p:cNvPr>
          <p:cNvSpPr>
            <a:spLocks noGrp="1"/>
          </p:cNvSpPr>
          <p:nvPr>
            <p:ph type="title"/>
          </p:nvPr>
        </p:nvSpPr>
        <p:spPr>
          <a:xfrm>
            <a:off x="465138" y="441332"/>
            <a:ext cx="11530584" cy="830020"/>
          </a:xfrm>
        </p:spPr>
        <p:txBody>
          <a:bodyPr/>
          <a:lstStyle/>
          <a:p>
            <a:r>
              <a:rPr lang="en-US"/>
              <a:t>Azure Migrate</a:t>
            </a:r>
          </a:p>
        </p:txBody>
      </p:sp>
    </p:spTree>
    <p:extLst>
      <p:ext uri="{BB962C8B-B14F-4D97-AF65-F5344CB8AC3E}">
        <p14:creationId xmlns:p14="http://schemas.microsoft.com/office/powerpoint/2010/main" val="15379564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465138"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459215"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459213"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7"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ASP.NET</a:t>
            </a:r>
          </a:p>
        </p:txBody>
      </p:sp>
      <p:sp>
        <p:nvSpPr>
          <p:cNvPr id="12" name="Rectangle 11">
            <a:extLst>
              <a:ext uri="{FF2B5EF4-FFF2-40B4-BE49-F238E27FC236}">
                <a16:creationId xmlns:a16="http://schemas.microsoft.com/office/drawing/2014/main" id="{486FC5D4-4607-43D6-8719-D557858A304A}"/>
              </a:ext>
            </a:extLst>
          </p:cNvPr>
          <p:cNvSpPr/>
          <p:nvPr/>
        </p:nvSpPr>
        <p:spPr>
          <a:xfrm>
            <a:off x="6644598" y="1748337"/>
            <a:ext cx="2756789"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Java web apps</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4" y="2295657"/>
            <a:ext cx="3453877" cy="2533642"/>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App requirements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Microsoft .NET framework </a:t>
            </a:r>
          </a:p>
          <a:p>
            <a:pPr defTabSz="932597">
              <a:defRPr/>
            </a:pPr>
            <a:r>
              <a:rPr lang="en-US" sz="1400">
                <a:solidFill>
                  <a:schemeClr val="bg2"/>
                </a:solidFill>
                <a:cs typeface="Segoe UI Semilight" panose="020B0402040204020203" pitchFamily="34" charset="0"/>
              </a:rPr>
              <a:t>     version 3.5 or later</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Internet Information Services (IIS)</a:t>
            </a:r>
          </a:p>
          <a:p>
            <a:pPr defTabSz="932597">
              <a:defRPr/>
            </a:pPr>
            <a:r>
              <a:rPr lang="en-US" sz="1400">
                <a:solidFill>
                  <a:schemeClr val="bg2"/>
                </a:solidFill>
                <a:cs typeface="Segoe UI Semilight" panose="020B0402040204020203" pitchFamily="34" charset="0"/>
              </a:rPr>
              <a:t>     version 7.5 or later</a:t>
            </a:r>
          </a:p>
          <a:p>
            <a:pPr defTabSz="932597">
              <a:defRP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App server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Microsoft Web deploy tool installed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PowerShell remoting enabled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Local/domain administrator account</a:t>
            </a:r>
          </a:p>
          <a:p>
            <a:pPr defTabSz="932597">
              <a:defRPr/>
            </a:pPr>
            <a:endParaRPr lang="en-US" sz="1400">
              <a:solidFill>
                <a:schemeClr val="bg2"/>
              </a:solidFill>
              <a:cs typeface="Segoe UI Semilight" panose="020B0402040204020203" pitchFamily="34" charset="0"/>
            </a:endParaRP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976375"/>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Server 2008 R2 and above</a:t>
            </a:r>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6676782" y="2295657"/>
            <a:ext cx="4749827" cy="2102755"/>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App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Apache Tomcat</a:t>
            </a:r>
          </a:p>
          <a:p>
            <a:pPr defTabSz="914191"/>
            <a:r>
              <a:rPr lang="en-US" sz="1400">
                <a:solidFill>
                  <a:schemeClr val="bg2"/>
                </a:solidFill>
                <a:cs typeface="Segoe UI Semilight" panose="020B0402040204020203" pitchFamily="34" charset="0"/>
              </a:rPr>
              <a:t>       version 8.0 or later</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Java Development Kit</a:t>
            </a:r>
          </a:p>
          <a:p>
            <a:pPr defTabSz="914191"/>
            <a:r>
              <a:rPr lang="en-US" sz="1400">
                <a:solidFill>
                  <a:schemeClr val="bg2"/>
                </a:solidFill>
                <a:cs typeface="Segoe UI Semilight" panose="020B0402040204020203" pitchFamily="34" charset="0"/>
              </a:rPr>
              <a:t>       version 7.0 or later</a:t>
            </a:r>
          </a:p>
          <a:p>
            <a:pPr marL="342834" indent="-342834" defTabSz="914191">
              <a:buFont typeface="Arial" panose="020B0604020202020204" pitchFamily="34" charset="0"/>
              <a:buChar cha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App server requirements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SSH remoting enabled</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Root account</a:t>
            </a:r>
          </a:p>
        </p:txBody>
      </p:sp>
      <p:sp>
        <p:nvSpPr>
          <p:cNvPr id="25" name="TextBox 24">
            <a:extLst>
              <a:ext uri="{FF2B5EF4-FFF2-40B4-BE49-F238E27FC236}">
                <a16:creationId xmlns:a16="http://schemas.microsoft.com/office/drawing/2014/main" id="{601534A0-316B-4832-8481-0684AFDA20C5}"/>
              </a:ext>
            </a:extLst>
          </p:cNvPr>
          <p:cNvSpPr txBox="1"/>
          <p:nvPr/>
        </p:nvSpPr>
        <p:spPr>
          <a:xfrm>
            <a:off x="6567744" y="4976375"/>
            <a:ext cx="4682759" cy="120526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Ubuntu Linux 16.04/18.04/20.04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Debian 7/8</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CentOS 6/7 </a:t>
            </a:r>
          </a:p>
          <a:p>
            <a:pPr marL="228600" indent="-228600" defTabSz="932597">
              <a:buFont typeface="Arial" panose="020B0604020202020204" pitchFamily="34" charset="0"/>
              <a:buChar char="•"/>
              <a:defRPr/>
            </a:pPr>
            <a:r>
              <a:rPr lang="es-ES" sz="1400" b="0" i="0">
                <a:solidFill>
                  <a:srgbClr val="171717"/>
                </a:solidFill>
                <a:effectLst/>
                <a:latin typeface="Segoe UI" panose="020B0502040204020203" pitchFamily="34" charset="0"/>
              </a:rPr>
              <a:t>Red Hat Enterprise Linux 5/6/7.</a:t>
            </a:r>
            <a:endParaRPr lang="en-US" sz="1400"/>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App Containerization: Supported versions &amp; pre-requisites</a:t>
            </a:r>
          </a:p>
        </p:txBody>
      </p:sp>
      <p:pic>
        <p:nvPicPr>
          <p:cNvPr id="7" name="Picture 6" descr="Icon&#10;&#10;Description automatically generated">
            <a:extLst>
              <a:ext uri="{FF2B5EF4-FFF2-40B4-BE49-F238E27FC236}">
                <a16:creationId xmlns:a16="http://schemas.microsoft.com/office/drawing/2014/main" id="{99982326-894E-4697-9026-78B8B57D5C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189" y="6288878"/>
            <a:ext cx="539401" cy="539401"/>
          </a:xfrm>
          <a:prstGeom prst="rect">
            <a:avLst/>
          </a:prstGeom>
        </p:spPr>
      </p:pic>
      <p:pic>
        <p:nvPicPr>
          <p:cNvPr id="9" name="Picture 2" descr="How To Make A Executable File From Your Java Code | by Sulabh ...">
            <a:extLst>
              <a:ext uri="{FF2B5EF4-FFF2-40B4-BE49-F238E27FC236}">
                <a16:creationId xmlns:a16="http://schemas.microsoft.com/office/drawing/2014/main" id="{DE1F36A7-DC24-4B5F-B3A9-A092FCB4597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67744" y="6275314"/>
            <a:ext cx="539401" cy="53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7B4849D-42D8-244F-A2D0-D68BE40318FA}"/>
              </a:ext>
            </a:extLst>
          </p:cNvPr>
          <p:cNvSpPr/>
          <p:nvPr/>
        </p:nvSpPr>
        <p:spPr bwMode="auto">
          <a:xfrm>
            <a:off x="5698016" y="1346560"/>
            <a:ext cx="586075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29EB5B80-77AB-2442-82A0-8D0C1EE9570D}"/>
              </a:ext>
            </a:extLst>
          </p:cNvPr>
          <p:cNvSpPr/>
          <p:nvPr/>
        </p:nvSpPr>
        <p:spPr bwMode="auto">
          <a:xfrm>
            <a:off x="2050148" y="1346560"/>
            <a:ext cx="350824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D2E74AE9-4630-4701-9EF2-9D0FAE05AEB7}"/>
              </a:ext>
            </a:extLst>
          </p:cNvPr>
          <p:cNvSpPr/>
          <p:nvPr/>
        </p:nvSpPr>
        <p:spPr bwMode="auto">
          <a:xfrm>
            <a:off x="8831038" y="1654571"/>
            <a:ext cx="2461124" cy="2550645"/>
          </a:xfrm>
          <a:prstGeom prst="rect">
            <a:avLst/>
          </a:prstGeom>
          <a:ln w="12700">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20A068B7-7E9C-49C2-BBA4-7B24F88A2C7B}"/>
              </a:ext>
            </a:extLst>
          </p:cNvPr>
          <p:cNvPicPr>
            <a:picLocks noChangeAspect="1"/>
          </p:cNvPicPr>
          <p:nvPr/>
        </p:nvPicPr>
        <p:blipFill>
          <a:blip r:embed="rId3"/>
          <a:stretch>
            <a:fillRect/>
          </a:stretch>
        </p:blipFill>
        <p:spPr>
          <a:xfrm>
            <a:off x="9620660" y="1903245"/>
            <a:ext cx="811525" cy="560134"/>
          </a:xfrm>
          <a:prstGeom prst="rect">
            <a:avLst/>
          </a:prstGeom>
        </p:spPr>
      </p:pic>
      <p:pic>
        <p:nvPicPr>
          <p:cNvPr id="3" name="Picture 2">
            <a:extLst>
              <a:ext uri="{FF2B5EF4-FFF2-40B4-BE49-F238E27FC236}">
                <a16:creationId xmlns:a16="http://schemas.microsoft.com/office/drawing/2014/main" id="{DEFDA063-AC96-4DFE-B292-9494813C858F}"/>
              </a:ext>
            </a:extLst>
          </p:cNvPr>
          <p:cNvPicPr>
            <a:picLocks noChangeAspect="1"/>
          </p:cNvPicPr>
          <p:nvPr/>
        </p:nvPicPr>
        <p:blipFill>
          <a:blip r:embed="rId4"/>
          <a:stretch>
            <a:fillRect/>
          </a:stretch>
        </p:blipFill>
        <p:spPr>
          <a:xfrm>
            <a:off x="6644751" y="1637396"/>
            <a:ext cx="824003" cy="539067"/>
          </a:xfrm>
          <a:prstGeom prst="rect">
            <a:avLst/>
          </a:prstGeom>
        </p:spPr>
      </p:pic>
      <p:sp>
        <p:nvSpPr>
          <p:cNvPr id="5" name="server" title="Icon of a server tower">
            <a:extLst>
              <a:ext uri="{FF2B5EF4-FFF2-40B4-BE49-F238E27FC236}">
                <a16:creationId xmlns:a16="http://schemas.microsoft.com/office/drawing/2014/main" id="{45BE545F-D43F-4CC3-9931-B57B5A68CEC9}"/>
              </a:ext>
            </a:extLst>
          </p:cNvPr>
          <p:cNvSpPr>
            <a:spLocks noChangeAspect="1" noEditPoints="1"/>
          </p:cNvSpPr>
          <p:nvPr/>
        </p:nvSpPr>
        <p:spPr bwMode="auto">
          <a:xfrm>
            <a:off x="2347235" y="2186638"/>
            <a:ext cx="352127" cy="58041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9" name="server" title="Icon of a server tower">
            <a:extLst>
              <a:ext uri="{FF2B5EF4-FFF2-40B4-BE49-F238E27FC236}">
                <a16:creationId xmlns:a16="http://schemas.microsoft.com/office/drawing/2014/main" id="{D8FBD710-67F1-4ACC-B01A-AC37472CD52F}"/>
              </a:ext>
            </a:extLst>
          </p:cNvPr>
          <p:cNvSpPr>
            <a:spLocks noChangeAspect="1" noEditPoints="1"/>
          </p:cNvSpPr>
          <p:nvPr/>
        </p:nvSpPr>
        <p:spPr bwMode="auto">
          <a:xfrm>
            <a:off x="2647661" y="4306460"/>
            <a:ext cx="358463" cy="58041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cxnSp>
        <p:nvCxnSpPr>
          <p:cNvPr id="64" name="Straight Arrow Connector 63">
            <a:extLst>
              <a:ext uri="{FF2B5EF4-FFF2-40B4-BE49-F238E27FC236}">
                <a16:creationId xmlns:a16="http://schemas.microsoft.com/office/drawing/2014/main" id="{1E897C9C-458A-42EF-B04A-626BCD0B330A}"/>
              </a:ext>
            </a:extLst>
          </p:cNvPr>
          <p:cNvCxnSpPr>
            <a:cxnSpLocks/>
          </p:cNvCxnSpPr>
          <p:nvPr/>
        </p:nvCxnSpPr>
        <p:spPr>
          <a:xfrm flipH="1">
            <a:off x="3504927" y="2220358"/>
            <a:ext cx="634309" cy="0"/>
          </a:xfrm>
          <a:prstGeom prst="straightConnector1">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Scroll: Vertical 26">
            <a:extLst>
              <a:ext uri="{FF2B5EF4-FFF2-40B4-BE49-F238E27FC236}">
                <a16:creationId xmlns:a16="http://schemas.microsoft.com/office/drawing/2014/main" id="{AE4CE35F-790E-4F6B-BCBF-334968375010}"/>
              </a:ext>
            </a:extLst>
          </p:cNvPr>
          <p:cNvSpPr/>
          <p:nvPr/>
        </p:nvSpPr>
        <p:spPr>
          <a:xfrm>
            <a:off x="4265802" y="3164075"/>
            <a:ext cx="1778212" cy="2074428"/>
          </a:xfrm>
          <a:prstGeom prst="verticalScroll">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t"/>
          <a:lstStyle/>
          <a:p>
            <a:pPr marL="171450" indent="-171450">
              <a:buFont typeface="Arial" panose="020B0604020202020204" pitchFamily="34" charset="0"/>
              <a:buChar char="•"/>
            </a:pPr>
            <a:r>
              <a:rPr lang="en-US" sz="1100" err="1"/>
              <a:t>Dockerfile</a:t>
            </a:r>
            <a:endParaRPr lang="en-US" sz="1100"/>
          </a:p>
          <a:p>
            <a:pPr marL="171450" indent="-171450">
              <a:buFont typeface="Arial" panose="020B0604020202020204" pitchFamily="34" charset="0"/>
              <a:buChar char="•"/>
            </a:pPr>
            <a:r>
              <a:rPr lang="en-US" sz="1100"/>
              <a:t>Create ACR/AKS cluster</a:t>
            </a:r>
          </a:p>
          <a:p>
            <a:pPr marL="171450" indent="-171450">
              <a:buFont typeface="Arial" panose="020B0604020202020204" pitchFamily="34" charset="0"/>
              <a:buChar char="•"/>
            </a:pPr>
            <a:r>
              <a:rPr lang="en-US" sz="1100"/>
              <a:t>Container image</a:t>
            </a:r>
          </a:p>
          <a:p>
            <a:pPr marL="171450" indent="-171450">
              <a:buFont typeface="Arial" panose="020B0604020202020204" pitchFamily="34" charset="0"/>
              <a:buChar char="•"/>
            </a:pPr>
            <a:r>
              <a:rPr lang="en-US" sz="1100"/>
              <a:t>Kubernetes </a:t>
            </a:r>
            <a:r>
              <a:rPr lang="en-US" sz="1100" err="1"/>
              <a:t>yaml</a:t>
            </a:r>
            <a:r>
              <a:rPr lang="en-US" sz="1100"/>
              <a:t> specs</a:t>
            </a:r>
          </a:p>
          <a:p>
            <a:pPr marL="171450" indent="-171450">
              <a:buFont typeface="Arial" panose="020B0604020202020204" pitchFamily="34" charset="0"/>
              <a:buChar char="•"/>
            </a:pPr>
            <a:r>
              <a:rPr lang="en-US" sz="1100"/>
              <a:t>Use Persistent Volumes</a:t>
            </a:r>
          </a:p>
        </p:txBody>
      </p:sp>
      <p:cxnSp>
        <p:nvCxnSpPr>
          <p:cNvPr id="30" name="Connector: Elbow 29">
            <a:extLst>
              <a:ext uri="{FF2B5EF4-FFF2-40B4-BE49-F238E27FC236}">
                <a16:creationId xmlns:a16="http://schemas.microsoft.com/office/drawing/2014/main" id="{23B74B98-B50E-44AE-841A-374051C60919}"/>
              </a:ext>
            </a:extLst>
          </p:cNvPr>
          <p:cNvCxnSpPr>
            <a:cxnSpLocks/>
          </p:cNvCxnSpPr>
          <p:nvPr/>
        </p:nvCxnSpPr>
        <p:spPr>
          <a:xfrm rot="5400000" flipH="1" flipV="1">
            <a:off x="5550584" y="2732545"/>
            <a:ext cx="1655094" cy="1412542"/>
          </a:xfrm>
          <a:prstGeom prst="bentConnector3">
            <a:avLst>
              <a:gd name="adj1" fmla="val 43686"/>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7D9A9B2-9852-4A47-A972-8FF406A8D94F}"/>
              </a:ext>
            </a:extLst>
          </p:cNvPr>
          <p:cNvCxnSpPr>
            <a:cxnSpLocks/>
          </p:cNvCxnSpPr>
          <p:nvPr/>
        </p:nvCxnSpPr>
        <p:spPr>
          <a:xfrm flipV="1">
            <a:off x="5737264" y="3429431"/>
            <a:ext cx="3237775" cy="1280594"/>
          </a:xfrm>
          <a:prstGeom prst="bentConnector3">
            <a:avLst>
              <a:gd name="adj1" fmla="val 50000"/>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Picture 32">
            <a:extLst>
              <a:ext uri="{FF2B5EF4-FFF2-40B4-BE49-F238E27FC236}">
                <a16:creationId xmlns:a16="http://schemas.microsoft.com/office/drawing/2014/main" id="{DE967DC6-AFE3-408B-97F5-0CD4294D806A}"/>
              </a:ext>
            </a:extLst>
          </p:cNvPr>
          <p:cNvSpPr/>
          <p:nvPr/>
        </p:nvSpPr>
        <p:spPr>
          <a:xfrm>
            <a:off x="2815815" y="1980384"/>
            <a:ext cx="577350" cy="502170"/>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tx1"/>
          </a:solidFill>
          <a:ln w="11906" cap="flat">
            <a:noFill/>
            <a:prstDash val="solid"/>
            <a:miter/>
          </a:ln>
        </p:spPr>
        <p:txBody>
          <a:bodyPr rtlCol="0" anchor="ctr"/>
          <a:lstStyle/>
          <a:p>
            <a:pPr defTabSz="932418">
              <a:defRPr/>
            </a:pPr>
            <a:endParaRPr lang="en-US" sz="1836">
              <a:ln>
                <a:solidFill>
                  <a:sysClr val="windowText" lastClr="000000"/>
                </a:solidFill>
              </a:ln>
              <a:solidFill>
                <a:sysClr val="windowText" lastClr="000000"/>
              </a:solidFill>
              <a:latin typeface="Segoe UI"/>
            </a:endParaRPr>
          </a:p>
        </p:txBody>
      </p:sp>
      <p:cxnSp>
        <p:nvCxnSpPr>
          <p:cNvPr id="49" name="Straight Arrow Connector 48">
            <a:extLst>
              <a:ext uri="{FF2B5EF4-FFF2-40B4-BE49-F238E27FC236}">
                <a16:creationId xmlns:a16="http://schemas.microsoft.com/office/drawing/2014/main" id="{2403816C-F2B1-4A80-A359-0A993AFE4273}"/>
              </a:ext>
            </a:extLst>
          </p:cNvPr>
          <p:cNvCxnSpPr>
            <a:cxnSpLocks/>
          </p:cNvCxnSpPr>
          <p:nvPr/>
        </p:nvCxnSpPr>
        <p:spPr>
          <a:xfrm flipH="1">
            <a:off x="6881446" y="3695227"/>
            <a:ext cx="2109613" cy="1699219"/>
          </a:xfrm>
          <a:prstGeom prst="straightConnector1">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E5CEAD3-8A8D-4FF5-B62A-1A5C88B057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9756" y="6108235"/>
            <a:ext cx="1014306" cy="287069"/>
          </a:xfrm>
          <a:prstGeom prst="rect">
            <a:avLst/>
          </a:prstGeom>
        </p:spPr>
      </p:pic>
      <p:pic>
        <p:nvPicPr>
          <p:cNvPr id="21" name="Graphic 20" descr="Web design">
            <a:extLst>
              <a:ext uri="{FF2B5EF4-FFF2-40B4-BE49-F238E27FC236}">
                <a16:creationId xmlns:a16="http://schemas.microsoft.com/office/drawing/2014/main" id="{7BE0EF04-1FB8-4CA9-B190-C44A393CDB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9145" y="1928552"/>
            <a:ext cx="577351" cy="577351"/>
          </a:xfrm>
          <a:prstGeom prst="rect">
            <a:avLst/>
          </a:prstGeom>
        </p:spPr>
      </p:pic>
      <p:pic>
        <p:nvPicPr>
          <p:cNvPr id="23" name="Graphic 22">
            <a:extLst>
              <a:ext uri="{FF2B5EF4-FFF2-40B4-BE49-F238E27FC236}">
                <a16:creationId xmlns:a16="http://schemas.microsoft.com/office/drawing/2014/main" id="{DD791B2E-BC99-4F14-ADBC-D2F926E927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84463" y="4712183"/>
            <a:ext cx="527078" cy="527078"/>
          </a:xfrm>
          <a:prstGeom prst="rect">
            <a:avLst/>
          </a:prstGeom>
        </p:spPr>
      </p:pic>
      <p:pic>
        <p:nvPicPr>
          <p:cNvPr id="19" name="Picture 2" descr="Tomcat Logo">
            <a:extLst>
              <a:ext uri="{FF2B5EF4-FFF2-40B4-BE49-F238E27FC236}">
                <a16:creationId xmlns:a16="http://schemas.microsoft.com/office/drawing/2014/main" id="{23C14D88-761B-4013-871E-5C5477EFB57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13316" y="2602584"/>
            <a:ext cx="345867" cy="345867"/>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Connector: Elbow 54">
            <a:extLst>
              <a:ext uri="{FF2B5EF4-FFF2-40B4-BE49-F238E27FC236}">
                <a16:creationId xmlns:a16="http://schemas.microsoft.com/office/drawing/2014/main" id="{39EA54E9-1063-4591-BDAA-E28A412F7996}"/>
              </a:ext>
            </a:extLst>
          </p:cNvPr>
          <p:cNvCxnSpPr>
            <a:cxnSpLocks/>
          </p:cNvCxnSpPr>
          <p:nvPr/>
        </p:nvCxnSpPr>
        <p:spPr>
          <a:xfrm>
            <a:off x="3331172" y="4877536"/>
            <a:ext cx="3084898" cy="533689"/>
          </a:xfrm>
          <a:prstGeom prst="bentConnector3">
            <a:avLst>
              <a:gd name="adj1" fmla="val 18947"/>
            </a:avLst>
          </a:prstGeom>
          <a:ln w="19050">
            <a:solidFill>
              <a:srgbClr val="0F75C3"/>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91A2AA3-783A-4A74-8CB4-E1413DCF50D8}"/>
              </a:ext>
            </a:extLst>
          </p:cNvPr>
          <p:cNvGrpSpPr/>
          <p:nvPr/>
        </p:nvGrpSpPr>
        <p:grpSpPr>
          <a:xfrm>
            <a:off x="2858105" y="4631574"/>
            <a:ext cx="569500" cy="542239"/>
            <a:chOff x="3766802" y="4848214"/>
            <a:chExt cx="569500" cy="542239"/>
          </a:xfrm>
        </p:grpSpPr>
        <p:pic>
          <p:nvPicPr>
            <p:cNvPr id="15" name="Picture 14">
              <a:extLst>
                <a:ext uri="{FF2B5EF4-FFF2-40B4-BE49-F238E27FC236}">
                  <a16:creationId xmlns:a16="http://schemas.microsoft.com/office/drawing/2014/main" id="{EB77FB62-9239-42BC-8E8B-17E0EA78D2C5}"/>
                </a:ext>
              </a:extLst>
            </p:cNvPr>
            <p:cNvPicPr>
              <a:picLocks noChangeAspect="1"/>
            </p:cNvPicPr>
            <p:nvPr/>
          </p:nvPicPr>
          <p:blipFill>
            <a:blip r:embed="rId12"/>
            <a:stretch>
              <a:fillRect/>
            </a:stretch>
          </p:blipFill>
          <p:spPr>
            <a:xfrm>
              <a:off x="3831094" y="4848214"/>
              <a:ext cx="421483" cy="542239"/>
            </a:xfrm>
            <a:prstGeom prst="rect">
              <a:avLst/>
            </a:prstGeom>
          </p:spPr>
        </p:pic>
        <p:grpSp>
          <p:nvGrpSpPr>
            <p:cNvPr id="32" name="Group 31">
              <a:extLst>
                <a:ext uri="{FF2B5EF4-FFF2-40B4-BE49-F238E27FC236}">
                  <a16:creationId xmlns:a16="http://schemas.microsoft.com/office/drawing/2014/main" id="{31F6DCAE-11D4-4543-A3CE-85B19FB5E64F}"/>
                </a:ext>
              </a:extLst>
            </p:cNvPr>
            <p:cNvGrpSpPr/>
            <p:nvPr/>
          </p:nvGrpSpPr>
          <p:grpSpPr>
            <a:xfrm>
              <a:off x="3766802" y="4881721"/>
              <a:ext cx="569500" cy="399422"/>
              <a:chOff x="4235097" y="6355537"/>
              <a:chExt cx="569500" cy="399422"/>
            </a:xfrm>
          </p:grpSpPr>
          <p:sp>
            <p:nvSpPr>
              <p:cNvPr id="25" name="Rectangle 24">
                <a:extLst>
                  <a:ext uri="{FF2B5EF4-FFF2-40B4-BE49-F238E27FC236}">
                    <a16:creationId xmlns:a16="http://schemas.microsoft.com/office/drawing/2014/main" id="{951FA90D-E0F9-4E8C-B5AB-431EB1DDF73C}"/>
                  </a:ext>
                </a:extLst>
              </p:cNvPr>
              <p:cNvSpPr/>
              <p:nvPr/>
            </p:nvSpPr>
            <p:spPr bwMode="auto">
              <a:xfrm>
                <a:off x="4376786" y="6470721"/>
                <a:ext cx="283407" cy="194675"/>
              </a:xfrm>
              <a:prstGeom prst="rect">
                <a:avLst/>
              </a:prstGeom>
              <a:solidFill>
                <a:srgbClr val="0F75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0F69D8E-AF64-47CA-9341-127F8409BF52}"/>
                  </a:ext>
                </a:extLst>
              </p:cNvPr>
              <p:cNvSpPr/>
              <p:nvPr/>
            </p:nvSpPr>
            <p:spPr bwMode="auto">
              <a:xfrm>
                <a:off x="4235097" y="6355537"/>
                <a:ext cx="569500" cy="39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bg1"/>
                    </a:solidFill>
                    <a:ea typeface="Segoe UI" pitchFamily="34" charset="0"/>
                    <a:cs typeface="Segoe UI" pitchFamily="34" charset="0"/>
                  </a:rPr>
                  <a:t>DB</a:t>
                </a:r>
              </a:p>
            </p:txBody>
          </p:sp>
        </p:grpSp>
      </p:grpSp>
      <p:grpSp>
        <p:nvGrpSpPr>
          <p:cNvPr id="63" name="Group 62">
            <a:extLst>
              <a:ext uri="{FF2B5EF4-FFF2-40B4-BE49-F238E27FC236}">
                <a16:creationId xmlns:a16="http://schemas.microsoft.com/office/drawing/2014/main" id="{1D7BA00D-7E46-4997-B755-FF15A4197B5C}"/>
              </a:ext>
            </a:extLst>
          </p:cNvPr>
          <p:cNvGrpSpPr/>
          <p:nvPr/>
        </p:nvGrpSpPr>
        <p:grpSpPr>
          <a:xfrm>
            <a:off x="6371195" y="5167318"/>
            <a:ext cx="569500" cy="542239"/>
            <a:chOff x="3512742" y="4848214"/>
            <a:chExt cx="569500" cy="542239"/>
          </a:xfrm>
        </p:grpSpPr>
        <p:pic>
          <p:nvPicPr>
            <p:cNvPr id="65" name="Picture 64">
              <a:extLst>
                <a:ext uri="{FF2B5EF4-FFF2-40B4-BE49-F238E27FC236}">
                  <a16:creationId xmlns:a16="http://schemas.microsoft.com/office/drawing/2014/main" id="{F86E896B-EAAB-4275-A0E8-DF1B3ED6A3ED}"/>
                </a:ext>
              </a:extLst>
            </p:cNvPr>
            <p:cNvPicPr>
              <a:picLocks noChangeAspect="1"/>
            </p:cNvPicPr>
            <p:nvPr/>
          </p:nvPicPr>
          <p:blipFill>
            <a:blip r:embed="rId12"/>
            <a:stretch>
              <a:fillRect/>
            </a:stretch>
          </p:blipFill>
          <p:spPr>
            <a:xfrm>
              <a:off x="3577034" y="4848214"/>
              <a:ext cx="421483" cy="542239"/>
            </a:xfrm>
            <a:prstGeom prst="rect">
              <a:avLst/>
            </a:prstGeom>
          </p:spPr>
        </p:pic>
        <p:grpSp>
          <p:nvGrpSpPr>
            <p:cNvPr id="66" name="Group 65">
              <a:extLst>
                <a:ext uri="{FF2B5EF4-FFF2-40B4-BE49-F238E27FC236}">
                  <a16:creationId xmlns:a16="http://schemas.microsoft.com/office/drawing/2014/main" id="{15F9FC9B-056F-4E55-B546-D9A50E1AE64A}"/>
                </a:ext>
              </a:extLst>
            </p:cNvPr>
            <p:cNvGrpSpPr/>
            <p:nvPr/>
          </p:nvGrpSpPr>
          <p:grpSpPr>
            <a:xfrm>
              <a:off x="3512742" y="4881721"/>
              <a:ext cx="569500" cy="399422"/>
              <a:chOff x="3981037" y="6355537"/>
              <a:chExt cx="569500" cy="399422"/>
            </a:xfrm>
          </p:grpSpPr>
          <p:sp>
            <p:nvSpPr>
              <p:cNvPr id="67" name="Rectangle 66">
                <a:extLst>
                  <a:ext uri="{FF2B5EF4-FFF2-40B4-BE49-F238E27FC236}">
                    <a16:creationId xmlns:a16="http://schemas.microsoft.com/office/drawing/2014/main" id="{107EF031-015F-40E1-AE15-B5578E00F795}"/>
                  </a:ext>
                </a:extLst>
              </p:cNvPr>
              <p:cNvSpPr/>
              <p:nvPr/>
            </p:nvSpPr>
            <p:spPr bwMode="auto">
              <a:xfrm>
                <a:off x="4115528" y="6470721"/>
                <a:ext cx="283407" cy="194675"/>
              </a:xfrm>
              <a:prstGeom prst="rect">
                <a:avLst/>
              </a:prstGeom>
              <a:solidFill>
                <a:srgbClr val="0F75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126C8A63-3729-49CB-8337-611D54D95914}"/>
                  </a:ext>
                </a:extLst>
              </p:cNvPr>
              <p:cNvSpPr/>
              <p:nvPr/>
            </p:nvSpPr>
            <p:spPr bwMode="auto">
              <a:xfrm>
                <a:off x="3981037" y="6355537"/>
                <a:ext cx="569500" cy="39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bg1"/>
                    </a:solidFill>
                    <a:ea typeface="Segoe UI" pitchFamily="34" charset="0"/>
                    <a:cs typeface="Segoe UI" pitchFamily="34" charset="0"/>
                  </a:rPr>
                  <a:t>DB</a:t>
                </a:r>
              </a:p>
            </p:txBody>
          </p:sp>
        </p:grpSp>
      </p:grpSp>
      <p:sp>
        <p:nvSpPr>
          <p:cNvPr id="60" name="TextBox 59">
            <a:extLst>
              <a:ext uri="{FF2B5EF4-FFF2-40B4-BE49-F238E27FC236}">
                <a16:creationId xmlns:a16="http://schemas.microsoft.com/office/drawing/2014/main" id="{2924ADEB-5756-E44E-BF00-943C4BD29C92}"/>
              </a:ext>
            </a:extLst>
          </p:cNvPr>
          <p:cNvSpPr txBox="1"/>
          <p:nvPr/>
        </p:nvSpPr>
        <p:spPr>
          <a:xfrm>
            <a:off x="2243367" y="1537819"/>
            <a:ext cx="1118740" cy="49243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LOB App</a:t>
            </a:r>
            <a:endParaRPr lang="en-US" sz="1200">
              <a:latin typeface="Segoe UI Semibold"/>
            </a:endParaRPr>
          </a:p>
        </p:txBody>
      </p:sp>
      <p:sp>
        <p:nvSpPr>
          <p:cNvPr id="61" name="TextBox 60">
            <a:extLst>
              <a:ext uri="{FF2B5EF4-FFF2-40B4-BE49-F238E27FC236}">
                <a16:creationId xmlns:a16="http://schemas.microsoft.com/office/drawing/2014/main" id="{69BE2516-B7A6-F940-83DB-5DCF77966A9E}"/>
              </a:ext>
            </a:extLst>
          </p:cNvPr>
          <p:cNvSpPr txBox="1"/>
          <p:nvPr/>
        </p:nvSpPr>
        <p:spPr>
          <a:xfrm>
            <a:off x="2224065" y="3062283"/>
            <a:ext cx="1268080" cy="49243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Web layer</a:t>
            </a:r>
            <a:endParaRPr lang="en-US" sz="1200">
              <a:latin typeface="Segoe UI Semibold"/>
            </a:endParaRPr>
          </a:p>
        </p:txBody>
      </p:sp>
      <p:sp>
        <p:nvSpPr>
          <p:cNvPr id="62" name="TextBox 61">
            <a:extLst>
              <a:ext uri="{FF2B5EF4-FFF2-40B4-BE49-F238E27FC236}">
                <a16:creationId xmlns:a16="http://schemas.microsoft.com/office/drawing/2014/main" id="{DB384AA3-7D1B-464A-AD6C-769C70CB1E3A}"/>
              </a:ext>
            </a:extLst>
          </p:cNvPr>
          <p:cNvSpPr txBox="1"/>
          <p:nvPr/>
        </p:nvSpPr>
        <p:spPr>
          <a:xfrm>
            <a:off x="2373736" y="4978415"/>
            <a:ext cx="1268080" cy="49243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Data layer</a:t>
            </a:r>
            <a:endParaRPr lang="en-US" sz="1200">
              <a:latin typeface="Segoe UI Semibold"/>
            </a:endParaRPr>
          </a:p>
        </p:txBody>
      </p:sp>
      <p:sp>
        <p:nvSpPr>
          <p:cNvPr id="69" name="TextBox 68">
            <a:extLst>
              <a:ext uri="{FF2B5EF4-FFF2-40B4-BE49-F238E27FC236}">
                <a16:creationId xmlns:a16="http://schemas.microsoft.com/office/drawing/2014/main" id="{AA0F089D-EFA9-C946-A929-3759F70E4DD1}"/>
              </a:ext>
            </a:extLst>
          </p:cNvPr>
          <p:cNvSpPr txBox="1"/>
          <p:nvPr/>
        </p:nvSpPr>
        <p:spPr>
          <a:xfrm>
            <a:off x="3621284" y="2347959"/>
            <a:ext cx="1699072" cy="877163"/>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App containerization helper</a:t>
            </a:r>
            <a:endParaRPr lang="en-US" sz="1200">
              <a:latin typeface="Segoe UI Semibold"/>
            </a:endParaRPr>
          </a:p>
        </p:txBody>
      </p:sp>
      <p:sp>
        <p:nvSpPr>
          <p:cNvPr id="72" name="TextBox 71">
            <a:extLst>
              <a:ext uri="{FF2B5EF4-FFF2-40B4-BE49-F238E27FC236}">
                <a16:creationId xmlns:a16="http://schemas.microsoft.com/office/drawing/2014/main" id="{486C1494-2A2B-FA43-9F4E-EC6A0F299C22}"/>
              </a:ext>
            </a:extLst>
          </p:cNvPr>
          <p:cNvSpPr txBox="1"/>
          <p:nvPr/>
        </p:nvSpPr>
        <p:spPr>
          <a:xfrm>
            <a:off x="5907814" y="2156053"/>
            <a:ext cx="2461123" cy="4893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Azure Container Registry</a:t>
            </a:r>
            <a:endParaRPr lang="en-US" sz="1200">
              <a:latin typeface="Segoe UI Semibold"/>
            </a:endParaRPr>
          </a:p>
        </p:txBody>
      </p:sp>
      <p:sp>
        <p:nvSpPr>
          <p:cNvPr id="73" name="TextBox 72">
            <a:extLst>
              <a:ext uri="{FF2B5EF4-FFF2-40B4-BE49-F238E27FC236}">
                <a16:creationId xmlns:a16="http://schemas.microsoft.com/office/drawing/2014/main" id="{F1A33107-4489-6241-8668-9397688FE929}"/>
              </a:ext>
            </a:extLst>
          </p:cNvPr>
          <p:cNvSpPr txBox="1"/>
          <p:nvPr/>
        </p:nvSpPr>
        <p:spPr>
          <a:xfrm>
            <a:off x="3393165" y="5356026"/>
            <a:ext cx="2235126" cy="4616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DB migration or test copy</a:t>
            </a:r>
          </a:p>
        </p:txBody>
      </p:sp>
      <p:sp>
        <p:nvSpPr>
          <p:cNvPr id="74" name="TextBox 73">
            <a:extLst>
              <a:ext uri="{FF2B5EF4-FFF2-40B4-BE49-F238E27FC236}">
                <a16:creationId xmlns:a16="http://schemas.microsoft.com/office/drawing/2014/main" id="{9659C1C1-85C2-9642-908B-1FA45E749597}"/>
              </a:ext>
            </a:extLst>
          </p:cNvPr>
          <p:cNvSpPr txBox="1"/>
          <p:nvPr/>
        </p:nvSpPr>
        <p:spPr>
          <a:xfrm>
            <a:off x="5863956" y="3577353"/>
            <a:ext cx="1020835" cy="627864"/>
          </a:xfrm>
          <a:prstGeom prst="rect">
            <a:avLst/>
          </a:prstGeom>
          <a:noFill/>
        </p:spPr>
        <p:txBody>
          <a:bodyPr wrap="square" lIns="182880" tIns="146304" rIns="182880" bIns="146304" rtlCol="0">
            <a:spAutoFit/>
          </a:bodyPr>
          <a:lstStyle/>
          <a:p>
            <a:pPr defTabSz="932742">
              <a:lnSpc>
                <a:spcPct val="90000"/>
              </a:lnSpc>
              <a:spcAft>
                <a:spcPts val="600"/>
              </a:spcAft>
            </a:pPr>
            <a:r>
              <a:rPr lang="en-US" sz="1200">
                <a:latin typeface="Segoe UI Semibold"/>
              </a:rPr>
              <a:t>Publish image</a:t>
            </a:r>
          </a:p>
        </p:txBody>
      </p:sp>
      <p:sp>
        <p:nvSpPr>
          <p:cNvPr id="77" name="TextBox 76">
            <a:extLst>
              <a:ext uri="{FF2B5EF4-FFF2-40B4-BE49-F238E27FC236}">
                <a16:creationId xmlns:a16="http://schemas.microsoft.com/office/drawing/2014/main" id="{F4F75379-3723-DB4D-ABF2-842905389FD5}"/>
              </a:ext>
            </a:extLst>
          </p:cNvPr>
          <p:cNvSpPr txBox="1"/>
          <p:nvPr/>
        </p:nvSpPr>
        <p:spPr>
          <a:xfrm>
            <a:off x="5898323" y="4289705"/>
            <a:ext cx="1444381" cy="461665"/>
          </a:xfrm>
          <a:prstGeom prst="rect">
            <a:avLst/>
          </a:prstGeom>
          <a:noFill/>
        </p:spPr>
        <p:txBody>
          <a:bodyPr wrap="square" lIns="182880" tIns="146304" rIns="182880" bIns="146304" rtlCol="0">
            <a:spAutoFit/>
          </a:bodyPr>
          <a:lstStyle/>
          <a:p>
            <a:pPr defTabSz="932742">
              <a:lnSpc>
                <a:spcPct val="90000"/>
              </a:lnSpc>
              <a:spcAft>
                <a:spcPts val="600"/>
              </a:spcAft>
            </a:pPr>
            <a:r>
              <a:rPr lang="en-US" sz="1200">
                <a:latin typeface="Segoe UI Semibold"/>
              </a:rPr>
              <a:t>Deploy to AKS</a:t>
            </a:r>
          </a:p>
        </p:txBody>
      </p:sp>
      <p:sp>
        <p:nvSpPr>
          <p:cNvPr id="78" name="TextBox 77">
            <a:extLst>
              <a:ext uri="{FF2B5EF4-FFF2-40B4-BE49-F238E27FC236}">
                <a16:creationId xmlns:a16="http://schemas.microsoft.com/office/drawing/2014/main" id="{24E5D56F-C7D1-894D-992A-879ACC86D180}"/>
              </a:ext>
            </a:extLst>
          </p:cNvPr>
          <p:cNvSpPr txBox="1"/>
          <p:nvPr/>
        </p:nvSpPr>
        <p:spPr>
          <a:xfrm rot="19248315">
            <a:off x="6648461" y="4283164"/>
            <a:ext cx="3153696" cy="461665"/>
          </a:xfrm>
          <a:prstGeom prst="rect">
            <a:avLst/>
          </a:prstGeom>
          <a:noFill/>
          <a:ln w="19050">
            <a:noFill/>
            <a:prstDash val="sysDot"/>
            <a:headEnd type="none" w="med" len="med"/>
            <a:tailEnd type="arrow" w="med" len="med"/>
          </a:ln>
        </p:spPr>
        <p:txBody>
          <a:bodyPr wrap="square" lIns="182880" tIns="146304" rIns="182880" bIns="146304" rtlCol="0">
            <a:spAutoFit/>
          </a:bodyPr>
          <a:lstStyle/>
          <a:p>
            <a:pPr defTabSz="932742">
              <a:lnSpc>
                <a:spcPct val="90000"/>
              </a:lnSpc>
              <a:spcAft>
                <a:spcPts val="600"/>
              </a:spcAft>
            </a:pPr>
            <a:r>
              <a:rPr lang="en-US" sz="1200">
                <a:latin typeface="Segoe UI Semibold"/>
              </a:rPr>
              <a:t>Parameterized configuration</a:t>
            </a:r>
          </a:p>
        </p:txBody>
      </p:sp>
      <p:sp>
        <p:nvSpPr>
          <p:cNvPr id="79" name="TextBox 78">
            <a:extLst>
              <a:ext uri="{FF2B5EF4-FFF2-40B4-BE49-F238E27FC236}">
                <a16:creationId xmlns:a16="http://schemas.microsoft.com/office/drawing/2014/main" id="{357301D8-6CFD-AE40-9697-E0B4320E09E1}"/>
              </a:ext>
            </a:extLst>
          </p:cNvPr>
          <p:cNvSpPr txBox="1"/>
          <p:nvPr/>
        </p:nvSpPr>
        <p:spPr>
          <a:xfrm>
            <a:off x="9328838" y="5138150"/>
            <a:ext cx="1534844" cy="6278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PV through Azure File Share</a:t>
            </a:r>
          </a:p>
        </p:txBody>
      </p:sp>
      <p:sp>
        <p:nvSpPr>
          <p:cNvPr id="80" name="TextBox 79">
            <a:extLst>
              <a:ext uri="{FF2B5EF4-FFF2-40B4-BE49-F238E27FC236}">
                <a16:creationId xmlns:a16="http://schemas.microsoft.com/office/drawing/2014/main" id="{DCF889B1-7005-344C-88DB-DAAA72E6BF17}"/>
              </a:ext>
            </a:extLst>
          </p:cNvPr>
          <p:cNvSpPr txBox="1"/>
          <p:nvPr/>
        </p:nvSpPr>
        <p:spPr>
          <a:xfrm>
            <a:off x="9330557" y="2427199"/>
            <a:ext cx="1434890" cy="489365"/>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AKS Cluster</a:t>
            </a:r>
            <a:endParaRPr lang="en-US" sz="1200">
              <a:latin typeface="Segoe UI Semibold"/>
            </a:endParaRPr>
          </a:p>
        </p:txBody>
      </p:sp>
      <p:sp>
        <p:nvSpPr>
          <p:cNvPr id="81" name="Rectangle: Rounded Corners 43">
            <a:extLst>
              <a:ext uri="{FF2B5EF4-FFF2-40B4-BE49-F238E27FC236}">
                <a16:creationId xmlns:a16="http://schemas.microsoft.com/office/drawing/2014/main" id="{BA268724-CB5B-F44A-AD34-8EA06E034087}"/>
              </a:ext>
            </a:extLst>
          </p:cNvPr>
          <p:cNvSpPr/>
          <p:nvPr/>
        </p:nvSpPr>
        <p:spPr bwMode="auto">
          <a:xfrm>
            <a:off x="9083413" y="2987333"/>
            <a:ext cx="1967764" cy="944848"/>
          </a:xfrm>
          <a:prstGeom prst="roundRect">
            <a:avLst>
              <a:gd name="adj" fmla="val 0"/>
            </a:avLst>
          </a:prstGeom>
          <a:solidFill>
            <a:schemeClr val="bg1"/>
          </a:solidFill>
          <a:ln w="12700" cap="flat" cmpd="sng" algn="ctr">
            <a:solidFill>
              <a:srgbClr val="0078D3"/>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C8D9411A-78F8-3A43-8EF7-5AED8732B5BF}"/>
              </a:ext>
            </a:extLst>
          </p:cNvPr>
          <p:cNvSpPr/>
          <p:nvPr/>
        </p:nvSpPr>
        <p:spPr>
          <a:xfrm>
            <a:off x="9234534" y="3167862"/>
            <a:ext cx="760953" cy="592241"/>
          </a:xfrm>
          <a:prstGeom prst="rect">
            <a:avLst/>
          </a:prstGeo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wrap="square" lIns="91414" tIns="0" rIns="91414" bIns="0" rtlCol="0" anchor="ctr" anchorCtr="0">
            <a:noAutofit/>
          </a:bodyPr>
          <a:lstStyle/>
          <a:p>
            <a:pPr algn="ctr" defTabSz="914015">
              <a:defRPr/>
            </a:pPr>
            <a:endParaRPr lang="en-US" sz="1400">
              <a:gradFill>
                <a:gsLst>
                  <a:gs pos="23466">
                    <a:srgbClr val="FFFFFF"/>
                  </a:gs>
                  <a:gs pos="56000">
                    <a:srgbClr val="FFFFFF"/>
                  </a:gs>
                </a:gsLst>
                <a:lin ang="0" scaled="1"/>
              </a:gradFill>
              <a:latin typeface="Segoe UI"/>
            </a:endParaRPr>
          </a:p>
        </p:txBody>
      </p:sp>
      <p:sp>
        <p:nvSpPr>
          <p:cNvPr id="87" name="TextBox 86">
            <a:extLst>
              <a:ext uri="{FF2B5EF4-FFF2-40B4-BE49-F238E27FC236}">
                <a16:creationId xmlns:a16="http://schemas.microsoft.com/office/drawing/2014/main" id="{AC730E35-C05E-0C40-9432-43BD9CA8DF00}"/>
              </a:ext>
            </a:extLst>
          </p:cNvPr>
          <p:cNvSpPr txBox="1"/>
          <p:nvPr/>
        </p:nvSpPr>
        <p:spPr>
          <a:xfrm>
            <a:off x="9234534" y="3389002"/>
            <a:ext cx="760953" cy="153888"/>
          </a:xfrm>
          <a:prstGeom prst="rect">
            <a:avLst/>
          </a:prstGeom>
          <a:noFill/>
        </p:spPr>
        <p:txBody>
          <a:bodyPr wrap="square" lIns="0" tIns="0" rIns="0" bIns="0" rtlCol="0">
            <a:spAutoFit/>
          </a:bodyPr>
          <a:lstStyle/>
          <a:p>
            <a:pPr algn="ctr" defTabSz="932563">
              <a:defRPr/>
            </a:pPr>
            <a:r>
              <a:rPr lang="en-US" sz="1000" b="1"/>
              <a:t>Pod</a:t>
            </a:r>
          </a:p>
        </p:txBody>
      </p:sp>
      <p:sp>
        <p:nvSpPr>
          <p:cNvPr id="89" name="Rectangle 88">
            <a:extLst>
              <a:ext uri="{FF2B5EF4-FFF2-40B4-BE49-F238E27FC236}">
                <a16:creationId xmlns:a16="http://schemas.microsoft.com/office/drawing/2014/main" id="{D1CF0DB6-B219-E843-8DD6-822B8C5C7226}"/>
              </a:ext>
            </a:extLst>
          </p:cNvPr>
          <p:cNvSpPr/>
          <p:nvPr/>
        </p:nvSpPr>
        <p:spPr>
          <a:xfrm>
            <a:off x="10148934" y="3167862"/>
            <a:ext cx="760953" cy="592241"/>
          </a:xfrm>
          <a:prstGeom prst="rect">
            <a:avLst/>
          </a:prstGeo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wrap="square" lIns="91414" tIns="0" rIns="91414" bIns="0" rtlCol="0" anchor="ctr" anchorCtr="0">
            <a:noAutofit/>
          </a:bodyPr>
          <a:lstStyle/>
          <a:p>
            <a:pPr algn="ctr" defTabSz="914015">
              <a:defRPr/>
            </a:pPr>
            <a:endParaRPr lang="en-US" sz="1400">
              <a:gradFill>
                <a:gsLst>
                  <a:gs pos="23466">
                    <a:srgbClr val="FFFFFF"/>
                  </a:gs>
                  <a:gs pos="56000">
                    <a:srgbClr val="FFFFFF"/>
                  </a:gs>
                </a:gsLst>
                <a:lin ang="0" scaled="1"/>
              </a:gradFill>
              <a:latin typeface="Segoe UI"/>
            </a:endParaRPr>
          </a:p>
        </p:txBody>
      </p:sp>
      <p:sp>
        <p:nvSpPr>
          <p:cNvPr id="91" name="TextBox 90">
            <a:extLst>
              <a:ext uri="{FF2B5EF4-FFF2-40B4-BE49-F238E27FC236}">
                <a16:creationId xmlns:a16="http://schemas.microsoft.com/office/drawing/2014/main" id="{F1E1E026-CED4-8947-990B-CCE2193E5521}"/>
              </a:ext>
            </a:extLst>
          </p:cNvPr>
          <p:cNvSpPr txBox="1"/>
          <p:nvPr/>
        </p:nvSpPr>
        <p:spPr>
          <a:xfrm>
            <a:off x="10148934" y="3389002"/>
            <a:ext cx="760953" cy="153888"/>
          </a:xfrm>
          <a:prstGeom prst="rect">
            <a:avLst/>
          </a:prstGeom>
          <a:noFill/>
        </p:spPr>
        <p:txBody>
          <a:bodyPr wrap="square" lIns="0" tIns="0" rIns="0" bIns="0" rtlCol="0">
            <a:spAutoFit/>
          </a:bodyPr>
          <a:lstStyle/>
          <a:p>
            <a:pPr algn="ctr" defTabSz="932563">
              <a:defRPr/>
            </a:pPr>
            <a:r>
              <a:rPr lang="en-US" sz="1000" b="1"/>
              <a:t>Pod</a:t>
            </a:r>
          </a:p>
        </p:txBody>
      </p:sp>
      <p:grpSp>
        <p:nvGrpSpPr>
          <p:cNvPr id="13" name="Group 12">
            <a:extLst>
              <a:ext uri="{FF2B5EF4-FFF2-40B4-BE49-F238E27FC236}">
                <a16:creationId xmlns:a16="http://schemas.microsoft.com/office/drawing/2014/main" id="{672B2B1A-D145-8449-9F78-35418B2365D9}"/>
              </a:ext>
            </a:extLst>
          </p:cNvPr>
          <p:cNvGrpSpPr/>
          <p:nvPr/>
        </p:nvGrpSpPr>
        <p:grpSpPr>
          <a:xfrm>
            <a:off x="10724619" y="3491557"/>
            <a:ext cx="329218" cy="329218"/>
            <a:chOff x="10724619" y="3491557"/>
            <a:chExt cx="329218" cy="329218"/>
          </a:xfrm>
        </p:grpSpPr>
        <p:sp>
          <p:nvSpPr>
            <p:cNvPr id="93" name="Oval 92">
              <a:extLst>
                <a:ext uri="{FF2B5EF4-FFF2-40B4-BE49-F238E27FC236}">
                  <a16:creationId xmlns:a16="http://schemas.microsoft.com/office/drawing/2014/main" id="{235466E3-C594-7F47-BBB2-484D258058CA}"/>
                </a:ext>
              </a:extLst>
            </p:cNvPr>
            <p:cNvSpPr/>
            <p:nvPr/>
          </p:nvSpPr>
          <p:spPr bwMode="auto">
            <a:xfrm>
              <a:off x="10798628" y="3577353"/>
              <a:ext cx="178289" cy="2434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2" name="Picture 2">
              <a:extLst>
                <a:ext uri="{FF2B5EF4-FFF2-40B4-BE49-F238E27FC236}">
                  <a16:creationId xmlns:a16="http://schemas.microsoft.com/office/drawing/2014/main" id="{E1B32B4F-3AF8-B441-9418-6DC1DE23F37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24619" y="3491557"/>
              <a:ext cx="329218" cy="32921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Straight Arrow Connector 93">
            <a:extLst>
              <a:ext uri="{FF2B5EF4-FFF2-40B4-BE49-F238E27FC236}">
                <a16:creationId xmlns:a16="http://schemas.microsoft.com/office/drawing/2014/main" id="{195B7CC1-DF5B-7344-8065-4B22466AE454}"/>
              </a:ext>
            </a:extLst>
          </p:cNvPr>
          <p:cNvCxnSpPr>
            <a:cxnSpLocks/>
          </p:cNvCxnSpPr>
          <p:nvPr/>
        </p:nvCxnSpPr>
        <p:spPr>
          <a:xfrm flipH="1">
            <a:off x="10176852" y="4002950"/>
            <a:ext cx="234373" cy="654572"/>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cxnSp>
        <p:nvCxnSpPr>
          <p:cNvPr id="95" name="Straight Arrow Connector 94">
            <a:extLst>
              <a:ext uri="{FF2B5EF4-FFF2-40B4-BE49-F238E27FC236}">
                <a16:creationId xmlns:a16="http://schemas.microsoft.com/office/drawing/2014/main" id="{5E6D6B0D-2F2A-704C-8C30-9AB6DB63D887}"/>
              </a:ext>
            </a:extLst>
          </p:cNvPr>
          <p:cNvCxnSpPr>
            <a:cxnSpLocks/>
          </p:cNvCxnSpPr>
          <p:nvPr/>
        </p:nvCxnSpPr>
        <p:spPr>
          <a:xfrm>
            <a:off x="2813316" y="3429431"/>
            <a:ext cx="0" cy="771858"/>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cxnSp>
        <p:nvCxnSpPr>
          <p:cNvPr id="97" name="Straight Arrow Connector 96">
            <a:extLst>
              <a:ext uri="{FF2B5EF4-FFF2-40B4-BE49-F238E27FC236}">
                <a16:creationId xmlns:a16="http://schemas.microsoft.com/office/drawing/2014/main" id="{C7220CA0-03B3-8142-8159-3E295A49E33F}"/>
              </a:ext>
            </a:extLst>
          </p:cNvPr>
          <p:cNvCxnSpPr>
            <a:cxnSpLocks/>
          </p:cNvCxnSpPr>
          <p:nvPr/>
        </p:nvCxnSpPr>
        <p:spPr>
          <a:xfrm>
            <a:off x="9731635" y="4002950"/>
            <a:ext cx="276158" cy="654572"/>
          </a:xfrm>
          <a:prstGeom prst="straightConnector1">
            <a:avLst/>
          </a:prstGeom>
          <a:solidFill>
            <a:schemeClr val="bg1"/>
          </a:solidFill>
          <a:ln w="19050" cap="flat" cmpd="sng" algn="ctr">
            <a:solidFill>
              <a:srgbClr val="0078D3"/>
            </a:solidFill>
            <a:prstDash val="sysDot"/>
            <a:headEnd type="arrow" w="med" len="med"/>
            <a:tailEnd type="arrow" w="med" len="med"/>
          </a:ln>
          <a:effectLst/>
        </p:spPr>
      </p:cxnSp>
      <p:grpSp>
        <p:nvGrpSpPr>
          <p:cNvPr id="75" name="Group 74">
            <a:extLst>
              <a:ext uri="{FF2B5EF4-FFF2-40B4-BE49-F238E27FC236}">
                <a16:creationId xmlns:a16="http://schemas.microsoft.com/office/drawing/2014/main" id="{CD880526-67F6-9849-BD85-317E3CF011D6}"/>
              </a:ext>
            </a:extLst>
          </p:cNvPr>
          <p:cNvGrpSpPr/>
          <p:nvPr/>
        </p:nvGrpSpPr>
        <p:grpSpPr>
          <a:xfrm>
            <a:off x="465954" y="3357448"/>
            <a:ext cx="1886111" cy="2875150"/>
            <a:chOff x="362154" y="3357448"/>
            <a:chExt cx="1886111" cy="2875150"/>
          </a:xfrm>
        </p:grpSpPr>
        <p:pic>
          <p:nvPicPr>
            <p:cNvPr id="76" name="Graphic 75">
              <a:extLst>
                <a:ext uri="{FF2B5EF4-FFF2-40B4-BE49-F238E27FC236}">
                  <a16:creationId xmlns:a16="http://schemas.microsoft.com/office/drawing/2014/main" id="{E6848800-65E2-4041-A3A7-2FFA2E6743CD}"/>
                </a:ext>
              </a:extLst>
            </p:cNvPr>
            <p:cNvPicPr>
              <a:picLocks noChangeAspect="1"/>
            </p:cNvPicPr>
            <p:nvPr/>
          </p:nvPicPr>
          <p:blipFill>
            <a:blip r:embed="rId5">
              <a:extLst>
                <a:ext uri="{96DAC541-7B7A-43D3-8B79-37D633B846F1}">
                  <asvg:svgBlip xmlns:asvg="http://schemas.microsoft.com/office/drawing/2016/SVG/main" r:embed="rId14"/>
                </a:ext>
              </a:extLst>
            </a:blip>
            <a:stretch>
              <a:fillRect/>
            </a:stretch>
          </p:blipFill>
          <p:spPr>
            <a:xfrm>
              <a:off x="686353" y="4498585"/>
              <a:ext cx="939781" cy="265977"/>
            </a:xfrm>
            <a:prstGeom prst="rect">
              <a:avLst/>
            </a:prstGeom>
          </p:spPr>
        </p:pic>
        <p:sp>
          <p:nvSpPr>
            <p:cNvPr id="82" name="AutoShape 3">
              <a:extLst>
                <a:ext uri="{FF2B5EF4-FFF2-40B4-BE49-F238E27FC236}">
                  <a16:creationId xmlns:a16="http://schemas.microsoft.com/office/drawing/2014/main" id="{23DD5FAB-63B8-574F-B327-6A39E4A4DD82}"/>
                </a:ext>
              </a:extLst>
            </p:cNvPr>
            <p:cNvSpPr>
              <a:spLocks noChangeAspect="1" noChangeArrowheads="1" noTextEdit="1"/>
            </p:cNvSpPr>
            <p:nvPr/>
          </p:nvSpPr>
          <p:spPr bwMode="auto">
            <a:xfrm>
              <a:off x="695475" y="3700034"/>
              <a:ext cx="1552790" cy="142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pic>
          <p:nvPicPr>
            <p:cNvPr id="83" name="Picture 82">
              <a:extLst>
                <a:ext uri="{FF2B5EF4-FFF2-40B4-BE49-F238E27FC236}">
                  <a16:creationId xmlns:a16="http://schemas.microsoft.com/office/drawing/2014/main" id="{876A2255-EC6E-EF41-843C-726AF25ACE96}"/>
                </a:ext>
              </a:extLst>
            </p:cNvPr>
            <p:cNvPicPr>
              <a:picLocks noChangeAspect="1"/>
            </p:cNvPicPr>
            <p:nvPr/>
          </p:nvPicPr>
          <p:blipFill>
            <a:blip r:embed="rId15"/>
            <a:stretch>
              <a:fillRect/>
            </a:stretch>
          </p:blipFill>
          <p:spPr>
            <a:xfrm>
              <a:off x="644009" y="3357448"/>
              <a:ext cx="1024468" cy="258547"/>
            </a:xfrm>
            <a:prstGeom prst="rect">
              <a:avLst/>
            </a:prstGeom>
          </p:spPr>
        </p:pic>
        <p:pic>
          <p:nvPicPr>
            <p:cNvPr id="84" name="Picture 83">
              <a:extLst>
                <a:ext uri="{FF2B5EF4-FFF2-40B4-BE49-F238E27FC236}">
                  <a16:creationId xmlns:a16="http://schemas.microsoft.com/office/drawing/2014/main" id="{90B294F2-77B7-7144-89FC-F152E02860E8}"/>
                </a:ext>
              </a:extLst>
            </p:cNvPr>
            <p:cNvPicPr>
              <a:picLocks noChangeAspect="1"/>
            </p:cNvPicPr>
            <p:nvPr/>
          </p:nvPicPr>
          <p:blipFill>
            <a:blip r:embed="rId16"/>
            <a:stretch>
              <a:fillRect/>
            </a:stretch>
          </p:blipFill>
          <p:spPr>
            <a:xfrm>
              <a:off x="584419" y="3744397"/>
              <a:ext cx="1143649" cy="487164"/>
            </a:xfrm>
            <a:prstGeom prst="rect">
              <a:avLst/>
            </a:prstGeom>
          </p:spPr>
        </p:pic>
        <p:pic>
          <p:nvPicPr>
            <p:cNvPr id="88" name="Picture 87">
              <a:extLst>
                <a:ext uri="{FF2B5EF4-FFF2-40B4-BE49-F238E27FC236}">
                  <a16:creationId xmlns:a16="http://schemas.microsoft.com/office/drawing/2014/main" id="{816B9DA2-EA34-6D46-943A-2E638FA57BFF}"/>
                </a:ext>
              </a:extLst>
            </p:cNvPr>
            <p:cNvPicPr>
              <a:picLocks noChangeAspect="1"/>
            </p:cNvPicPr>
            <p:nvPr/>
          </p:nvPicPr>
          <p:blipFill>
            <a:blip r:embed="rId17"/>
            <a:stretch>
              <a:fillRect/>
            </a:stretch>
          </p:blipFill>
          <p:spPr>
            <a:xfrm>
              <a:off x="709972" y="4925889"/>
              <a:ext cx="892542" cy="501852"/>
            </a:xfrm>
            <a:prstGeom prst="rect">
              <a:avLst/>
            </a:prstGeom>
          </p:spPr>
        </p:pic>
        <p:pic>
          <p:nvPicPr>
            <p:cNvPr id="96" name="Picture 95">
              <a:extLst>
                <a:ext uri="{FF2B5EF4-FFF2-40B4-BE49-F238E27FC236}">
                  <a16:creationId xmlns:a16="http://schemas.microsoft.com/office/drawing/2014/main" id="{AD92809A-7F8E-8147-9673-AEB3753C6945}"/>
                </a:ext>
              </a:extLst>
            </p:cNvPr>
            <p:cNvPicPr>
              <a:picLocks noChangeAspect="1"/>
            </p:cNvPicPr>
            <p:nvPr/>
          </p:nvPicPr>
          <p:blipFill>
            <a:blip r:embed="rId18"/>
            <a:stretch>
              <a:fillRect/>
            </a:stretch>
          </p:blipFill>
          <p:spPr>
            <a:xfrm>
              <a:off x="362154" y="5173813"/>
              <a:ext cx="1588178" cy="1058785"/>
            </a:xfrm>
            <a:prstGeom prst="rect">
              <a:avLst/>
            </a:prstGeom>
          </p:spPr>
        </p:pic>
      </p:grpSp>
      <p:sp>
        <p:nvSpPr>
          <p:cNvPr id="6" name="Rectangle 5">
            <a:extLst>
              <a:ext uri="{FF2B5EF4-FFF2-40B4-BE49-F238E27FC236}">
                <a16:creationId xmlns:a16="http://schemas.microsoft.com/office/drawing/2014/main" id="{3C0B8A66-B63B-47EE-8CCE-AED6BD7F48B9}"/>
              </a:ext>
            </a:extLst>
          </p:cNvPr>
          <p:cNvSpPr/>
          <p:nvPr/>
        </p:nvSpPr>
        <p:spPr bwMode="auto">
          <a:xfrm>
            <a:off x="3213162" y="2596386"/>
            <a:ext cx="345867" cy="348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2" descr="ASP.NET file extensions">
            <a:extLst>
              <a:ext uri="{FF2B5EF4-FFF2-40B4-BE49-F238E27FC236}">
                <a16:creationId xmlns:a16="http://schemas.microsoft.com/office/drawing/2014/main" id="{8D9DEE01-38E5-4ED3-8F5F-1B9E949847F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28908" y="2607183"/>
            <a:ext cx="330470" cy="3304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6CA405C-FDBB-4E13-8D9A-B96FB3F1B1D6}"/>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90" name="Title 14">
            <a:extLst>
              <a:ext uri="{FF2B5EF4-FFF2-40B4-BE49-F238E27FC236}">
                <a16:creationId xmlns:a16="http://schemas.microsoft.com/office/drawing/2014/main" id="{B1EE1DA2-F9B7-4BFB-A0C9-00EF330642E5}"/>
              </a:ext>
            </a:extLst>
          </p:cNvPr>
          <p:cNvSpPr>
            <a:spLocks noGrp="1"/>
          </p:cNvSpPr>
          <p:nvPr>
            <p:ph type="title"/>
          </p:nvPr>
        </p:nvSpPr>
        <p:spPr>
          <a:xfrm>
            <a:off x="465138" y="441332"/>
            <a:ext cx="11530584" cy="830020"/>
          </a:xfrm>
        </p:spPr>
        <p:txBody>
          <a:bodyPr/>
          <a:lstStyle/>
          <a:p>
            <a:r>
              <a:rPr lang="en-US"/>
              <a:t>App Containerization: Architecture</a:t>
            </a:r>
          </a:p>
        </p:txBody>
      </p:sp>
      <p:pic>
        <p:nvPicPr>
          <p:cNvPr id="12" name="Picture 11">
            <a:extLst>
              <a:ext uri="{FF2B5EF4-FFF2-40B4-BE49-F238E27FC236}">
                <a16:creationId xmlns:a16="http://schemas.microsoft.com/office/drawing/2014/main" id="{EB05061A-7E5C-45CA-9E31-A8B66870AAF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813551" y="3543004"/>
            <a:ext cx="261123" cy="281208"/>
          </a:xfrm>
          <a:prstGeom prst="rect">
            <a:avLst/>
          </a:prstGeom>
        </p:spPr>
      </p:pic>
    </p:spTree>
    <p:extLst>
      <p:ext uri="{BB962C8B-B14F-4D97-AF65-F5344CB8AC3E}">
        <p14:creationId xmlns:p14="http://schemas.microsoft.com/office/powerpoint/2010/main" val="32639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29"/>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xEl>
                                              <p:pRg st="2" end="2"/>
                                            </p:txEl>
                                          </p:spTgt>
                                        </p:tgtEl>
                                        <p:attrNameLst>
                                          <p:attrName>style.visibility</p:attrName>
                                        </p:attrNameLst>
                                      </p:cBhvr>
                                      <p:to>
                                        <p:strVal val="visible"/>
                                      </p:to>
                                    </p:set>
                                  </p:childTnLst>
                                </p:cTn>
                              </p:par>
                              <p:par>
                                <p:cTn id="47" presetID="22" presetClass="entr" presetSubtype="4"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left)">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fade">
                                      <p:cBhvr>
                                        <p:cTn id="77" dur="500"/>
                                        <p:tgtEl>
                                          <p:spTgt spid="8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fade">
                                      <p:cBhvr>
                                        <p:cTn id="80" dur="500"/>
                                        <p:tgtEl>
                                          <p:spTgt spid="9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animEffect transition="in" filter="fade">
                                      <p:cBhvr>
                                        <p:cTn id="83" dur="500"/>
                                        <p:tgtEl>
                                          <p:spTgt spid="87"/>
                                        </p:tgtEl>
                                      </p:cBhvr>
                                    </p:animEffect>
                                  </p:childTnLst>
                                </p:cTn>
                              </p:par>
                              <p:par>
                                <p:cTn id="84" presetID="10" presetClass="entr" presetSubtype="0" fill="hold"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500"/>
                                        <p:tgtEl>
                                          <p:spTgt spid="73"/>
                                        </p:tgtEl>
                                      </p:cBhvr>
                                    </p:animEffect>
                                  </p:childTnLst>
                                </p:cTn>
                              </p:par>
                              <p:par>
                                <p:cTn id="92" presetID="22" presetClass="entr" presetSubtype="8"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wipe(left)">
                                      <p:cBhvr>
                                        <p:cTn id="94" dur="500"/>
                                        <p:tgtEl>
                                          <p:spTgt spid="55"/>
                                        </p:tgtEl>
                                      </p:cBhvr>
                                    </p:animEffect>
                                  </p:childTnLst>
                                </p:cTn>
                              </p:par>
                              <p:par>
                                <p:cTn id="95" presetID="1" presetClass="entr" presetSubtype="0" fill="hold" nodeType="with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childTnLst>
                          </p:cTn>
                        </p:par>
                        <p:par>
                          <p:cTn id="97" fill="hold">
                            <p:stCondLst>
                              <p:cond delay="500"/>
                            </p:stCondLst>
                            <p:childTnLst>
                              <p:par>
                                <p:cTn id="98" presetID="22" presetClass="entr" presetSubtype="2" fill="hold" nodeType="after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wipe(right)">
                                      <p:cBhvr>
                                        <p:cTn id="100" dur="500"/>
                                        <p:tgtEl>
                                          <p:spTgt spid="4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7">
                                            <p:txEl>
                                              <p:pRg st="4" end="4"/>
                                            </p:txEl>
                                          </p:spTgt>
                                        </p:tgtEl>
                                        <p:attrNameLst>
                                          <p:attrName>style.visibility</p:attrName>
                                        </p:attrNameLst>
                                      </p:cBhvr>
                                      <p:to>
                                        <p:strVal val="visible"/>
                                      </p:to>
                                    </p:set>
                                  </p:childTnLst>
                                </p:cTn>
                              </p:par>
                              <p:par>
                                <p:cTn id="108" presetID="16" presetClass="entr" presetSubtype="42" fill="hold"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barn(outHorizontal)">
                                      <p:cBhvr>
                                        <p:cTn id="110" dur="500"/>
                                        <p:tgtEl>
                                          <p:spTgt spid="94"/>
                                        </p:tgtEl>
                                      </p:cBhvr>
                                    </p:animEffect>
                                  </p:childTnLst>
                                </p:cTn>
                              </p:par>
                              <p:par>
                                <p:cTn id="111" presetID="16" presetClass="entr" presetSubtype="42" fill="hold" nodeType="withEffect">
                                  <p:stCondLst>
                                    <p:cond delay="0"/>
                                  </p:stCondLst>
                                  <p:childTnLst>
                                    <p:set>
                                      <p:cBhvr>
                                        <p:cTn id="112" dur="1" fill="hold">
                                          <p:stCondLst>
                                            <p:cond delay="0"/>
                                          </p:stCondLst>
                                        </p:cTn>
                                        <p:tgtEl>
                                          <p:spTgt spid="97"/>
                                        </p:tgtEl>
                                        <p:attrNameLst>
                                          <p:attrName>style.visibility</p:attrName>
                                        </p:attrNameLst>
                                      </p:cBhvr>
                                      <p:to>
                                        <p:strVal val="visible"/>
                                      </p:to>
                                    </p:set>
                                    <p:animEffect transition="in" filter="barn(outHorizontal)">
                                      <p:cBhvr>
                                        <p:cTn id="113" dur="500"/>
                                        <p:tgtEl>
                                          <p:spTgt spid="97"/>
                                        </p:tgtEl>
                                      </p:cBhvr>
                                    </p:animEffect>
                                  </p:childTnLst>
                                </p:cTn>
                              </p:par>
                              <p:par>
                                <p:cTn id="114" presetID="1" presetClass="entr" presetSubtype="0" fill="hold" nodeType="withEffect">
                                  <p:stCondLst>
                                    <p:cond delay="0"/>
                                  </p:stCondLst>
                                  <p:childTnLst>
                                    <p:set>
                                      <p:cBhvr>
                                        <p:cTn id="115" dur="1" fill="hold">
                                          <p:stCondLst>
                                            <p:cond delay="0"/>
                                          </p:stCondLst>
                                        </p:cTn>
                                        <p:tgtEl>
                                          <p:spTgt spid="23"/>
                                        </p:tgtEl>
                                        <p:attrNameLst>
                                          <p:attrName>style.visibility</p:attrName>
                                        </p:attrNameLst>
                                      </p:cBhvr>
                                      <p:to>
                                        <p:strVal val="visible"/>
                                      </p:to>
                                    </p:set>
                                  </p:childTnLst>
                                </p:cTn>
                              </p:par>
                              <p:par>
                                <p:cTn id="116" presetID="10"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29" grpId="0" animBg="1"/>
      <p:bldP spid="27" grpId="0" animBg="1"/>
      <p:bldP spid="69" grpId="0"/>
      <p:bldP spid="72" grpId="0"/>
      <p:bldP spid="73" grpId="0"/>
      <p:bldP spid="74" grpId="0"/>
      <p:bldP spid="77" grpId="0"/>
      <p:bldP spid="78" grpId="0"/>
      <p:bldP spid="79" grpId="0"/>
      <p:bldP spid="80" grpId="0"/>
      <p:bldP spid="81" grpId="0" animBg="1"/>
      <p:bldP spid="86" grpId="0" animBg="1"/>
      <p:bldP spid="87" grpId="0"/>
      <p:bldP spid="89" grpId="0" animBg="1"/>
      <p:bldP spid="9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my customer has this scenario… </a:t>
            </a:r>
          </a:p>
        </p:txBody>
      </p:sp>
    </p:spTree>
    <p:extLst>
      <p:ext uri="{BB962C8B-B14F-4D97-AF65-F5344CB8AC3E}">
        <p14:creationId xmlns:p14="http://schemas.microsoft.com/office/powerpoint/2010/main" val="265467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D058-435E-4F71-938B-A3458E13F352}"/>
              </a:ext>
            </a:extLst>
          </p:cNvPr>
          <p:cNvSpPr>
            <a:spLocks noGrp="1"/>
          </p:cNvSpPr>
          <p:nvPr>
            <p:ph type="title"/>
          </p:nvPr>
        </p:nvSpPr>
        <p:spPr/>
        <p:txBody>
          <a:bodyPr/>
          <a:lstStyle/>
          <a:p>
            <a:r>
              <a:rPr lang="en-GB" dirty="0"/>
              <a:t>Customer Scenario - VMware</a:t>
            </a:r>
          </a:p>
        </p:txBody>
      </p:sp>
      <p:grpSp>
        <p:nvGrpSpPr>
          <p:cNvPr id="33" name="Group 32">
            <a:extLst>
              <a:ext uri="{FF2B5EF4-FFF2-40B4-BE49-F238E27FC236}">
                <a16:creationId xmlns:a16="http://schemas.microsoft.com/office/drawing/2014/main" id="{892D50B9-8AAF-49E5-A171-C51E510FD64E}"/>
              </a:ext>
              <a:ext uri="{C183D7F6-B498-43B3-948B-1728B52AA6E4}">
                <adec:decorative xmlns:adec="http://schemas.microsoft.com/office/drawing/2017/decorative" val="1"/>
              </a:ext>
            </a:extLst>
          </p:cNvPr>
          <p:cNvGrpSpPr/>
          <p:nvPr/>
        </p:nvGrpSpPr>
        <p:grpSpPr>
          <a:xfrm>
            <a:off x="337529" y="2002708"/>
            <a:ext cx="11550067" cy="2678505"/>
            <a:chOff x="200722" y="1762896"/>
            <a:chExt cx="11324623" cy="2626224"/>
          </a:xfrm>
        </p:grpSpPr>
        <p:pic>
          <p:nvPicPr>
            <p:cNvPr id="4" name="Graphic 3" descr="City outline">
              <a:extLst>
                <a:ext uri="{FF2B5EF4-FFF2-40B4-BE49-F238E27FC236}">
                  <a16:creationId xmlns:a16="http://schemas.microsoft.com/office/drawing/2014/main" id="{98A6CD10-E970-4859-A536-5340D6A9C5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39979" y="1799146"/>
              <a:ext cx="914400" cy="914400"/>
            </a:xfrm>
            <a:prstGeom prst="rect">
              <a:avLst/>
            </a:prstGeom>
          </p:spPr>
        </p:pic>
        <p:pic>
          <p:nvPicPr>
            <p:cNvPr id="6" name="Graphic 5" descr="City outline">
              <a:extLst>
                <a:ext uri="{FF2B5EF4-FFF2-40B4-BE49-F238E27FC236}">
                  <a16:creationId xmlns:a16="http://schemas.microsoft.com/office/drawing/2014/main" id="{7B963223-5CAA-4CB3-9A4D-1F9B39678A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7231" y="1762899"/>
              <a:ext cx="914400" cy="914400"/>
            </a:xfrm>
            <a:prstGeom prst="rect">
              <a:avLst/>
            </a:prstGeom>
          </p:spPr>
        </p:pic>
        <p:pic>
          <p:nvPicPr>
            <p:cNvPr id="8" name="Graphic 7" descr="City outline">
              <a:extLst>
                <a:ext uri="{FF2B5EF4-FFF2-40B4-BE49-F238E27FC236}">
                  <a16:creationId xmlns:a16="http://schemas.microsoft.com/office/drawing/2014/main" id="{E1A82C33-0187-424F-9A3A-4B61CC259D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57687" y="1799146"/>
              <a:ext cx="914400" cy="914400"/>
            </a:xfrm>
            <a:prstGeom prst="rect">
              <a:avLst/>
            </a:prstGeom>
          </p:spPr>
        </p:pic>
        <p:pic>
          <p:nvPicPr>
            <p:cNvPr id="10" name="Graphic 9" descr="City outline">
              <a:extLst>
                <a:ext uri="{FF2B5EF4-FFF2-40B4-BE49-F238E27FC236}">
                  <a16:creationId xmlns:a16="http://schemas.microsoft.com/office/drawing/2014/main" id="{A867B1D0-DAF6-4746-B87D-BA3FBD1437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6065" y="1762899"/>
              <a:ext cx="914400" cy="914400"/>
            </a:xfrm>
            <a:prstGeom prst="rect">
              <a:avLst/>
            </a:prstGeom>
          </p:spPr>
        </p:pic>
        <p:pic>
          <p:nvPicPr>
            <p:cNvPr id="12" name="Graphic 11" descr="City outline">
              <a:extLst>
                <a:ext uri="{FF2B5EF4-FFF2-40B4-BE49-F238E27FC236}">
                  <a16:creationId xmlns:a16="http://schemas.microsoft.com/office/drawing/2014/main" id="{2F80591C-E069-4073-9203-847FA0A36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725" y="1762899"/>
              <a:ext cx="914400" cy="914400"/>
            </a:xfrm>
            <a:prstGeom prst="rect">
              <a:avLst/>
            </a:prstGeom>
          </p:spPr>
        </p:pic>
        <p:pic>
          <p:nvPicPr>
            <p:cNvPr id="3" name="Picture 2">
              <a:extLst>
                <a:ext uri="{FF2B5EF4-FFF2-40B4-BE49-F238E27FC236}">
                  <a16:creationId xmlns:a16="http://schemas.microsoft.com/office/drawing/2014/main" id="{5D1C2D8B-878F-493F-81D3-3D8577B57E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4463" y="3222489"/>
              <a:ext cx="594360" cy="558010"/>
            </a:xfrm>
            <a:prstGeom prst="rect">
              <a:avLst/>
            </a:prstGeom>
          </p:spPr>
        </p:pic>
        <p:pic>
          <p:nvPicPr>
            <p:cNvPr id="5" name="Picture 4">
              <a:extLst>
                <a:ext uri="{FF2B5EF4-FFF2-40B4-BE49-F238E27FC236}">
                  <a16:creationId xmlns:a16="http://schemas.microsoft.com/office/drawing/2014/main" id="{0ED98F39-0160-4DC1-B110-4FC94622ED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6085" y="3222489"/>
              <a:ext cx="594360" cy="558010"/>
            </a:xfrm>
            <a:prstGeom prst="rect">
              <a:avLst/>
            </a:prstGeom>
          </p:spPr>
        </p:pic>
        <p:pic>
          <p:nvPicPr>
            <p:cNvPr id="7" name="Picture 6">
              <a:extLst>
                <a:ext uri="{FF2B5EF4-FFF2-40B4-BE49-F238E27FC236}">
                  <a16:creationId xmlns:a16="http://schemas.microsoft.com/office/drawing/2014/main" id="{0BDBA5E4-4195-4F1E-9367-13608F3A3F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7707" y="3222489"/>
              <a:ext cx="594360" cy="558010"/>
            </a:xfrm>
            <a:prstGeom prst="rect">
              <a:avLst/>
            </a:prstGeom>
          </p:spPr>
        </p:pic>
        <p:pic>
          <p:nvPicPr>
            <p:cNvPr id="14" name="Picture 13">
              <a:extLst>
                <a:ext uri="{FF2B5EF4-FFF2-40B4-BE49-F238E27FC236}">
                  <a16:creationId xmlns:a16="http://schemas.microsoft.com/office/drawing/2014/main" id="{C6E1A7F9-435D-45F8-8948-6CAA8B3C06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27251" y="3208037"/>
              <a:ext cx="594360" cy="558010"/>
            </a:xfrm>
            <a:prstGeom prst="rect">
              <a:avLst/>
            </a:prstGeom>
          </p:spPr>
        </p:pic>
        <p:pic>
          <p:nvPicPr>
            <p:cNvPr id="16" name="Picture 15">
              <a:extLst>
                <a:ext uri="{FF2B5EF4-FFF2-40B4-BE49-F238E27FC236}">
                  <a16:creationId xmlns:a16="http://schemas.microsoft.com/office/drawing/2014/main" id="{A3BB030B-E026-4CAB-ABFD-A7956D9393B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99999" y="3171155"/>
              <a:ext cx="594360" cy="558010"/>
            </a:xfrm>
            <a:prstGeom prst="rect">
              <a:avLst/>
            </a:prstGeom>
          </p:spPr>
        </p:pic>
        <p:sp>
          <p:nvSpPr>
            <p:cNvPr id="18" name="TextBox 17">
              <a:extLst>
                <a:ext uri="{FF2B5EF4-FFF2-40B4-BE49-F238E27FC236}">
                  <a16:creationId xmlns:a16="http://schemas.microsoft.com/office/drawing/2014/main" id="{42E26531-79A1-45D2-81EE-CF440CAEEDDA}"/>
                </a:ext>
              </a:extLst>
            </p:cNvPr>
            <p:cNvSpPr txBox="1"/>
            <p:nvPr/>
          </p:nvSpPr>
          <p:spPr>
            <a:xfrm>
              <a:off x="470298" y="2588525"/>
              <a:ext cx="1445253" cy="188385"/>
            </a:xfrm>
            <a:prstGeom prst="rect">
              <a:avLst/>
            </a:prstGeom>
            <a:noFill/>
          </p:spPr>
          <p:txBody>
            <a:bodyPr wrap="square" lIns="0" tIns="0" rIns="0" bIns="0" rtlCol="0">
              <a:spAutoFit/>
            </a:bodyPr>
            <a:lstStyle/>
            <a:p>
              <a:pPr algn="ctr" defTabSz="932563"/>
              <a:r>
                <a:rPr lang="en-GB" sz="1224" dirty="0">
                  <a:gradFill>
                    <a:gsLst>
                      <a:gs pos="2917">
                        <a:srgbClr val="000000"/>
                      </a:gs>
                      <a:gs pos="30000">
                        <a:srgbClr val="000000"/>
                      </a:gs>
                    </a:gsLst>
                    <a:lin ang="5400000" scaled="0"/>
                  </a:gradFill>
                  <a:latin typeface="Segoe UI"/>
                </a:rPr>
                <a:t>Glasgow Datacentre</a:t>
              </a:r>
            </a:p>
          </p:txBody>
        </p:sp>
        <p:sp>
          <p:nvSpPr>
            <p:cNvPr id="21" name="TextBox 20">
              <a:extLst>
                <a:ext uri="{FF2B5EF4-FFF2-40B4-BE49-F238E27FC236}">
                  <a16:creationId xmlns:a16="http://schemas.microsoft.com/office/drawing/2014/main" id="{B294CDE1-D094-4F6B-9502-D9311219D4CA}"/>
                </a:ext>
              </a:extLst>
            </p:cNvPr>
            <p:cNvSpPr txBox="1"/>
            <p:nvPr/>
          </p:nvSpPr>
          <p:spPr>
            <a:xfrm>
              <a:off x="2648302" y="2538799"/>
              <a:ext cx="1661972" cy="275239"/>
            </a:xfrm>
            <a:prstGeom prst="rect">
              <a:avLst/>
            </a:prstGeom>
            <a:noFill/>
          </p:spPr>
          <p:txBody>
            <a:bodyPr wrap="square">
              <a:spAutoFit/>
            </a:bodyPr>
            <a:lstStyle/>
            <a:p>
              <a:pPr algn="ctr" defTabSz="932563"/>
              <a:r>
                <a:rPr lang="en-GB" sz="1224" dirty="0">
                  <a:gradFill>
                    <a:gsLst>
                      <a:gs pos="2917">
                        <a:srgbClr val="000000"/>
                      </a:gs>
                      <a:gs pos="30000">
                        <a:srgbClr val="000000"/>
                      </a:gs>
                    </a:gsLst>
                    <a:lin ang="5400000" scaled="0"/>
                  </a:gradFill>
                  <a:latin typeface="Segoe UI"/>
                </a:rPr>
                <a:t>Edinburgh Datacentre</a:t>
              </a:r>
            </a:p>
          </p:txBody>
        </p:sp>
        <p:sp>
          <p:nvSpPr>
            <p:cNvPr id="20" name="TextBox 19">
              <a:extLst>
                <a:ext uri="{FF2B5EF4-FFF2-40B4-BE49-F238E27FC236}">
                  <a16:creationId xmlns:a16="http://schemas.microsoft.com/office/drawing/2014/main" id="{DCCEBF8A-C1A6-4D96-95C8-7A83196C2929}"/>
                </a:ext>
              </a:extLst>
            </p:cNvPr>
            <p:cNvSpPr txBox="1"/>
            <p:nvPr/>
          </p:nvSpPr>
          <p:spPr>
            <a:xfrm>
              <a:off x="5257687" y="2587308"/>
              <a:ext cx="1503184"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Dundee Datacentre</a:t>
              </a:r>
            </a:p>
          </p:txBody>
        </p:sp>
        <p:sp>
          <p:nvSpPr>
            <p:cNvPr id="22" name="TextBox 21">
              <a:extLst>
                <a:ext uri="{FF2B5EF4-FFF2-40B4-BE49-F238E27FC236}">
                  <a16:creationId xmlns:a16="http://schemas.microsoft.com/office/drawing/2014/main" id="{3F1F4660-2D31-4533-8E7E-4E04C7E05895}"/>
                </a:ext>
              </a:extLst>
            </p:cNvPr>
            <p:cNvSpPr txBox="1"/>
            <p:nvPr/>
          </p:nvSpPr>
          <p:spPr>
            <a:xfrm>
              <a:off x="7529309" y="2584965"/>
              <a:ext cx="1743539"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Aberdeen Datacentre</a:t>
              </a:r>
            </a:p>
          </p:txBody>
        </p:sp>
        <p:sp>
          <p:nvSpPr>
            <p:cNvPr id="23" name="TextBox 22">
              <a:extLst>
                <a:ext uri="{FF2B5EF4-FFF2-40B4-BE49-F238E27FC236}">
                  <a16:creationId xmlns:a16="http://schemas.microsoft.com/office/drawing/2014/main" id="{760BD81C-39FA-4D04-8E72-A3EEE2502708}"/>
                </a:ext>
              </a:extLst>
            </p:cNvPr>
            <p:cNvSpPr txBox="1"/>
            <p:nvPr/>
          </p:nvSpPr>
          <p:spPr>
            <a:xfrm>
              <a:off x="9863373" y="2584965"/>
              <a:ext cx="1661972"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Inverness Datacentre</a:t>
              </a:r>
            </a:p>
          </p:txBody>
        </p:sp>
        <p:sp>
          <p:nvSpPr>
            <p:cNvPr id="24" name="Rectangle 23">
              <a:extLst>
                <a:ext uri="{FF2B5EF4-FFF2-40B4-BE49-F238E27FC236}">
                  <a16:creationId xmlns:a16="http://schemas.microsoft.com/office/drawing/2014/main" id="{F82D2F38-24A2-40FE-87C5-8654631EAED2}"/>
                </a:ext>
              </a:extLst>
            </p:cNvPr>
            <p:cNvSpPr/>
            <p:nvPr/>
          </p:nvSpPr>
          <p:spPr bwMode="auto">
            <a:xfrm>
              <a:off x="200722" y="1762899"/>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74968527-D492-47FE-84BB-CCB75878AABD}"/>
                </a:ext>
              </a:extLst>
            </p:cNvPr>
            <p:cNvSpPr/>
            <p:nvPr/>
          </p:nvSpPr>
          <p:spPr bwMode="auto">
            <a:xfrm>
              <a:off x="2523854" y="1762898"/>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946C6F4-43F2-404F-8632-A5452019588C}"/>
                </a:ext>
              </a:extLst>
            </p:cNvPr>
            <p:cNvSpPr/>
            <p:nvPr/>
          </p:nvSpPr>
          <p:spPr bwMode="auto">
            <a:xfrm>
              <a:off x="4778464" y="1762897"/>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0FB5114-5063-4722-8BE2-431FE7D5B723}"/>
                </a:ext>
              </a:extLst>
            </p:cNvPr>
            <p:cNvSpPr/>
            <p:nvPr/>
          </p:nvSpPr>
          <p:spPr bwMode="auto">
            <a:xfrm>
              <a:off x="7090073" y="1762896"/>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ACED7179-A6EC-4B30-B14B-9B895A2D5BF6}"/>
              </a:ext>
              <a:ext uri="{C183D7F6-B498-43B3-948B-1728B52AA6E4}">
                <adec:decorative xmlns:adec="http://schemas.microsoft.com/office/drawing/2017/decorative" val="1"/>
              </a:ext>
            </a:extLst>
          </p:cNvPr>
          <p:cNvSpPr/>
          <p:nvPr/>
        </p:nvSpPr>
        <p:spPr bwMode="auto">
          <a:xfrm>
            <a:off x="9783144" y="2002709"/>
            <a:ext cx="2135815" cy="267850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0EE33A7F-B4CE-4A63-978C-842D2FB77BCB}"/>
              </a:ext>
            </a:extLst>
          </p:cNvPr>
          <p:cNvSpPr txBox="1"/>
          <p:nvPr/>
        </p:nvSpPr>
        <p:spPr>
          <a:xfrm>
            <a:off x="337529" y="4908678"/>
            <a:ext cx="11240527" cy="1536950"/>
          </a:xfrm>
          <a:prstGeom prst="rect">
            <a:avLst/>
          </a:prstGeom>
          <a:noFill/>
        </p:spPr>
        <p:txBody>
          <a:bodyPr wrap="square" lIns="0" tIns="0" rIns="0" bIns="0" rtlCol="0">
            <a:spAutoFit/>
          </a:bodyPr>
          <a:lstStyle/>
          <a:p>
            <a:pPr marL="349724" indent="-349724" defTabSz="932563">
              <a:buFontTx/>
              <a:buChar char="-"/>
            </a:pPr>
            <a:r>
              <a:rPr lang="en-GB" sz="3264" dirty="0">
                <a:gradFill>
                  <a:gsLst>
                    <a:gs pos="2917">
                      <a:srgbClr val="000000"/>
                    </a:gs>
                    <a:gs pos="30000">
                      <a:srgbClr val="000000"/>
                    </a:gs>
                  </a:gsLst>
                  <a:lin ang="5400000" scaled="0"/>
                </a:gradFill>
                <a:latin typeface="Segoe UI"/>
              </a:rPr>
              <a:t>5 different datacentres, 5 different vCenter servers</a:t>
            </a:r>
          </a:p>
          <a:p>
            <a:pPr defTabSz="932563"/>
            <a:endParaRPr lang="en-GB" sz="3264" dirty="0">
              <a:gradFill>
                <a:gsLst>
                  <a:gs pos="2917">
                    <a:srgbClr val="000000"/>
                  </a:gs>
                  <a:gs pos="30000">
                    <a:srgbClr val="000000"/>
                  </a:gs>
                </a:gsLst>
                <a:lin ang="5400000" scaled="0"/>
              </a:gradFill>
              <a:latin typeface="Segoe UI"/>
            </a:endParaRPr>
          </a:p>
          <a:p>
            <a:pPr marL="349724" indent="-349724" defTabSz="932563">
              <a:buFontTx/>
              <a:buChar char="-"/>
            </a:pPr>
            <a:r>
              <a:rPr lang="en-GB" sz="3264" dirty="0">
                <a:gradFill>
                  <a:gsLst>
                    <a:gs pos="2917">
                      <a:srgbClr val="000000"/>
                    </a:gs>
                    <a:gs pos="30000">
                      <a:srgbClr val="000000"/>
                    </a:gs>
                  </a:gsLst>
                  <a:lin ang="5400000" scaled="0"/>
                </a:gradFill>
                <a:latin typeface="Segoe UI"/>
              </a:rPr>
              <a:t>What should my Azure Migrate architecture look like?</a:t>
            </a:r>
          </a:p>
        </p:txBody>
      </p:sp>
      <p:sp>
        <p:nvSpPr>
          <p:cNvPr id="35" name="TextBox 34">
            <a:extLst>
              <a:ext uri="{FF2B5EF4-FFF2-40B4-BE49-F238E27FC236}">
                <a16:creationId xmlns:a16="http://schemas.microsoft.com/office/drawing/2014/main" id="{AFE117C3-BC06-48A0-8CEE-767DAF5555F7}"/>
              </a:ext>
              <a:ext uri="{C183D7F6-B498-43B3-948B-1728B52AA6E4}">
                <adec:decorative xmlns:adec="http://schemas.microsoft.com/office/drawing/2017/decorative" val="1"/>
              </a:ext>
            </a:extLst>
          </p:cNvPr>
          <p:cNvSpPr txBox="1"/>
          <p:nvPr/>
        </p:nvSpPr>
        <p:spPr>
          <a:xfrm>
            <a:off x="814985" y="4113246"/>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36" name="TextBox 35">
            <a:extLst>
              <a:ext uri="{FF2B5EF4-FFF2-40B4-BE49-F238E27FC236}">
                <a16:creationId xmlns:a16="http://schemas.microsoft.com/office/drawing/2014/main" id="{80184FF4-058A-43DE-A037-AA23CD698A2D}"/>
              </a:ext>
              <a:ext uri="{C183D7F6-B498-43B3-948B-1728B52AA6E4}">
                <adec:decorative xmlns:adec="http://schemas.microsoft.com/office/drawing/2017/decorative" val="1"/>
              </a:ext>
            </a:extLst>
          </p:cNvPr>
          <p:cNvSpPr txBox="1"/>
          <p:nvPr/>
        </p:nvSpPr>
        <p:spPr>
          <a:xfrm>
            <a:off x="3144242" y="410904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38" name="TextBox 37">
            <a:extLst>
              <a:ext uri="{FF2B5EF4-FFF2-40B4-BE49-F238E27FC236}">
                <a16:creationId xmlns:a16="http://schemas.microsoft.com/office/drawing/2014/main" id="{B71985C0-4A15-4FA3-8E0E-3221BC5B44CB}"/>
              </a:ext>
              <a:ext uri="{C183D7F6-B498-43B3-948B-1728B52AA6E4}">
                <adec:decorative xmlns:adec="http://schemas.microsoft.com/office/drawing/2017/decorative" val="1"/>
              </a:ext>
            </a:extLst>
          </p:cNvPr>
          <p:cNvSpPr txBox="1"/>
          <p:nvPr/>
        </p:nvSpPr>
        <p:spPr>
          <a:xfrm>
            <a:off x="5513621" y="410904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40" name="TextBox 39">
            <a:extLst>
              <a:ext uri="{FF2B5EF4-FFF2-40B4-BE49-F238E27FC236}">
                <a16:creationId xmlns:a16="http://schemas.microsoft.com/office/drawing/2014/main" id="{EDA681B8-1D10-4C92-B79F-5AC2DB35A52C}"/>
              </a:ext>
              <a:ext uri="{C183D7F6-B498-43B3-948B-1728B52AA6E4}">
                <adec:decorative xmlns:adec="http://schemas.microsoft.com/office/drawing/2017/decorative" val="1"/>
              </a:ext>
            </a:extLst>
          </p:cNvPr>
          <p:cNvSpPr txBox="1"/>
          <p:nvPr/>
        </p:nvSpPr>
        <p:spPr>
          <a:xfrm>
            <a:off x="7952677" y="4097910"/>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42" name="TextBox 41">
            <a:extLst>
              <a:ext uri="{FF2B5EF4-FFF2-40B4-BE49-F238E27FC236}">
                <a16:creationId xmlns:a16="http://schemas.microsoft.com/office/drawing/2014/main" id="{2A958D8D-CD47-4C46-B39C-E5D4AF2EB60B}"/>
              </a:ext>
              <a:ext uri="{C183D7F6-B498-43B3-948B-1728B52AA6E4}">
                <adec:decorative xmlns:adec="http://schemas.microsoft.com/office/drawing/2017/decorative" val="1"/>
              </a:ext>
            </a:extLst>
          </p:cNvPr>
          <p:cNvSpPr txBox="1"/>
          <p:nvPr/>
        </p:nvSpPr>
        <p:spPr>
          <a:xfrm>
            <a:off x="10261296" y="4081175"/>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Tree>
    <p:extLst>
      <p:ext uri="{BB962C8B-B14F-4D97-AF65-F5344CB8AC3E}">
        <p14:creationId xmlns:p14="http://schemas.microsoft.com/office/powerpoint/2010/main" val="126273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D058-435E-4F71-938B-A3458E13F352}"/>
              </a:ext>
            </a:extLst>
          </p:cNvPr>
          <p:cNvSpPr>
            <a:spLocks noGrp="1"/>
          </p:cNvSpPr>
          <p:nvPr>
            <p:ph type="title"/>
          </p:nvPr>
        </p:nvSpPr>
        <p:spPr>
          <a:xfrm>
            <a:off x="494452" y="-895338"/>
            <a:ext cx="11240527" cy="565027"/>
          </a:xfrm>
        </p:spPr>
        <p:txBody>
          <a:bodyPr/>
          <a:lstStyle/>
          <a:p>
            <a:r>
              <a:rPr lang="en-GB" dirty="0"/>
              <a:t>Customer Scenario – VMware answer	</a:t>
            </a:r>
          </a:p>
        </p:txBody>
      </p:sp>
      <p:grpSp>
        <p:nvGrpSpPr>
          <p:cNvPr id="33" name="Group 32">
            <a:extLst>
              <a:ext uri="{FF2B5EF4-FFF2-40B4-BE49-F238E27FC236}">
                <a16:creationId xmlns:a16="http://schemas.microsoft.com/office/drawing/2014/main" id="{892D50B9-8AAF-49E5-A171-C51E510FD64E}"/>
              </a:ext>
              <a:ext uri="{C183D7F6-B498-43B3-948B-1728B52AA6E4}">
                <adec:decorative xmlns:adec="http://schemas.microsoft.com/office/drawing/2017/decorative" val="1"/>
              </a:ext>
            </a:extLst>
          </p:cNvPr>
          <p:cNvGrpSpPr/>
          <p:nvPr/>
        </p:nvGrpSpPr>
        <p:grpSpPr>
          <a:xfrm>
            <a:off x="342079" y="3799676"/>
            <a:ext cx="11550067" cy="2678505"/>
            <a:chOff x="200722" y="1762896"/>
            <a:chExt cx="11324623" cy="2626224"/>
          </a:xfrm>
        </p:grpSpPr>
        <p:pic>
          <p:nvPicPr>
            <p:cNvPr id="4" name="Graphic 3" descr="City outline">
              <a:extLst>
                <a:ext uri="{FF2B5EF4-FFF2-40B4-BE49-F238E27FC236}">
                  <a16:creationId xmlns:a16="http://schemas.microsoft.com/office/drawing/2014/main" id="{98A6CD10-E970-4859-A536-5340D6A9C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9979" y="1799146"/>
              <a:ext cx="914400" cy="914400"/>
            </a:xfrm>
            <a:prstGeom prst="rect">
              <a:avLst/>
            </a:prstGeom>
          </p:spPr>
        </p:pic>
        <p:pic>
          <p:nvPicPr>
            <p:cNvPr id="6" name="Graphic 5" descr="City outline">
              <a:extLst>
                <a:ext uri="{FF2B5EF4-FFF2-40B4-BE49-F238E27FC236}">
                  <a16:creationId xmlns:a16="http://schemas.microsoft.com/office/drawing/2014/main" id="{7B963223-5CAA-4CB3-9A4D-1F9B39678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7231" y="1762899"/>
              <a:ext cx="914400" cy="914400"/>
            </a:xfrm>
            <a:prstGeom prst="rect">
              <a:avLst/>
            </a:prstGeom>
          </p:spPr>
        </p:pic>
        <p:pic>
          <p:nvPicPr>
            <p:cNvPr id="8" name="Graphic 7" descr="City outline">
              <a:extLst>
                <a:ext uri="{FF2B5EF4-FFF2-40B4-BE49-F238E27FC236}">
                  <a16:creationId xmlns:a16="http://schemas.microsoft.com/office/drawing/2014/main" id="{E1A82C33-0187-424F-9A3A-4B61CC259D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7687" y="1799146"/>
              <a:ext cx="914400" cy="914400"/>
            </a:xfrm>
            <a:prstGeom prst="rect">
              <a:avLst/>
            </a:prstGeom>
          </p:spPr>
        </p:pic>
        <p:pic>
          <p:nvPicPr>
            <p:cNvPr id="10" name="Graphic 9" descr="City outline">
              <a:extLst>
                <a:ext uri="{FF2B5EF4-FFF2-40B4-BE49-F238E27FC236}">
                  <a16:creationId xmlns:a16="http://schemas.microsoft.com/office/drawing/2014/main" id="{A867B1D0-DAF6-4746-B87D-BA3FBD143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6065" y="1762899"/>
              <a:ext cx="914400" cy="914400"/>
            </a:xfrm>
            <a:prstGeom prst="rect">
              <a:avLst/>
            </a:prstGeom>
          </p:spPr>
        </p:pic>
        <p:pic>
          <p:nvPicPr>
            <p:cNvPr id="12" name="Graphic 11" descr="City outline">
              <a:extLst>
                <a:ext uri="{FF2B5EF4-FFF2-40B4-BE49-F238E27FC236}">
                  <a16:creationId xmlns:a16="http://schemas.microsoft.com/office/drawing/2014/main" id="{2F80591C-E069-4073-9203-847FA0A36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725" y="1762899"/>
              <a:ext cx="914400" cy="914400"/>
            </a:xfrm>
            <a:prstGeom prst="rect">
              <a:avLst/>
            </a:prstGeom>
          </p:spPr>
        </p:pic>
        <p:pic>
          <p:nvPicPr>
            <p:cNvPr id="3" name="Picture 2">
              <a:extLst>
                <a:ext uri="{FF2B5EF4-FFF2-40B4-BE49-F238E27FC236}">
                  <a16:creationId xmlns:a16="http://schemas.microsoft.com/office/drawing/2014/main" id="{5D1C2D8B-878F-493F-81D3-3D8577B57ED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4463" y="3222489"/>
              <a:ext cx="594360" cy="558010"/>
            </a:xfrm>
            <a:prstGeom prst="rect">
              <a:avLst/>
            </a:prstGeom>
          </p:spPr>
        </p:pic>
        <p:pic>
          <p:nvPicPr>
            <p:cNvPr id="5" name="Picture 4">
              <a:extLst>
                <a:ext uri="{FF2B5EF4-FFF2-40B4-BE49-F238E27FC236}">
                  <a16:creationId xmlns:a16="http://schemas.microsoft.com/office/drawing/2014/main" id="{0ED98F39-0160-4DC1-B110-4FC94622EDE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6085" y="3222489"/>
              <a:ext cx="594360" cy="558010"/>
            </a:xfrm>
            <a:prstGeom prst="rect">
              <a:avLst/>
            </a:prstGeom>
          </p:spPr>
        </p:pic>
        <p:pic>
          <p:nvPicPr>
            <p:cNvPr id="7" name="Picture 6">
              <a:extLst>
                <a:ext uri="{FF2B5EF4-FFF2-40B4-BE49-F238E27FC236}">
                  <a16:creationId xmlns:a16="http://schemas.microsoft.com/office/drawing/2014/main" id="{0BDBA5E4-4195-4F1E-9367-13608F3A3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17707" y="3222489"/>
              <a:ext cx="594360" cy="558010"/>
            </a:xfrm>
            <a:prstGeom prst="rect">
              <a:avLst/>
            </a:prstGeom>
          </p:spPr>
        </p:pic>
        <p:pic>
          <p:nvPicPr>
            <p:cNvPr id="14" name="Picture 13">
              <a:extLst>
                <a:ext uri="{FF2B5EF4-FFF2-40B4-BE49-F238E27FC236}">
                  <a16:creationId xmlns:a16="http://schemas.microsoft.com/office/drawing/2014/main" id="{C6E1A7F9-435D-45F8-8948-6CAA8B3C06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55416" y="3219650"/>
              <a:ext cx="594360" cy="558010"/>
            </a:xfrm>
            <a:prstGeom prst="rect">
              <a:avLst/>
            </a:prstGeom>
          </p:spPr>
        </p:pic>
        <p:pic>
          <p:nvPicPr>
            <p:cNvPr id="16" name="Picture 15">
              <a:extLst>
                <a:ext uri="{FF2B5EF4-FFF2-40B4-BE49-F238E27FC236}">
                  <a16:creationId xmlns:a16="http://schemas.microsoft.com/office/drawing/2014/main" id="{A3BB030B-E026-4CAB-ABFD-A7956D9393B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05309" y="3203586"/>
              <a:ext cx="594360" cy="558010"/>
            </a:xfrm>
            <a:prstGeom prst="rect">
              <a:avLst/>
            </a:prstGeom>
          </p:spPr>
        </p:pic>
        <p:sp>
          <p:nvSpPr>
            <p:cNvPr id="18" name="TextBox 17">
              <a:extLst>
                <a:ext uri="{FF2B5EF4-FFF2-40B4-BE49-F238E27FC236}">
                  <a16:creationId xmlns:a16="http://schemas.microsoft.com/office/drawing/2014/main" id="{42E26531-79A1-45D2-81EE-CF440CAEEDDA}"/>
                </a:ext>
              </a:extLst>
            </p:cNvPr>
            <p:cNvSpPr txBox="1"/>
            <p:nvPr/>
          </p:nvSpPr>
          <p:spPr>
            <a:xfrm>
              <a:off x="470298" y="2588525"/>
              <a:ext cx="1445253" cy="188385"/>
            </a:xfrm>
            <a:prstGeom prst="rect">
              <a:avLst/>
            </a:prstGeom>
            <a:noFill/>
          </p:spPr>
          <p:txBody>
            <a:bodyPr wrap="square" lIns="0" tIns="0" rIns="0" bIns="0" rtlCol="0">
              <a:spAutoFit/>
            </a:bodyPr>
            <a:lstStyle/>
            <a:p>
              <a:pPr algn="ctr" defTabSz="932563"/>
              <a:r>
                <a:rPr lang="en-GB" sz="1224" dirty="0">
                  <a:gradFill>
                    <a:gsLst>
                      <a:gs pos="2917">
                        <a:srgbClr val="000000"/>
                      </a:gs>
                      <a:gs pos="30000">
                        <a:srgbClr val="000000"/>
                      </a:gs>
                    </a:gsLst>
                    <a:lin ang="5400000" scaled="0"/>
                  </a:gradFill>
                  <a:latin typeface="Segoe UI"/>
                </a:rPr>
                <a:t>Glasgow Datacentre</a:t>
              </a:r>
            </a:p>
          </p:txBody>
        </p:sp>
        <p:sp>
          <p:nvSpPr>
            <p:cNvPr id="21" name="TextBox 20">
              <a:extLst>
                <a:ext uri="{FF2B5EF4-FFF2-40B4-BE49-F238E27FC236}">
                  <a16:creationId xmlns:a16="http://schemas.microsoft.com/office/drawing/2014/main" id="{B294CDE1-D094-4F6B-9502-D9311219D4CA}"/>
                </a:ext>
              </a:extLst>
            </p:cNvPr>
            <p:cNvSpPr txBox="1"/>
            <p:nvPr/>
          </p:nvSpPr>
          <p:spPr>
            <a:xfrm>
              <a:off x="2648302" y="2538799"/>
              <a:ext cx="1661972" cy="275239"/>
            </a:xfrm>
            <a:prstGeom prst="rect">
              <a:avLst/>
            </a:prstGeom>
            <a:noFill/>
          </p:spPr>
          <p:txBody>
            <a:bodyPr wrap="square">
              <a:spAutoFit/>
            </a:bodyPr>
            <a:lstStyle/>
            <a:p>
              <a:pPr algn="ctr" defTabSz="932563"/>
              <a:r>
                <a:rPr lang="en-GB" sz="1224" dirty="0">
                  <a:gradFill>
                    <a:gsLst>
                      <a:gs pos="2917">
                        <a:srgbClr val="000000"/>
                      </a:gs>
                      <a:gs pos="30000">
                        <a:srgbClr val="000000"/>
                      </a:gs>
                    </a:gsLst>
                    <a:lin ang="5400000" scaled="0"/>
                  </a:gradFill>
                  <a:latin typeface="Segoe UI"/>
                </a:rPr>
                <a:t>Edinburgh Datacentre</a:t>
              </a:r>
            </a:p>
          </p:txBody>
        </p:sp>
        <p:sp>
          <p:nvSpPr>
            <p:cNvPr id="20" name="TextBox 19">
              <a:extLst>
                <a:ext uri="{FF2B5EF4-FFF2-40B4-BE49-F238E27FC236}">
                  <a16:creationId xmlns:a16="http://schemas.microsoft.com/office/drawing/2014/main" id="{DCCEBF8A-C1A6-4D96-95C8-7A83196C2929}"/>
                </a:ext>
              </a:extLst>
            </p:cNvPr>
            <p:cNvSpPr txBox="1"/>
            <p:nvPr/>
          </p:nvSpPr>
          <p:spPr>
            <a:xfrm>
              <a:off x="5257687" y="2587308"/>
              <a:ext cx="1503184"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Dundee Datacentre</a:t>
              </a:r>
            </a:p>
          </p:txBody>
        </p:sp>
        <p:sp>
          <p:nvSpPr>
            <p:cNvPr id="22" name="TextBox 21">
              <a:extLst>
                <a:ext uri="{FF2B5EF4-FFF2-40B4-BE49-F238E27FC236}">
                  <a16:creationId xmlns:a16="http://schemas.microsoft.com/office/drawing/2014/main" id="{3F1F4660-2D31-4533-8E7E-4E04C7E05895}"/>
                </a:ext>
              </a:extLst>
            </p:cNvPr>
            <p:cNvSpPr txBox="1"/>
            <p:nvPr/>
          </p:nvSpPr>
          <p:spPr>
            <a:xfrm>
              <a:off x="7529309" y="2584965"/>
              <a:ext cx="1743539"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Aberdeen Datacentre</a:t>
              </a:r>
            </a:p>
          </p:txBody>
        </p:sp>
        <p:sp>
          <p:nvSpPr>
            <p:cNvPr id="23" name="TextBox 22">
              <a:extLst>
                <a:ext uri="{FF2B5EF4-FFF2-40B4-BE49-F238E27FC236}">
                  <a16:creationId xmlns:a16="http://schemas.microsoft.com/office/drawing/2014/main" id="{760BD81C-39FA-4D04-8E72-A3EEE2502708}"/>
                </a:ext>
              </a:extLst>
            </p:cNvPr>
            <p:cNvSpPr txBox="1"/>
            <p:nvPr/>
          </p:nvSpPr>
          <p:spPr>
            <a:xfrm>
              <a:off x="9863373" y="2584965"/>
              <a:ext cx="1661972" cy="18838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Inverness Datacentre</a:t>
              </a:r>
            </a:p>
          </p:txBody>
        </p:sp>
        <p:sp>
          <p:nvSpPr>
            <p:cNvPr id="24" name="Rectangle 23">
              <a:extLst>
                <a:ext uri="{FF2B5EF4-FFF2-40B4-BE49-F238E27FC236}">
                  <a16:creationId xmlns:a16="http://schemas.microsoft.com/office/drawing/2014/main" id="{F82D2F38-24A2-40FE-87C5-8654631EAED2}"/>
                </a:ext>
              </a:extLst>
            </p:cNvPr>
            <p:cNvSpPr/>
            <p:nvPr/>
          </p:nvSpPr>
          <p:spPr bwMode="auto">
            <a:xfrm>
              <a:off x="200722" y="1762899"/>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74968527-D492-47FE-84BB-CCB75878AABD}"/>
                </a:ext>
              </a:extLst>
            </p:cNvPr>
            <p:cNvSpPr/>
            <p:nvPr/>
          </p:nvSpPr>
          <p:spPr bwMode="auto">
            <a:xfrm>
              <a:off x="2523854" y="1762898"/>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946C6F4-43F2-404F-8632-A5452019588C}"/>
                </a:ext>
              </a:extLst>
            </p:cNvPr>
            <p:cNvSpPr/>
            <p:nvPr/>
          </p:nvSpPr>
          <p:spPr bwMode="auto">
            <a:xfrm>
              <a:off x="4778464" y="1762897"/>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0FB5114-5063-4722-8BE2-431FE7D5B723}"/>
                </a:ext>
              </a:extLst>
            </p:cNvPr>
            <p:cNvSpPr/>
            <p:nvPr/>
          </p:nvSpPr>
          <p:spPr bwMode="auto">
            <a:xfrm>
              <a:off x="7090073" y="1762896"/>
              <a:ext cx="2094126" cy="262622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ACED7179-A6EC-4B30-B14B-9B895A2D5BF6}"/>
              </a:ext>
              <a:ext uri="{C183D7F6-B498-43B3-948B-1728B52AA6E4}">
                <adec:decorative xmlns:adec="http://schemas.microsoft.com/office/drawing/2017/decorative" val="1"/>
              </a:ext>
            </a:extLst>
          </p:cNvPr>
          <p:cNvSpPr/>
          <p:nvPr/>
        </p:nvSpPr>
        <p:spPr bwMode="auto">
          <a:xfrm>
            <a:off x="9787693" y="3799676"/>
            <a:ext cx="2135815" cy="267850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grpSp>
        <p:nvGrpSpPr>
          <p:cNvPr id="26" name="Group 14">
            <a:extLst>
              <a:ext uri="{FF2B5EF4-FFF2-40B4-BE49-F238E27FC236}">
                <a16:creationId xmlns:a16="http://schemas.microsoft.com/office/drawing/2014/main" id="{6A61D311-AAD5-4BC6-9E07-27A9E0785F38}"/>
              </a:ext>
              <a:ext uri="{C183D7F6-B498-43B3-948B-1728B52AA6E4}">
                <adec:decorative xmlns:adec="http://schemas.microsoft.com/office/drawing/2017/decorative" val="1"/>
              </a:ext>
            </a:extLst>
          </p:cNvPr>
          <p:cNvGrpSpPr/>
          <p:nvPr/>
        </p:nvGrpSpPr>
        <p:grpSpPr>
          <a:xfrm>
            <a:off x="5017232" y="1441038"/>
            <a:ext cx="1291376" cy="1029054"/>
            <a:chOff x="6820486" y="2149436"/>
            <a:chExt cx="1228086" cy="1076484"/>
          </a:xfrm>
        </p:grpSpPr>
        <p:sp>
          <p:nvSpPr>
            <p:cNvPr id="28" name="Freeform 119">
              <a:extLst>
                <a:ext uri="{FF2B5EF4-FFF2-40B4-BE49-F238E27FC236}">
                  <a16:creationId xmlns:a16="http://schemas.microsoft.com/office/drawing/2014/main" id="{8E7E572F-BACF-457E-809A-370EE14F8092}"/>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30" name="Graphic 6">
              <a:extLst>
                <a:ext uri="{FF2B5EF4-FFF2-40B4-BE49-F238E27FC236}">
                  <a16:creationId xmlns:a16="http://schemas.microsoft.com/office/drawing/2014/main" id="{C7971A61-C5EB-440E-8885-130B3F8EDBD1}"/>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nvGrpSpPr>
          <p:cNvPr id="9" name="Group 8">
            <a:extLst>
              <a:ext uri="{FF2B5EF4-FFF2-40B4-BE49-F238E27FC236}">
                <a16:creationId xmlns:a16="http://schemas.microsoft.com/office/drawing/2014/main" id="{96FD6798-A1D2-44E7-AAE4-44EB519F9F65}"/>
              </a:ext>
              <a:ext uri="{C183D7F6-B498-43B3-948B-1728B52AA6E4}">
                <adec:decorative xmlns:adec="http://schemas.microsoft.com/office/drawing/2017/decorative" val="1"/>
              </a:ext>
            </a:extLst>
          </p:cNvPr>
          <p:cNvGrpSpPr/>
          <p:nvPr/>
        </p:nvGrpSpPr>
        <p:grpSpPr>
          <a:xfrm>
            <a:off x="4251105" y="5039434"/>
            <a:ext cx="445875" cy="452183"/>
            <a:chOff x="2511210" y="2246317"/>
            <a:chExt cx="1654886" cy="1433585"/>
          </a:xfrm>
        </p:grpSpPr>
        <p:grpSp>
          <p:nvGrpSpPr>
            <p:cNvPr id="32" name="Group 31">
              <a:extLst>
                <a:ext uri="{FF2B5EF4-FFF2-40B4-BE49-F238E27FC236}">
                  <a16:creationId xmlns:a16="http://schemas.microsoft.com/office/drawing/2014/main" id="{F0304BE1-7CDC-4E78-94CA-56E33F0886EE}"/>
                </a:ext>
              </a:extLst>
            </p:cNvPr>
            <p:cNvGrpSpPr/>
            <p:nvPr/>
          </p:nvGrpSpPr>
          <p:grpSpPr>
            <a:xfrm>
              <a:off x="2511210" y="2246317"/>
              <a:ext cx="1654886" cy="1433585"/>
              <a:chOff x="10709217" y="1469584"/>
              <a:chExt cx="427317" cy="386013"/>
            </a:xfrm>
          </p:grpSpPr>
          <p:sp>
            <p:nvSpPr>
              <p:cNvPr id="35" name="Rectangle 34">
                <a:extLst>
                  <a:ext uri="{FF2B5EF4-FFF2-40B4-BE49-F238E27FC236}">
                    <a16:creationId xmlns:a16="http://schemas.microsoft.com/office/drawing/2014/main" id="{37D3910F-6CF7-46D1-9B9D-018D6146FA91}"/>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4">
                <a:extLst>
                  <a:ext uri="{FF2B5EF4-FFF2-40B4-BE49-F238E27FC236}">
                    <a16:creationId xmlns:a16="http://schemas.microsoft.com/office/drawing/2014/main" id="{422F3B9F-CFDB-4AD6-B9E4-DBCBB21522A5}"/>
                  </a:ext>
                </a:extLst>
              </p:cNvPr>
              <p:cNvGrpSpPr>
                <a:grpSpLocks noChangeAspect="1"/>
              </p:cNvGrpSpPr>
              <p:nvPr/>
            </p:nvGrpSpPr>
            <p:grpSpPr bwMode="auto">
              <a:xfrm>
                <a:off x="10709217" y="1469584"/>
                <a:ext cx="427317" cy="386013"/>
                <a:chOff x="4030" y="1558"/>
                <a:chExt cx="341" cy="312"/>
              </a:xfrm>
              <a:solidFill>
                <a:srgbClr val="D83B01"/>
              </a:solidFill>
            </p:grpSpPr>
            <p:sp>
              <p:nvSpPr>
                <p:cNvPr id="37" name="Freeform 5">
                  <a:extLst>
                    <a:ext uri="{FF2B5EF4-FFF2-40B4-BE49-F238E27FC236}">
                      <a16:creationId xmlns:a16="http://schemas.microsoft.com/office/drawing/2014/main" id="{E0AB6CE1-1DC3-4690-9080-ACCC4368513D}"/>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38" name="Freeform 6">
                  <a:extLst>
                    <a:ext uri="{FF2B5EF4-FFF2-40B4-BE49-F238E27FC236}">
                      <a16:creationId xmlns:a16="http://schemas.microsoft.com/office/drawing/2014/main" id="{1040041F-459E-4146-BA04-FE461ACB3B25}"/>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39" name="Freeform 7">
                  <a:extLst>
                    <a:ext uri="{FF2B5EF4-FFF2-40B4-BE49-F238E27FC236}">
                      <a16:creationId xmlns:a16="http://schemas.microsoft.com/office/drawing/2014/main" id="{EAA1FC17-A704-4FDC-A9D1-97DD8C16E801}"/>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40" name="Freeform 8">
                  <a:extLst>
                    <a:ext uri="{FF2B5EF4-FFF2-40B4-BE49-F238E27FC236}">
                      <a16:creationId xmlns:a16="http://schemas.microsoft.com/office/drawing/2014/main" id="{80DED433-9A5B-46B2-BA42-F06525575EC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55" name="Group 14">
              <a:extLst>
                <a:ext uri="{FF2B5EF4-FFF2-40B4-BE49-F238E27FC236}">
                  <a16:creationId xmlns:a16="http://schemas.microsoft.com/office/drawing/2014/main" id="{D91B0FC0-85BD-46FA-A6AB-9B64FA235CBF}"/>
                </a:ext>
              </a:extLst>
            </p:cNvPr>
            <p:cNvGrpSpPr/>
            <p:nvPr/>
          </p:nvGrpSpPr>
          <p:grpSpPr>
            <a:xfrm>
              <a:off x="2755510" y="2426473"/>
              <a:ext cx="1118750" cy="892349"/>
              <a:chOff x="6820486" y="2149436"/>
              <a:chExt cx="1228086" cy="1076484"/>
            </a:xfrm>
          </p:grpSpPr>
          <p:sp>
            <p:nvSpPr>
              <p:cNvPr id="56" name="Freeform 119">
                <a:extLst>
                  <a:ext uri="{FF2B5EF4-FFF2-40B4-BE49-F238E27FC236}">
                    <a16:creationId xmlns:a16="http://schemas.microsoft.com/office/drawing/2014/main" id="{673D38F4-60F4-48F4-80B9-A7E1DF604796}"/>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57" name="Graphic 6">
                <a:extLst>
                  <a:ext uri="{FF2B5EF4-FFF2-40B4-BE49-F238E27FC236}">
                    <a16:creationId xmlns:a16="http://schemas.microsoft.com/office/drawing/2014/main" id="{B75148C9-A687-4E8B-9B4E-1DAE5C27149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58" name="Group 57">
            <a:extLst>
              <a:ext uri="{FF2B5EF4-FFF2-40B4-BE49-F238E27FC236}">
                <a16:creationId xmlns:a16="http://schemas.microsoft.com/office/drawing/2014/main" id="{8FED3375-097A-4BDE-A497-4CFC43FC58D3}"/>
              </a:ext>
              <a:ext uri="{C183D7F6-B498-43B3-948B-1728B52AA6E4}">
                <adec:decorative xmlns:adec="http://schemas.microsoft.com/office/drawing/2017/decorative" val="1"/>
              </a:ext>
            </a:extLst>
          </p:cNvPr>
          <p:cNvGrpSpPr/>
          <p:nvPr/>
        </p:nvGrpSpPr>
        <p:grpSpPr>
          <a:xfrm>
            <a:off x="1859523" y="5009878"/>
            <a:ext cx="445875" cy="452183"/>
            <a:chOff x="2511210" y="2246317"/>
            <a:chExt cx="1654886" cy="1433585"/>
          </a:xfrm>
        </p:grpSpPr>
        <p:grpSp>
          <p:nvGrpSpPr>
            <p:cNvPr id="59" name="Group 58">
              <a:extLst>
                <a:ext uri="{FF2B5EF4-FFF2-40B4-BE49-F238E27FC236}">
                  <a16:creationId xmlns:a16="http://schemas.microsoft.com/office/drawing/2014/main" id="{23D01879-8292-4EE3-97A2-76EDFDA37D42}"/>
                </a:ext>
              </a:extLst>
            </p:cNvPr>
            <p:cNvGrpSpPr/>
            <p:nvPr/>
          </p:nvGrpSpPr>
          <p:grpSpPr>
            <a:xfrm>
              <a:off x="2511210" y="2246317"/>
              <a:ext cx="1654886" cy="1433585"/>
              <a:chOff x="10709217" y="1469584"/>
              <a:chExt cx="427317" cy="386013"/>
            </a:xfrm>
          </p:grpSpPr>
          <p:sp>
            <p:nvSpPr>
              <p:cNvPr id="63" name="Rectangle 62">
                <a:extLst>
                  <a:ext uri="{FF2B5EF4-FFF2-40B4-BE49-F238E27FC236}">
                    <a16:creationId xmlns:a16="http://schemas.microsoft.com/office/drawing/2014/main" id="{72277D6E-47C5-4497-9417-6109DAB7295D}"/>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4">
                <a:extLst>
                  <a:ext uri="{FF2B5EF4-FFF2-40B4-BE49-F238E27FC236}">
                    <a16:creationId xmlns:a16="http://schemas.microsoft.com/office/drawing/2014/main" id="{1ADEB646-2CD3-4152-A36B-9E9067DFADB7}"/>
                  </a:ext>
                </a:extLst>
              </p:cNvPr>
              <p:cNvGrpSpPr>
                <a:grpSpLocks noChangeAspect="1"/>
              </p:cNvGrpSpPr>
              <p:nvPr/>
            </p:nvGrpSpPr>
            <p:grpSpPr bwMode="auto">
              <a:xfrm>
                <a:off x="10709217" y="1469584"/>
                <a:ext cx="427317" cy="386013"/>
                <a:chOff x="4030" y="1558"/>
                <a:chExt cx="341" cy="312"/>
              </a:xfrm>
              <a:solidFill>
                <a:srgbClr val="D83B01"/>
              </a:solidFill>
            </p:grpSpPr>
            <p:sp>
              <p:nvSpPr>
                <p:cNvPr id="65" name="Freeform 5">
                  <a:extLst>
                    <a:ext uri="{FF2B5EF4-FFF2-40B4-BE49-F238E27FC236}">
                      <a16:creationId xmlns:a16="http://schemas.microsoft.com/office/drawing/2014/main" id="{114E20A6-B6CA-4D90-9F77-5CB5B8B6C684}"/>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66" name="Freeform 6">
                  <a:extLst>
                    <a:ext uri="{FF2B5EF4-FFF2-40B4-BE49-F238E27FC236}">
                      <a16:creationId xmlns:a16="http://schemas.microsoft.com/office/drawing/2014/main" id="{5B86EA49-1DC3-4C3A-81F2-BF37944F3797}"/>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67" name="Freeform 7">
                  <a:extLst>
                    <a:ext uri="{FF2B5EF4-FFF2-40B4-BE49-F238E27FC236}">
                      <a16:creationId xmlns:a16="http://schemas.microsoft.com/office/drawing/2014/main" id="{C6E12DCF-F835-4BB0-AF72-73A55BD7C148}"/>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68" name="Freeform 8">
                  <a:extLst>
                    <a:ext uri="{FF2B5EF4-FFF2-40B4-BE49-F238E27FC236}">
                      <a16:creationId xmlns:a16="http://schemas.microsoft.com/office/drawing/2014/main" id="{B6BA8E89-1C8D-4615-90D2-C12FDE404676}"/>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60" name="Group 14">
              <a:extLst>
                <a:ext uri="{FF2B5EF4-FFF2-40B4-BE49-F238E27FC236}">
                  <a16:creationId xmlns:a16="http://schemas.microsoft.com/office/drawing/2014/main" id="{2E2CB917-5F67-4F5E-A4AA-8F0EA6E0EBA0}"/>
                </a:ext>
              </a:extLst>
            </p:cNvPr>
            <p:cNvGrpSpPr/>
            <p:nvPr/>
          </p:nvGrpSpPr>
          <p:grpSpPr>
            <a:xfrm>
              <a:off x="2755510" y="2426473"/>
              <a:ext cx="1118750" cy="892349"/>
              <a:chOff x="6820486" y="2149436"/>
              <a:chExt cx="1228086" cy="1076484"/>
            </a:xfrm>
          </p:grpSpPr>
          <p:sp>
            <p:nvSpPr>
              <p:cNvPr id="61" name="Freeform 119">
                <a:extLst>
                  <a:ext uri="{FF2B5EF4-FFF2-40B4-BE49-F238E27FC236}">
                    <a16:creationId xmlns:a16="http://schemas.microsoft.com/office/drawing/2014/main" id="{C838FD70-E2A4-4E53-8095-AD6AD6CCE2F7}"/>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62" name="Graphic 6">
                <a:extLst>
                  <a:ext uri="{FF2B5EF4-FFF2-40B4-BE49-F238E27FC236}">
                    <a16:creationId xmlns:a16="http://schemas.microsoft.com/office/drawing/2014/main" id="{B1B34AFB-E1E9-44C6-934B-8D9B2150161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69" name="Group 68">
            <a:extLst>
              <a:ext uri="{FF2B5EF4-FFF2-40B4-BE49-F238E27FC236}">
                <a16:creationId xmlns:a16="http://schemas.microsoft.com/office/drawing/2014/main" id="{31F463BA-ACC4-40D5-A989-2F06E1D16F6C}"/>
              </a:ext>
              <a:ext uri="{C183D7F6-B498-43B3-948B-1728B52AA6E4}">
                <adec:decorative xmlns:adec="http://schemas.microsoft.com/office/drawing/2017/decorative" val="1"/>
              </a:ext>
            </a:extLst>
          </p:cNvPr>
          <p:cNvGrpSpPr/>
          <p:nvPr/>
        </p:nvGrpSpPr>
        <p:grpSpPr>
          <a:xfrm>
            <a:off x="6516157" y="5108921"/>
            <a:ext cx="445875" cy="452183"/>
            <a:chOff x="2511210" y="2246317"/>
            <a:chExt cx="1654886" cy="1433585"/>
          </a:xfrm>
        </p:grpSpPr>
        <p:grpSp>
          <p:nvGrpSpPr>
            <p:cNvPr id="70" name="Group 69">
              <a:extLst>
                <a:ext uri="{FF2B5EF4-FFF2-40B4-BE49-F238E27FC236}">
                  <a16:creationId xmlns:a16="http://schemas.microsoft.com/office/drawing/2014/main" id="{44FBD6A6-02E8-42B0-98FE-6A8B29666722}"/>
                </a:ext>
              </a:extLst>
            </p:cNvPr>
            <p:cNvGrpSpPr/>
            <p:nvPr/>
          </p:nvGrpSpPr>
          <p:grpSpPr>
            <a:xfrm>
              <a:off x="2511210" y="2246317"/>
              <a:ext cx="1654886" cy="1433585"/>
              <a:chOff x="10709217" y="1469584"/>
              <a:chExt cx="427317" cy="386013"/>
            </a:xfrm>
          </p:grpSpPr>
          <p:sp>
            <p:nvSpPr>
              <p:cNvPr id="74" name="Rectangle 73">
                <a:extLst>
                  <a:ext uri="{FF2B5EF4-FFF2-40B4-BE49-F238E27FC236}">
                    <a16:creationId xmlns:a16="http://schemas.microsoft.com/office/drawing/2014/main" id="{00F09904-FB0A-40FF-B8A5-051C5008ECB6}"/>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 name="Group 4">
                <a:extLst>
                  <a:ext uri="{FF2B5EF4-FFF2-40B4-BE49-F238E27FC236}">
                    <a16:creationId xmlns:a16="http://schemas.microsoft.com/office/drawing/2014/main" id="{1B8D6033-C8B2-4E0F-9309-90140262A19E}"/>
                  </a:ext>
                </a:extLst>
              </p:cNvPr>
              <p:cNvGrpSpPr>
                <a:grpSpLocks noChangeAspect="1"/>
              </p:cNvGrpSpPr>
              <p:nvPr/>
            </p:nvGrpSpPr>
            <p:grpSpPr bwMode="auto">
              <a:xfrm>
                <a:off x="10709217" y="1469584"/>
                <a:ext cx="427317" cy="386013"/>
                <a:chOff x="4030" y="1558"/>
                <a:chExt cx="341" cy="312"/>
              </a:xfrm>
              <a:solidFill>
                <a:srgbClr val="D83B01"/>
              </a:solidFill>
            </p:grpSpPr>
            <p:sp>
              <p:nvSpPr>
                <p:cNvPr id="76" name="Freeform 5">
                  <a:extLst>
                    <a:ext uri="{FF2B5EF4-FFF2-40B4-BE49-F238E27FC236}">
                      <a16:creationId xmlns:a16="http://schemas.microsoft.com/office/drawing/2014/main" id="{A2AFE8FC-611B-4DF0-ADE8-AD242A08C661}"/>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77" name="Freeform 6">
                  <a:extLst>
                    <a:ext uri="{FF2B5EF4-FFF2-40B4-BE49-F238E27FC236}">
                      <a16:creationId xmlns:a16="http://schemas.microsoft.com/office/drawing/2014/main" id="{98A523C7-1567-4696-9748-C8A17D23A7D8}"/>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78" name="Freeform 7">
                  <a:extLst>
                    <a:ext uri="{FF2B5EF4-FFF2-40B4-BE49-F238E27FC236}">
                      <a16:creationId xmlns:a16="http://schemas.microsoft.com/office/drawing/2014/main" id="{B423A5BC-5F88-41A7-9778-FD22F1EF4E31}"/>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79" name="Freeform 8">
                  <a:extLst>
                    <a:ext uri="{FF2B5EF4-FFF2-40B4-BE49-F238E27FC236}">
                      <a16:creationId xmlns:a16="http://schemas.microsoft.com/office/drawing/2014/main" id="{FCC37F30-CD7F-4EE9-A533-5BEA9EE3D7D9}"/>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71" name="Group 14">
              <a:extLst>
                <a:ext uri="{FF2B5EF4-FFF2-40B4-BE49-F238E27FC236}">
                  <a16:creationId xmlns:a16="http://schemas.microsoft.com/office/drawing/2014/main" id="{DC149745-A48F-4EFD-800F-CC962F115D0C}"/>
                </a:ext>
              </a:extLst>
            </p:cNvPr>
            <p:cNvGrpSpPr/>
            <p:nvPr/>
          </p:nvGrpSpPr>
          <p:grpSpPr>
            <a:xfrm>
              <a:off x="2755510" y="2426473"/>
              <a:ext cx="1118750" cy="892349"/>
              <a:chOff x="6820486" y="2149436"/>
              <a:chExt cx="1228086" cy="1076484"/>
            </a:xfrm>
          </p:grpSpPr>
          <p:sp>
            <p:nvSpPr>
              <p:cNvPr id="72" name="Freeform 119">
                <a:extLst>
                  <a:ext uri="{FF2B5EF4-FFF2-40B4-BE49-F238E27FC236}">
                    <a16:creationId xmlns:a16="http://schemas.microsoft.com/office/drawing/2014/main" id="{C0A39C5A-EA97-4073-880F-656A7301AF67}"/>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73" name="Graphic 6">
                <a:extLst>
                  <a:ext uri="{FF2B5EF4-FFF2-40B4-BE49-F238E27FC236}">
                    <a16:creationId xmlns:a16="http://schemas.microsoft.com/office/drawing/2014/main" id="{DA5CA15A-CC7D-4000-9DDB-754E769223D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80" name="Group 79">
            <a:extLst>
              <a:ext uri="{FF2B5EF4-FFF2-40B4-BE49-F238E27FC236}">
                <a16:creationId xmlns:a16="http://schemas.microsoft.com/office/drawing/2014/main" id="{BAA7ED9B-B771-4944-B15F-96FE43776B73}"/>
              </a:ext>
              <a:ext uri="{C183D7F6-B498-43B3-948B-1728B52AA6E4}">
                <adec:decorative xmlns:adec="http://schemas.microsoft.com/office/drawing/2017/decorative" val="1"/>
              </a:ext>
            </a:extLst>
          </p:cNvPr>
          <p:cNvGrpSpPr/>
          <p:nvPr/>
        </p:nvGrpSpPr>
        <p:grpSpPr>
          <a:xfrm>
            <a:off x="8916649" y="5053847"/>
            <a:ext cx="445875" cy="452183"/>
            <a:chOff x="2511210" y="2246317"/>
            <a:chExt cx="1654886" cy="1433585"/>
          </a:xfrm>
        </p:grpSpPr>
        <p:grpSp>
          <p:nvGrpSpPr>
            <p:cNvPr id="81" name="Group 80">
              <a:extLst>
                <a:ext uri="{FF2B5EF4-FFF2-40B4-BE49-F238E27FC236}">
                  <a16:creationId xmlns:a16="http://schemas.microsoft.com/office/drawing/2014/main" id="{A9EBD101-9962-45D6-AF10-73C5D071FB4B}"/>
                </a:ext>
              </a:extLst>
            </p:cNvPr>
            <p:cNvGrpSpPr/>
            <p:nvPr/>
          </p:nvGrpSpPr>
          <p:grpSpPr>
            <a:xfrm>
              <a:off x="2511210" y="2246317"/>
              <a:ext cx="1654886" cy="1433585"/>
              <a:chOff x="10709217" y="1469584"/>
              <a:chExt cx="427317" cy="386013"/>
            </a:xfrm>
          </p:grpSpPr>
          <p:sp>
            <p:nvSpPr>
              <p:cNvPr id="85" name="Rectangle 84">
                <a:extLst>
                  <a:ext uri="{FF2B5EF4-FFF2-40B4-BE49-F238E27FC236}">
                    <a16:creationId xmlns:a16="http://schemas.microsoft.com/office/drawing/2014/main" id="{D8948533-C6BE-40E6-9FF4-4910FFF2D03B}"/>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6" name="Group 4">
                <a:extLst>
                  <a:ext uri="{FF2B5EF4-FFF2-40B4-BE49-F238E27FC236}">
                    <a16:creationId xmlns:a16="http://schemas.microsoft.com/office/drawing/2014/main" id="{BF94723B-9952-434A-84AB-A492DD9E8076}"/>
                  </a:ext>
                </a:extLst>
              </p:cNvPr>
              <p:cNvGrpSpPr>
                <a:grpSpLocks noChangeAspect="1"/>
              </p:cNvGrpSpPr>
              <p:nvPr/>
            </p:nvGrpSpPr>
            <p:grpSpPr bwMode="auto">
              <a:xfrm>
                <a:off x="10709217" y="1469584"/>
                <a:ext cx="427317" cy="386013"/>
                <a:chOff x="4030" y="1558"/>
                <a:chExt cx="341" cy="312"/>
              </a:xfrm>
              <a:solidFill>
                <a:srgbClr val="D83B01"/>
              </a:solidFill>
            </p:grpSpPr>
            <p:sp>
              <p:nvSpPr>
                <p:cNvPr id="87" name="Freeform 5">
                  <a:extLst>
                    <a:ext uri="{FF2B5EF4-FFF2-40B4-BE49-F238E27FC236}">
                      <a16:creationId xmlns:a16="http://schemas.microsoft.com/office/drawing/2014/main" id="{040772B7-84D1-46F9-82F2-A4D1C93775F7}"/>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88" name="Freeform 6">
                  <a:extLst>
                    <a:ext uri="{FF2B5EF4-FFF2-40B4-BE49-F238E27FC236}">
                      <a16:creationId xmlns:a16="http://schemas.microsoft.com/office/drawing/2014/main" id="{3489C05F-AF7F-46C8-AD41-372C4B0D6D20}"/>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89" name="Freeform 7">
                  <a:extLst>
                    <a:ext uri="{FF2B5EF4-FFF2-40B4-BE49-F238E27FC236}">
                      <a16:creationId xmlns:a16="http://schemas.microsoft.com/office/drawing/2014/main" id="{57A13263-0215-4D8B-8B73-EA15BEB2989B}"/>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90" name="Freeform 8">
                  <a:extLst>
                    <a:ext uri="{FF2B5EF4-FFF2-40B4-BE49-F238E27FC236}">
                      <a16:creationId xmlns:a16="http://schemas.microsoft.com/office/drawing/2014/main" id="{383043D7-AFCD-4B6A-BF7A-8A2AA91D3BDB}"/>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82" name="Group 14">
              <a:extLst>
                <a:ext uri="{FF2B5EF4-FFF2-40B4-BE49-F238E27FC236}">
                  <a16:creationId xmlns:a16="http://schemas.microsoft.com/office/drawing/2014/main" id="{EBE1505E-5F4E-41C3-9A5F-931A6DDA8EB3}"/>
                </a:ext>
              </a:extLst>
            </p:cNvPr>
            <p:cNvGrpSpPr/>
            <p:nvPr/>
          </p:nvGrpSpPr>
          <p:grpSpPr>
            <a:xfrm>
              <a:off x="2755510" y="2426473"/>
              <a:ext cx="1118750" cy="892349"/>
              <a:chOff x="6820486" y="2149436"/>
              <a:chExt cx="1228086" cy="1076484"/>
            </a:xfrm>
          </p:grpSpPr>
          <p:sp>
            <p:nvSpPr>
              <p:cNvPr id="83" name="Freeform 119">
                <a:extLst>
                  <a:ext uri="{FF2B5EF4-FFF2-40B4-BE49-F238E27FC236}">
                    <a16:creationId xmlns:a16="http://schemas.microsoft.com/office/drawing/2014/main" id="{D5F91B89-C5C6-4FEC-834D-D8923D244331}"/>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84" name="Graphic 6">
                <a:extLst>
                  <a:ext uri="{FF2B5EF4-FFF2-40B4-BE49-F238E27FC236}">
                    <a16:creationId xmlns:a16="http://schemas.microsoft.com/office/drawing/2014/main" id="{A4B744EE-0248-4A54-A845-602F8DBEE6C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grpSp>
        <p:nvGrpSpPr>
          <p:cNvPr id="91" name="Group 90">
            <a:extLst>
              <a:ext uri="{FF2B5EF4-FFF2-40B4-BE49-F238E27FC236}">
                <a16:creationId xmlns:a16="http://schemas.microsoft.com/office/drawing/2014/main" id="{03E01494-F2C9-4C6C-92AA-8949A3190116}"/>
              </a:ext>
              <a:ext uri="{C183D7F6-B498-43B3-948B-1728B52AA6E4}">
                <adec:decorative xmlns:adec="http://schemas.microsoft.com/office/drawing/2017/decorative" val="1"/>
              </a:ext>
            </a:extLst>
          </p:cNvPr>
          <p:cNvGrpSpPr/>
          <p:nvPr/>
        </p:nvGrpSpPr>
        <p:grpSpPr>
          <a:xfrm>
            <a:off x="11289103" y="5072462"/>
            <a:ext cx="445875" cy="452183"/>
            <a:chOff x="2511210" y="2246317"/>
            <a:chExt cx="1654886" cy="1433585"/>
          </a:xfrm>
        </p:grpSpPr>
        <p:grpSp>
          <p:nvGrpSpPr>
            <p:cNvPr id="92" name="Group 91">
              <a:extLst>
                <a:ext uri="{FF2B5EF4-FFF2-40B4-BE49-F238E27FC236}">
                  <a16:creationId xmlns:a16="http://schemas.microsoft.com/office/drawing/2014/main" id="{AAD27D73-0CD0-4AAE-8AE4-7BD25271B1B9}"/>
                </a:ext>
              </a:extLst>
            </p:cNvPr>
            <p:cNvGrpSpPr/>
            <p:nvPr/>
          </p:nvGrpSpPr>
          <p:grpSpPr>
            <a:xfrm>
              <a:off x="2511210" y="2246317"/>
              <a:ext cx="1654886" cy="1433585"/>
              <a:chOff x="10709217" y="1469584"/>
              <a:chExt cx="427317" cy="386013"/>
            </a:xfrm>
          </p:grpSpPr>
          <p:sp>
            <p:nvSpPr>
              <p:cNvPr id="96" name="Rectangle 95">
                <a:extLst>
                  <a:ext uri="{FF2B5EF4-FFF2-40B4-BE49-F238E27FC236}">
                    <a16:creationId xmlns:a16="http://schemas.microsoft.com/office/drawing/2014/main" id="{DF42226C-C5DD-4209-B0D3-1CFD719DC07B}"/>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4">
                <a:extLst>
                  <a:ext uri="{FF2B5EF4-FFF2-40B4-BE49-F238E27FC236}">
                    <a16:creationId xmlns:a16="http://schemas.microsoft.com/office/drawing/2014/main" id="{234103C4-32D1-49A5-8F83-6173FA4A5ECF}"/>
                  </a:ext>
                </a:extLst>
              </p:cNvPr>
              <p:cNvGrpSpPr>
                <a:grpSpLocks noChangeAspect="1"/>
              </p:cNvGrpSpPr>
              <p:nvPr/>
            </p:nvGrpSpPr>
            <p:grpSpPr bwMode="auto">
              <a:xfrm>
                <a:off x="10709217" y="1469584"/>
                <a:ext cx="427317" cy="386013"/>
                <a:chOff x="4030" y="1558"/>
                <a:chExt cx="341" cy="312"/>
              </a:xfrm>
              <a:solidFill>
                <a:srgbClr val="D83B01"/>
              </a:solidFill>
            </p:grpSpPr>
            <p:sp>
              <p:nvSpPr>
                <p:cNvPr id="98" name="Freeform 5">
                  <a:extLst>
                    <a:ext uri="{FF2B5EF4-FFF2-40B4-BE49-F238E27FC236}">
                      <a16:creationId xmlns:a16="http://schemas.microsoft.com/office/drawing/2014/main" id="{DF8686D7-78E5-4CD2-9A7C-AF9F80C7A651}"/>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D83B01"/>
                    </a:solidFill>
                    <a:latin typeface="Segoe UI"/>
                  </a:endParaRPr>
                </a:p>
              </p:txBody>
            </p:sp>
            <p:sp>
              <p:nvSpPr>
                <p:cNvPr id="99" name="Freeform 6">
                  <a:extLst>
                    <a:ext uri="{FF2B5EF4-FFF2-40B4-BE49-F238E27FC236}">
                      <a16:creationId xmlns:a16="http://schemas.microsoft.com/office/drawing/2014/main" id="{0D84279D-CC5C-4722-809A-B5BCABD33F5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100" name="Freeform 7">
                  <a:extLst>
                    <a:ext uri="{FF2B5EF4-FFF2-40B4-BE49-F238E27FC236}">
                      <a16:creationId xmlns:a16="http://schemas.microsoft.com/office/drawing/2014/main" id="{1837620C-BC7A-4B56-9548-2ABAE04AB9F4}"/>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sp>
              <p:nvSpPr>
                <p:cNvPr id="101" name="Freeform 8">
                  <a:extLst>
                    <a:ext uri="{FF2B5EF4-FFF2-40B4-BE49-F238E27FC236}">
                      <a16:creationId xmlns:a16="http://schemas.microsoft.com/office/drawing/2014/main" id="{B9D1A442-FF11-4304-8086-7973C2766E3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a:endParaRPr>
                </a:p>
              </p:txBody>
            </p:sp>
          </p:grpSp>
        </p:grpSp>
        <p:grpSp>
          <p:nvGrpSpPr>
            <p:cNvPr id="93" name="Group 14">
              <a:extLst>
                <a:ext uri="{FF2B5EF4-FFF2-40B4-BE49-F238E27FC236}">
                  <a16:creationId xmlns:a16="http://schemas.microsoft.com/office/drawing/2014/main" id="{8A67C66C-0132-49A7-9A52-CEAC9D38D612}"/>
                </a:ext>
              </a:extLst>
            </p:cNvPr>
            <p:cNvGrpSpPr/>
            <p:nvPr/>
          </p:nvGrpSpPr>
          <p:grpSpPr>
            <a:xfrm>
              <a:off x="2755510" y="2426473"/>
              <a:ext cx="1118750" cy="892349"/>
              <a:chOff x="6820486" y="2149436"/>
              <a:chExt cx="1228086" cy="1076484"/>
            </a:xfrm>
          </p:grpSpPr>
          <p:sp>
            <p:nvSpPr>
              <p:cNvPr id="94" name="Freeform 119">
                <a:extLst>
                  <a:ext uri="{FF2B5EF4-FFF2-40B4-BE49-F238E27FC236}">
                    <a16:creationId xmlns:a16="http://schemas.microsoft.com/office/drawing/2014/main" id="{F0F9D279-0782-43FE-B4D9-A6CB94B78E9B}"/>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5103" tIns="47551" rIns="95103" bIns="47551" numCol="1" anchor="t" anchorCtr="0" compatLnSpc="1">
                <a:prstTxWarp prst="textNoShape">
                  <a:avLst/>
                </a:prstTxWarp>
              </a:bodyPr>
              <a:lstStyle/>
              <a:p>
                <a:pPr defTabSz="950973">
                  <a:defRPr/>
                </a:pPr>
                <a:endParaRPr lang="en-US" sz="1873" kern="0" dirty="0">
                  <a:solidFill>
                    <a:prstClr val="black"/>
                  </a:solidFill>
                  <a:latin typeface="Segoe UI Semilight"/>
                </a:endParaRPr>
              </a:p>
            </p:txBody>
          </p:sp>
          <p:pic>
            <p:nvPicPr>
              <p:cNvPr id="95" name="Graphic 6">
                <a:extLst>
                  <a:ext uri="{FF2B5EF4-FFF2-40B4-BE49-F238E27FC236}">
                    <a16:creationId xmlns:a16="http://schemas.microsoft.com/office/drawing/2014/main" id="{5CCF7627-0C17-4144-AA22-462A154D8AF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9863" y="2337211"/>
                <a:ext cx="888709" cy="888709"/>
              </a:xfrm>
              <a:prstGeom prst="rect">
                <a:avLst/>
              </a:prstGeom>
            </p:spPr>
          </p:pic>
        </p:grpSp>
      </p:grpSp>
      <p:sp>
        <p:nvSpPr>
          <p:cNvPr id="11" name="TextBox 10">
            <a:extLst>
              <a:ext uri="{FF2B5EF4-FFF2-40B4-BE49-F238E27FC236}">
                <a16:creationId xmlns:a16="http://schemas.microsoft.com/office/drawing/2014/main" id="{293C2540-13A4-48B2-99BA-4BE5241513D9}"/>
              </a:ext>
              <a:ext uri="{C183D7F6-B498-43B3-948B-1728B52AA6E4}">
                <adec:decorative xmlns:adec="http://schemas.microsoft.com/office/drawing/2017/decorative" val="1"/>
              </a:ext>
            </a:extLst>
          </p:cNvPr>
          <p:cNvSpPr txBox="1"/>
          <p:nvPr/>
        </p:nvSpPr>
        <p:spPr>
          <a:xfrm>
            <a:off x="829074" y="5909479"/>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3" name="TextBox 12">
            <a:extLst>
              <a:ext uri="{FF2B5EF4-FFF2-40B4-BE49-F238E27FC236}">
                <a16:creationId xmlns:a16="http://schemas.microsoft.com/office/drawing/2014/main" id="{12B7C7A7-D446-49A3-8DC1-5AE97EE2EB37}"/>
              </a:ext>
              <a:ext uri="{C183D7F6-B498-43B3-948B-1728B52AA6E4}">
                <adec:decorative xmlns:adec="http://schemas.microsoft.com/office/drawing/2017/decorative" val="1"/>
              </a:ext>
            </a:extLst>
          </p:cNvPr>
          <p:cNvSpPr txBox="1"/>
          <p:nvPr/>
        </p:nvSpPr>
        <p:spPr>
          <a:xfrm>
            <a:off x="3137417" y="5912933"/>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5" name="TextBox 14">
            <a:extLst>
              <a:ext uri="{FF2B5EF4-FFF2-40B4-BE49-F238E27FC236}">
                <a16:creationId xmlns:a16="http://schemas.microsoft.com/office/drawing/2014/main" id="{B41A66A3-EDFE-41C2-9D1D-9995A7A98687}"/>
              </a:ext>
              <a:ext uri="{C183D7F6-B498-43B3-948B-1728B52AA6E4}">
                <adec:decorative xmlns:adec="http://schemas.microsoft.com/office/drawing/2017/decorative" val="1"/>
              </a:ext>
            </a:extLst>
          </p:cNvPr>
          <p:cNvSpPr txBox="1"/>
          <p:nvPr/>
        </p:nvSpPr>
        <p:spPr>
          <a:xfrm>
            <a:off x="5429791" y="5914367"/>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7" name="TextBox 16">
            <a:extLst>
              <a:ext uri="{FF2B5EF4-FFF2-40B4-BE49-F238E27FC236}">
                <a16:creationId xmlns:a16="http://schemas.microsoft.com/office/drawing/2014/main" id="{50F50BBB-8DE2-4C5B-AED3-27F73B54FD67}"/>
              </a:ext>
              <a:ext uri="{C183D7F6-B498-43B3-948B-1728B52AA6E4}">
                <adec:decorative xmlns:adec="http://schemas.microsoft.com/office/drawing/2017/decorative" val="1"/>
              </a:ext>
            </a:extLst>
          </p:cNvPr>
          <p:cNvSpPr txBox="1"/>
          <p:nvPr/>
        </p:nvSpPr>
        <p:spPr>
          <a:xfrm>
            <a:off x="7946649" y="5909479"/>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9" name="TextBox 18">
            <a:extLst>
              <a:ext uri="{FF2B5EF4-FFF2-40B4-BE49-F238E27FC236}">
                <a16:creationId xmlns:a16="http://schemas.microsoft.com/office/drawing/2014/main" id="{17854FBD-4A01-4402-B546-3F6A92B8B5BA}"/>
              </a:ext>
              <a:ext uri="{C183D7F6-B498-43B3-948B-1728B52AA6E4}">
                <adec:decorative xmlns:adec="http://schemas.microsoft.com/office/drawing/2017/decorative" val="1"/>
              </a:ext>
            </a:extLst>
          </p:cNvPr>
          <p:cNvSpPr txBox="1"/>
          <p:nvPr/>
        </p:nvSpPr>
        <p:spPr>
          <a:xfrm>
            <a:off x="10306573" y="5934874"/>
            <a:ext cx="1179510"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vCenter server</a:t>
            </a:r>
          </a:p>
        </p:txBody>
      </p:sp>
      <p:sp>
        <p:nvSpPr>
          <p:cNvPr id="108" name="TextBox 107">
            <a:extLst>
              <a:ext uri="{FF2B5EF4-FFF2-40B4-BE49-F238E27FC236}">
                <a16:creationId xmlns:a16="http://schemas.microsoft.com/office/drawing/2014/main" id="{BEAE983C-448E-4F57-ACEA-A55630333795}"/>
              </a:ext>
              <a:ext uri="{C183D7F6-B498-43B3-948B-1728B52AA6E4}">
                <adec:decorative xmlns:adec="http://schemas.microsoft.com/office/drawing/2017/decorative" val="1"/>
              </a:ext>
            </a:extLst>
          </p:cNvPr>
          <p:cNvSpPr txBox="1"/>
          <p:nvPr/>
        </p:nvSpPr>
        <p:spPr>
          <a:xfrm>
            <a:off x="5010952" y="2455446"/>
            <a:ext cx="1719373" cy="192135"/>
          </a:xfrm>
          <a:prstGeom prst="rect">
            <a:avLst/>
          </a:prstGeom>
          <a:noFill/>
        </p:spPr>
        <p:txBody>
          <a:bodyPr wrap="square" lIns="0" tIns="0" rIns="0" bIns="0" rtlCol="0">
            <a:spAutoFit/>
          </a:bodyPr>
          <a:lstStyle/>
          <a:p>
            <a:pPr defTabSz="932563"/>
            <a:r>
              <a:rPr lang="en-GB" sz="1224" dirty="0">
                <a:gradFill>
                  <a:gsLst>
                    <a:gs pos="2917">
                      <a:srgbClr val="000000"/>
                    </a:gs>
                    <a:gs pos="30000">
                      <a:srgbClr val="000000"/>
                    </a:gs>
                  </a:gsLst>
                  <a:lin ang="5400000" scaled="0"/>
                </a:gradFill>
                <a:latin typeface="Segoe UI"/>
              </a:rPr>
              <a:t>Azure Migrate Project</a:t>
            </a:r>
          </a:p>
        </p:txBody>
      </p:sp>
      <p:cxnSp>
        <p:nvCxnSpPr>
          <p:cNvPr id="110" name="Straight Connector 109">
            <a:extLst>
              <a:ext uri="{FF2B5EF4-FFF2-40B4-BE49-F238E27FC236}">
                <a16:creationId xmlns:a16="http://schemas.microsoft.com/office/drawing/2014/main" id="{5ACFEC34-56AF-4913-B46F-33A2713A1A00}"/>
              </a:ext>
              <a:ext uri="{C183D7F6-B498-43B3-948B-1728B52AA6E4}">
                <adec:decorative xmlns:adec="http://schemas.microsoft.com/office/drawing/2017/decorative" val="1"/>
              </a:ext>
            </a:extLst>
          </p:cNvPr>
          <p:cNvCxnSpPr/>
          <p:nvPr/>
        </p:nvCxnSpPr>
        <p:spPr>
          <a:xfrm flipV="1">
            <a:off x="2153722" y="2455445"/>
            <a:ext cx="2733091" cy="2453232"/>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8CD783-60B7-4137-A9CB-7DA741FC80D9}"/>
              </a:ext>
              <a:ext uri="{C183D7F6-B498-43B3-948B-1728B52AA6E4}">
                <adec:decorative xmlns:adec="http://schemas.microsoft.com/office/drawing/2017/decorative" val="1"/>
              </a:ext>
            </a:extLst>
          </p:cNvPr>
          <p:cNvCxnSpPr>
            <a:cxnSpLocks/>
          </p:cNvCxnSpPr>
          <p:nvPr/>
        </p:nvCxnSpPr>
        <p:spPr>
          <a:xfrm flipH="1" flipV="1">
            <a:off x="6335794" y="2643788"/>
            <a:ext cx="357538" cy="2407374"/>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1BA3077-A13C-4E6F-9E9C-29A0F960DB57}"/>
              </a:ext>
              <a:ext uri="{C183D7F6-B498-43B3-948B-1728B52AA6E4}">
                <adec:decorative xmlns:adec="http://schemas.microsoft.com/office/drawing/2017/decorative" val="1"/>
              </a:ext>
            </a:extLst>
          </p:cNvPr>
          <p:cNvCxnSpPr>
            <a:cxnSpLocks/>
          </p:cNvCxnSpPr>
          <p:nvPr/>
        </p:nvCxnSpPr>
        <p:spPr>
          <a:xfrm flipV="1">
            <a:off x="4448084" y="2802670"/>
            <a:ext cx="700250" cy="2154697"/>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DA798CD-B74C-4112-971F-02CBA0F634E3}"/>
              </a:ext>
              <a:ext uri="{C183D7F6-B498-43B3-948B-1728B52AA6E4}">
                <adec:decorative xmlns:adec="http://schemas.microsoft.com/office/drawing/2017/decorative" val="1"/>
              </a:ext>
            </a:extLst>
          </p:cNvPr>
          <p:cNvCxnSpPr>
            <a:cxnSpLocks/>
          </p:cNvCxnSpPr>
          <p:nvPr/>
        </p:nvCxnSpPr>
        <p:spPr>
          <a:xfrm flipH="1" flipV="1">
            <a:off x="6550444" y="2335762"/>
            <a:ext cx="2552927" cy="2621607"/>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8823A47-73CD-47A2-A89F-2F18F4A8BE80}"/>
              </a:ext>
              <a:ext uri="{C183D7F6-B498-43B3-948B-1728B52AA6E4}">
                <adec:decorative xmlns:adec="http://schemas.microsoft.com/office/drawing/2017/decorative" val="1"/>
              </a:ext>
            </a:extLst>
          </p:cNvPr>
          <p:cNvCxnSpPr>
            <a:cxnSpLocks/>
          </p:cNvCxnSpPr>
          <p:nvPr/>
        </p:nvCxnSpPr>
        <p:spPr>
          <a:xfrm flipH="1" flipV="1">
            <a:off x="6362864" y="1878075"/>
            <a:ext cx="4992062" cy="3128392"/>
          </a:xfrm>
          <a:prstGeom prst="line">
            <a:avLst/>
          </a:prstGeom>
          <a:ln w="19050">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itle 1">
            <a:extLst>
              <a:ext uri="{FF2B5EF4-FFF2-40B4-BE49-F238E27FC236}">
                <a16:creationId xmlns:a16="http://schemas.microsoft.com/office/drawing/2014/main" id="{11BECBF1-BCCD-473D-8107-C77C8EAF2AA8}"/>
              </a:ext>
            </a:extLst>
          </p:cNvPr>
          <p:cNvSpPr txBox="1">
            <a:spLocks/>
          </p:cNvSpPr>
          <p:nvPr/>
        </p:nvSpPr>
        <p:spPr>
          <a:xfrm>
            <a:off x="494451" y="362600"/>
            <a:ext cx="11240527" cy="56502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r>
              <a:rPr lang="en-GB" sz="3672" spc="-51" dirty="0">
                <a:solidFill>
                  <a:srgbClr val="000000"/>
                </a:solidFill>
                <a:latin typeface="Segoe UI Semibold"/>
              </a:rPr>
              <a:t>Customer Scenario - VMware</a:t>
            </a:r>
          </a:p>
        </p:txBody>
      </p:sp>
    </p:spTree>
    <p:extLst>
      <p:ext uri="{BB962C8B-B14F-4D97-AF65-F5344CB8AC3E}">
        <p14:creationId xmlns:p14="http://schemas.microsoft.com/office/powerpoint/2010/main" val="3438263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1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1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270-6367-4AC6-AA4D-F1E2A7F47FC0}"/>
              </a:ext>
            </a:extLst>
          </p:cNvPr>
          <p:cNvSpPr>
            <a:spLocks noGrp="1"/>
          </p:cNvSpPr>
          <p:nvPr>
            <p:ph type="title"/>
          </p:nvPr>
        </p:nvSpPr>
        <p:spPr/>
        <p:txBody>
          <a:bodyPr/>
          <a:lstStyle/>
          <a:p>
            <a:r>
              <a:rPr lang="en-GB" dirty="0"/>
              <a:t>Customer Scenario – older servers</a:t>
            </a:r>
          </a:p>
        </p:txBody>
      </p:sp>
      <p:pic>
        <p:nvPicPr>
          <p:cNvPr id="6" name="Graphic 5" descr="Server icon">
            <a:extLst>
              <a:ext uri="{FF2B5EF4-FFF2-40B4-BE49-F238E27FC236}">
                <a16:creationId xmlns:a16="http://schemas.microsoft.com/office/drawing/2014/main" id="{CBCEB731-4497-4288-95F4-ED2D49EB32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8098" y="1814042"/>
            <a:ext cx="1548511" cy="1548511"/>
          </a:xfrm>
          <a:prstGeom prst="rect">
            <a:avLst/>
          </a:prstGeom>
        </p:spPr>
      </p:pic>
      <p:pic>
        <p:nvPicPr>
          <p:cNvPr id="8" name="Graphic 7" descr="Server icon">
            <a:extLst>
              <a:ext uri="{FF2B5EF4-FFF2-40B4-BE49-F238E27FC236}">
                <a16:creationId xmlns:a16="http://schemas.microsoft.com/office/drawing/2014/main" id="{FC499612-2FE5-431B-BB25-0E99FE16FB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72828" y="3288396"/>
            <a:ext cx="1548511" cy="1548511"/>
          </a:xfrm>
          <a:prstGeom prst="rect">
            <a:avLst/>
          </a:prstGeom>
        </p:spPr>
      </p:pic>
      <p:pic>
        <p:nvPicPr>
          <p:cNvPr id="10" name="Graphic 9" descr="Server icon">
            <a:extLst>
              <a:ext uri="{FF2B5EF4-FFF2-40B4-BE49-F238E27FC236}">
                <a16:creationId xmlns:a16="http://schemas.microsoft.com/office/drawing/2014/main" id="{764EBBC6-6CB7-42BE-9FCE-F37EDCF33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7853" y="4539316"/>
            <a:ext cx="1548511" cy="1548511"/>
          </a:xfrm>
          <a:prstGeom prst="rect">
            <a:avLst/>
          </a:prstGeom>
        </p:spPr>
      </p:pic>
      <p:pic>
        <p:nvPicPr>
          <p:cNvPr id="12" name="Graphic 11" descr="Server icon">
            <a:extLst>
              <a:ext uri="{FF2B5EF4-FFF2-40B4-BE49-F238E27FC236}">
                <a16:creationId xmlns:a16="http://schemas.microsoft.com/office/drawing/2014/main" id="{9C85FDB5-0EE4-46FD-8E91-1185F01FC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2700" y="2119728"/>
            <a:ext cx="1548511" cy="1548511"/>
          </a:xfrm>
          <a:prstGeom prst="rect">
            <a:avLst/>
          </a:prstGeom>
        </p:spPr>
      </p:pic>
      <p:pic>
        <p:nvPicPr>
          <p:cNvPr id="14" name="Graphic 13" descr="Server icon">
            <a:extLst>
              <a:ext uri="{FF2B5EF4-FFF2-40B4-BE49-F238E27FC236}">
                <a16:creationId xmlns:a16="http://schemas.microsoft.com/office/drawing/2014/main" id="{138189DA-AF27-4A11-8EA7-DD95AC754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1601" y="4084023"/>
            <a:ext cx="1548511" cy="1548511"/>
          </a:xfrm>
          <a:prstGeom prst="rect">
            <a:avLst/>
          </a:prstGeom>
        </p:spPr>
      </p:pic>
      <p:pic>
        <p:nvPicPr>
          <p:cNvPr id="16" name="Graphic 15" descr="Server icon">
            <a:extLst>
              <a:ext uri="{FF2B5EF4-FFF2-40B4-BE49-F238E27FC236}">
                <a16:creationId xmlns:a16="http://schemas.microsoft.com/office/drawing/2014/main" id="{3007D179-FDA7-42BC-AF8A-6C5241C85F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0325" y="1948751"/>
            <a:ext cx="1548511" cy="1548511"/>
          </a:xfrm>
          <a:prstGeom prst="rect">
            <a:avLst/>
          </a:prstGeom>
        </p:spPr>
      </p:pic>
      <p:pic>
        <p:nvPicPr>
          <p:cNvPr id="18" name="Graphic 17" descr="Server icon">
            <a:extLst>
              <a:ext uri="{FF2B5EF4-FFF2-40B4-BE49-F238E27FC236}">
                <a16:creationId xmlns:a16="http://schemas.microsoft.com/office/drawing/2014/main" id="{AC416BF0-A377-4099-97CF-69BFBC795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8836" y="4269897"/>
            <a:ext cx="1548511" cy="1548511"/>
          </a:xfrm>
          <a:prstGeom prst="rect">
            <a:avLst/>
          </a:prstGeom>
        </p:spPr>
      </p:pic>
    </p:spTree>
    <p:extLst>
      <p:ext uri="{BB962C8B-B14F-4D97-AF65-F5344CB8AC3E}">
        <p14:creationId xmlns:p14="http://schemas.microsoft.com/office/powerpoint/2010/main" val="101722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270-6367-4AC6-AA4D-F1E2A7F47FC0}"/>
              </a:ext>
            </a:extLst>
          </p:cNvPr>
          <p:cNvSpPr>
            <a:spLocks noGrp="1"/>
          </p:cNvSpPr>
          <p:nvPr>
            <p:ph type="title"/>
          </p:nvPr>
        </p:nvSpPr>
        <p:spPr>
          <a:xfrm>
            <a:off x="784169" y="-1439454"/>
            <a:ext cx="11240527" cy="565027"/>
          </a:xfrm>
        </p:spPr>
        <p:txBody>
          <a:bodyPr/>
          <a:lstStyle/>
          <a:p>
            <a:r>
              <a:rPr lang="en-GB" dirty="0"/>
              <a:t>Customer Scenario – older servers answer	</a:t>
            </a:r>
          </a:p>
        </p:txBody>
      </p:sp>
      <p:pic>
        <p:nvPicPr>
          <p:cNvPr id="4" name="Picture 3" descr="Microsoft Docs screenshot">
            <a:extLst>
              <a:ext uri="{FF2B5EF4-FFF2-40B4-BE49-F238E27FC236}">
                <a16:creationId xmlns:a16="http://schemas.microsoft.com/office/drawing/2014/main" id="{E44AF6BE-68C8-4A22-B597-6A2E487D9E94}"/>
              </a:ext>
            </a:extLst>
          </p:cNvPr>
          <p:cNvPicPr>
            <a:picLocks noChangeAspect="1"/>
          </p:cNvPicPr>
          <p:nvPr/>
        </p:nvPicPr>
        <p:blipFill>
          <a:blip r:embed="rId3"/>
          <a:stretch>
            <a:fillRect/>
          </a:stretch>
        </p:blipFill>
        <p:spPr>
          <a:xfrm>
            <a:off x="2601808" y="1222475"/>
            <a:ext cx="7605251" cy="5080369"/>
          </a:xfrm>
          <a:prstGeom prst="rect">
            <a:avLst/>
          </a:prstGeom>
        </p:spPr>
      </p:pic>
      <p:sp>
        <p:nvSpPr>
          <p:cNvPr id="5" name="Title 1">
            <a:extLst>
              <a:ext uri="{FF2B5EF4-FFF2-40B4-BE49-F238E27FC236}">
                <a16:creationId xmlns:a16="http://schemas.microsoft.com/office/drawing/2014/main" id="{F0B35BD0-89FF-41EA-8249-0F00F749C4BE}"/>
              </a:ext>
            </a:extLst>
          </p:cNvPr>
          <p:cNvSpPr txBox="1">
            <a:spLocks/>
          </p:cNvSpPr>
          <p:nvPr/>
        </p:nvSpPr>
        <p:spPr>
          <a:xfrm>
            <a:off x="597974" y="409167"/>
            <a:ext cx="11240527" cy="565027"/>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r>
              <a:rPr lang="en-GB" sz="3672" spc="-51" dirty="0">
                <a:solidFill>
                  <a:srgbClr val="000000"/>
                </a:solidFill>
                <a:latin typeface="Segoe UI Semibold"/>
              </a:rPr>
              <a:t>Customer Scenario – older servers 	</a:t>
            </a:r>
          </a:p>
        </p:txBody>
      </p:sp>
    </p:spTree>
    <p:extLst>
      <p:ext uri="{BB962C8B-B14F-4D97-AF65-F5344CB8AC3E}">
        <p14:creationId xmlns:p14="http://schemas.microsoft.com/office/powerpoint/2010/main" val="3335027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3992-AE34-438D-9794-F7740E63A5CC}"/>
              </a:ext>
            </a:extLst>
          </p:cNvPr>
          <p:cNvSpPr>
            <a:spLocks noGrp="1"/>
          </p:cNvSpPr>
          <p:nvPr>
            <p:ph type="title"/>
          </p:nvPr>
        </p:nvSpPr>
        <p:spPr>
          <a:xfrm>
            <a:off x="600855" y="600687"/>
            <a:ext cx="4241144" cy="2585706"/>
          </a:xfrm>
        </p:spPr>
        <p:txBody>
          <a:bodyPr vert="horz" wrap="square" lIns="0" tIns="0" rIns="0" bIns="0" rtlCol="0" anchor="b">
            <a:normAutofit/>
          </a:bodyPr>
          <a:lstStyle/>
          <a:p>
            <a:r>
              <a:rPr lang="en-US" dirty="0"/>
              <a:t>Customer Question</a:t>
            </a:r>
          </a:p>
        </p:txBody>
      </p:sp>
      <p:sp>
        <p:nvSpPr>
          <p:cNvPr id="3" name="TextBox 2">
            <a:extLst>
              <a:ext uri="{FF2B5EF4-FFF2-40B4-BE49-F238E27FC236}">
                <a16:creationId xmlns:a16="http://schemas.microsoft.com/office/drawing/2014/main" id="{420B9F83-1A66-440D-8D84-3DA7DFDFC500}"/>
              </a:ext>
            </a:extLst>
          </p:cNvPr>
          <p:cNvSpPr txBox="1"/>
          <p:nvPr/>
        </p:nvSpPr>
        <p:spPr>
          <a:xfrm>
            <a:off x="596712" y="3605923"/>
            <a:ext cx="4245288" cy="2787914"/>
          </a:xfrm>
          <a:prstGeom prst="rect">
            <a:avLst/>
          </a:prstGeom>
        </p:spPr>
        <p:txBody>
          <a:bodyPr vert="horz" wrap="square" lIns="0" tIns="0" rIns="0" bIns="0" rtlCol="0">
            <a:normAutofit/>
          </a:bodyPr>
          <a:lstStyle/>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Azure Migrate</a:t>
            </a:r>
          </a:p>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or</a:t>
            </a:r>
          </a:p>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Azure Site Recovery</a:t>
            </a:r>
          </a:p>
        </p:txBody>
      </p:sp>
      <p:pic>
        <p:nvPicPr>
          <p:cNvPr id="7" name="Picture 4" descr="Many question marks on black background">
            <a:extLst>
              <a:ext uri="{FF2B5EF4-FFF2-40B4-BE49-F238E27FC236}">
                <a16:creationId xmlns:a16="http://schemas.microsoft.com/office/drawing/2014/main" id="{9DF15D10-8953-45F8-9DFB-76CA1980BD88}"/>
              </a:ext>
            </a:extLst>
          </p:cNvPr>
          <p:cNvPicPr>
            <a:picLocks noChangeAspect="1"/>
          </p:cNvPicPr>
          <p:nvPr/>
        </p:nvPicPr>
        <p:blipFill rotWithShape="1">
          <a:blip r:embed="rId2"/>
          <a:srcRect l="38999" r="2" b="2"/>
          <a:stretch/>
        </p:blipFill>
        <p:spPr>
          <a:xfrm>
            <a:off x="5441068" y="10"/>
            <a:ext cx="6994525" cy="6994515"/>
          </a:xfrm>
          <a:prstGeom prst="rect">
            <a:avLst/>
          </a:prstGeom>
          <a:noFill/>
        </p:spPr>
      </p:pic>
    </p:spTree>
    <p:extLst>
      <p:ext uri="{BB962C8B-B14F-4D97-AF65-F5344CB8AC3E}">
        <p14:creationId xmlns:p14="http://schemas.microsoft.com/office/powerpoint/2010/main" val="186041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C084-1122-4977-98F9-FDB576F1C75B}"/>
              </a:ext>
              <a:ext uri="{C183D7F6-B498-43B3-948B-1728B52AA6E4}">
                <adec:decorative xmlns:adec="http://schemas.microsoft.com/office/drawing/2017/decorative" val="1"/>
              </a:ext>
            </a:extLst>
          </p:cNvPr>
          <p:cNvSpPr txBox="1">
            <a:spLocks/>
          </p:cNvSpPr>
          <p:nvPr/>
        </p:nvSpPr>
        <p:spPr>
          <a:xfrm>
            <a:off x="602448" y="-993627"/>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418">
              <a:lnSpc>
                <a:spcPct val="100000"/>
              </a:lnSpc>
              <a:spcBef>
                <a:spcPts val="0"/>
              </a:spcBef>
              <a:defRPr/>
            </a:pPr>
            <a:endParaRPr lang="en-US" sz="1800" i="1" spc="-51" dirty="0">
              <a:solidFill>
                <a:prstClr val="black"/>
              </a:solidFill>
              <a:latin typeface="Segoe UI"/>
            </a:endParaRPr>
          </a:p>
        </p:txBody>
      </p:sp>
      <p:sp>
        <p:nvSpPr>
          <p:cNvPr id="5" name="Title 4">
            <a:extLst>
              <a:ext uri="{FF2B5EF4-FFF2-40B4-BE49-F238E27FC236}">
                <a16:creationId xmlns:a16="http://schemas.microsoft.com/office/drawing/2014/main" id="{14296C5F-5A64-5348-BC48-79A718FCFB0A}"/>
              </a:ext>
            </a:extLst>
          </p:cNvPr>
          <p:cNvSpPr>
            <a:spLocks noGrp="1"/>
          </p:cNvSpPr>
          <p:nvPr>
            <p:ph type="title"/>
          </p:nvPr>
        </p:nvSpPr>
        <p:spPr>
          <a:xfrm>
            <a:off x="465954" y="441765"/>
            <a:ext cx="11528949" cy="565027"/>
          </a:xfrm>
        </p:spPr>
        <p:txBody>
          <a:bodyPr/>
          <a:lstStyle/>
          <a:p>
            <a:r>
              <a:rPr lang="en-US" dirty="0"/>
              <a:t>Migration: Overview</a:t>
            </a:r>
          </a:p>
        </p:txBody>
      </p:sp>
      <p:sp>
        <p:nvSpPr>
          <p:cNvPr id="6" name="Text Placeholder 5">
            <a:extLst>
              <a:ext uri="{FF2B5EF4-FFF2-40B4-BE49-F238E27FC236}">
                <a16:creationId xmlns:a16="http://schemas.microsoft.com/office/drawing/2014/main" id="{16FE1343-842C-D846-A037-76916CF9466B}"/>
              </a:ext>
            </a:extLst>
          </p:cNvPr>
          <p:cNvSpPr>
            <a:spLocks noGrp="1"/>
          </p:cNvSpPr>
          <p:nvPr>
            <p:ph type="body" sz="quarter" idx="10"/>
          </p:nvPr>
        </p:nvSpPr>
        <p:spPr>
          <a:xfrm>
            <a:off x="465954" y="1014513"/>
            <a:ext cx="11885509" cy="307756"/>
          </a:xfrm>
        </p:spPr>
        <p:txBody>
          <a:bodyPr/>
          <a:lstStyle/>
          <a:p>
            <a:r>
              <a:rPr lang="en-US" dirty="0"/>
              <a:t>Azure Migrate: Server migration vs Azure Site Recovery</a:t>
            </a:r>
          </a:p>
        </p:txBody>
      </p:sp>
      <p:graphicFrame>
        <p:nvGraphicFramePr>
          <p:cNvPr id="10" name="Table 4">
            <a:extLst>
              <a:ext uri="{FF2B5EF4-FFF2-40B4-BE49-F238E27FC236}">
                <a16:creationId xmlns:a16="http://schemas.microsoft.com/office/drawing/2014/main" id="{EB30EF1D-7746-FB4A-A92F-EE0A4775D83F}"/>
              </a:ext>
            </a:extLst>
          </p:cNvPr>
          <p:cNvGraphicFramePr>
            <a:graphicFrameLocks noGrp="1"/>
          </p:cNvGraphicFramePr>
          <p:nvPr/>
        </p:nvGraphicFramePr>
        <p:xfrm>
          <a:off x="465954" y="1503164"/>
          <a:ext cx="11420442" cy="4538434"/>
        </p:xfrm>
        <a:graphic>
          <a:graphicData uri="http://schemas.openxmlformats.org/drawingml/2006/table">
            <a:tbl>
              <a:tblPr firstRow="1" bandRow="1">
                <a:tableStyleId>{FABFCF23-3B69-468F-B69F-88F6DE6A72F2}</a:tableStyleId>
              </a:tblPr>
              <a:tblGrid>
                <a:gridCol w="3126022">
                  <a:extLst>
                    <a:ext uri="{9D8B030D-6E8A-4147-A177-3AD203B41FA5}">
                      <a16:colId xmlns:a16="http://schemas.microsoft.com/office/drawing/2014/main" val="2875081745"/>
                    </a:ext>
                  </a:extLst>
                </a:gridCol>
                <a:gridCol w="4147210">
                  <a:extLst>
                    <a:ext uri="{9D8B030D-6E8A-4147-A177-3AD203B41FA5}">
                      <a16:colId xmlns:a16="http://schemas.microsoft.com/office/drawing/2014/main" val="1574648769"/>
                    </a:ext>
                  </a:extLst>
                </a:gridCol>
                <a:gridCol w="4147210">
                  <a:extLst>
                    <a:ext uri="{9D8B030D-6E8A-4147-A177-3AD203B41FA5}">
                      <a16:colId xmlns:a16="http://schemas.microsoft.com/office/drawing/2014/main" val="3694781822"/>
                    </a:ext>
                  </a:extLst>
                </a:gridCol>
              </a:tblGrid>
              <a:tr h="451336">
                <a:tc>
                  <a:txBody>
                    <a:bodyPr/>
                    <a:lstStyle/>
                    <a:p>
                      <a:pPr marL="0" marR="0" algn="l" defTabSz="914400" rtl="0" eaLnBrk="1" fontAlgn="b" latinLnBrk="0" hangingPunct="1">
                        <a:lnSpc>
                          <a:spcPct val="107000"/>
                        </a:lnSpc>
                        <a:spcBef>
                          <a:spcPts val="0"/>
                        </a:spcBef>
                        <a:spcAft>
                          <a:spcPts val="0"/>
                        </a:spcAft>
                      </a:pPr>
                      <a:endParaRPr lang="en-US" sz="1600" kern="1200" dirty="0">
                        <a:solidFill>
                          <a:schemeClr val="bg1"/>
                        </a:solidFill>
                        <a:effectLst/>
                        <a:latin typeface="+mn-lt"/>
                        <a:ea typeface="+mn-ea"/>
                        <a:cs typeface="+mn-cs"/>
                      </a:endParaRPr>
                    </a:p>
                  </a:txBody>
                  <a:tcPr marL="97132"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Migrate: Server migration</a:t>
                      </a:r>
                    </a:p>
                  </a:txBody>
                  <a:tcPr marL="93247" marR="93247" marT="46623" marB="466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Azure Site Recovery</a:t>
                      </a:r>
                    </a:p>
                  </a:txBody>
                  <a:tcPr marL="93247" marR="93247" marT="46623" marB="4662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310853">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Scenario</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Purpose-built for server migration to Azure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Built for disaster recovery (DR) for servers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76089">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Options</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Agentless for VMware &amp; Hyper-V</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Agent-based (migrating with DR constructs)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1007456">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Pricing</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(migrate within 180 days per machine)</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Pay for only storage and network</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Compute charges for test migration </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tooling for 31 days (charges per server instance)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124028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Feature support</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Integrated end-to-end journey tracking</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Carry forward assessments for migration</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centric features (custom resource naming, tagging, automatic Azure VM agent install etc.)</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recovery-centric features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541802">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Recommended use</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Migration to Azure</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Disaster recovery of Azure VMs and for hybrid disaster recovery scenarios</a:t>
                      </a:r>
                    </a:p>
                  </a:txBody>
                  <a:tcPr marL="93247" marR="93247" marT="46623" marB="46623">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0614">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bg1"/>
                          </a:solidFill>
                          <a:latin typeface="Segoe UI Semibold (Headings)"/>
                          <a:ea typeface="+mn-ea"/>
                          <a:cs typeface="Segoe UI Semilight" panose="020B0402040204020203" pitchFamily="34" charset="0"/>
                        </a:rPr>
                        <a:t>Pricing</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4" name="TextBox 3">
            <a:extLst>
              <a:ext uri="{FF2B5EF4-FFF2-40B4-BE49-F238E27FC236}">
                <a16:creationId xmlns:a16="http://schemas.microsoft.com/office/drawing/2014/main" id="{73CCDA69-EA04-41B1-8B78-F48A11C48AC6}"/>
              </a:ext>
            </a:extLst>
          </p:cNvPr>
          <p:cNvSpPr txBox="1"/>
          <p:nvPr/>
        </p:nvSpPr>
        <p:spPr>
          <a:xfrm>
            <a:off x="416689" y="6095631"/>
            <a:ext cx="11420442" cy="533375"/>
          </a:xfrm>
          <a:prstGeom prst="rect">
            <a:avLst/>
          </a:prstGeom>
          <a:noFill/>
        </p:spPr>
        <p:txBody>
          <a:bodyPr wrap="square" rtlCol="0">
            <a:spAutoFit/>
          </a:bodyPr>
          <a:lstStyle/>
          <a:p>
            <a:pPr defTabSz="932418"/>
            <a:r>
              <a:rPr lang="en-US" sz="1399" i="1" dirty="0">
                <a:solidFill>
                  <a:srgbClr val="505050">
                    <a:lumMod val="75000"/>
                  </a:srgbClr>
                </a:solidFill>
                <a:latin typeface="Segoe UI"/>
              </a:rPr>
              <a:t>Both tools share certain components. Recovery Services vault is used by Azure Migrate: Server Migration, Disaster Recovery, and Azure Backup.</a:t>
            </a:r>
          </a:p>
          <a:p>
            <a:pPr defTabSz="932418"/>
            <a:r>
              <a:rPr lang="en-US" sz="1399" i="1" dirty="0">
                <a:solidFill>
                  <a:srgbClr val="505050">
                    <a:lumMod val="75000"/>
                  </a:srgbClr>
                </a:solidFill>
                <a:latin typeface="Segoe UI"/>
              </a:rPr>
              <a:t>Common components are used for replication in the Hyper-V and agent-based replication scenarios.</a:t>
            </a:r>
          </a:p>
        </p:txBody>
      </p:sp>
    </p:spTree>
    <p:extLst>
      <p:ext uri="{BB962C8B-B14F-4D97-AF65-F5344CB8AC3E}">
        <p14:creationId xmlns:p14="http://schemas.microsoft.com/office/powerpoint/2010/main" val="3969780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3992-AE34-438D-9794-F7740E63A5CC}"/>
              </a:ext>
            </a:extLst>
          </p:cNvPr>
          <p:cNvSpPr>
            <a:spLocks noGrp="1"/>
          </p:cNvSpPr>
          <p:nvPr>
            <p:ph type="title"/>
          </p:nvPr>
        </p:nvSpPr>
        <p:spPr>
          <a:xfrm>
            <a:off x="600855" y="600687"/>
            <a:ext cx="4241144" cy="2585706"/>
          </a:xfrm>
        </p:spPr>
        <p:txBody>
          <a:bodyPr vert="horz" wrap="square" lIns="0" tIns="0" rIns="0" bIns="0" rtlCol="0" anchor="b">
            <a:normAutofit/>
          </a:bodyPr>
          <a:lstStyle/>
          <a:p>
            <a:r>
              <a:rPr lang="en-US" dirty="0"/>
              <a:t>Customer Question</a:t>
            </a:r>
          </a:p>
        </p:txBody>
      </p:sp>
      <p:sp>
        <p:nvSpPr>
          <p:cNvPr id="3" name="TextBox 2">
            <a:extLst>
              <a:ext uri="{FF2B5EF4-FFF2-40B4-BE49-F238E27FC236}">
                <a16:creationId xmlns:a16="http://schemas.microsoft.com/office/drawing/2014/main" id="{420B9F83-1A66-440D-8D84-3DA7DFDFC500}"/>
              </a:ext>
            </a:extLst>
          </p:cNvPr>
          <p:cNvSpPr txBox="1"/>
          <p:nvPr/>
        </p:nvSpPr>
        <p:spPr>
          <a:xfrm>
            <a:off x="596712" y="3605923"/>
            <a:ext cx="4245288" cy="2787914"/>
          </a:xfrm>
          <a:prstGeom prst="rect">
            <a:avLst/>
          </a:prstGeom>
        </p:spPr>
        <p:txBody>
          <a:bodyPr vert="horz" wrap="square" lIns="0" tIns="0" rIns="0" bIns="0" rtlCol="0">
            <a:normAutofit/>
          </a:bodyPr>
          <a:lstStyle/>
          <a:p>
            <a:pPr algn="ctr" defTabSz="951304">
              <a:spcBef>
                <a:spcPct val="20000"/>
              </a:spcBef>
              <a:buSzPct val="90000"/>
            </a:pPr>
            <a:r>
              <a:rPr lang="en-US" sz="3672" dirty="0">
                <a:gradFill>
                  <a:gsLst>
                    <a:gs pos="1250">
                      <a:srgbClr val="000000"/>
                    </a:gs>
                    <a:gs pos="100000">
                      <a:srgbClr val="000000"/>
                    </a:gs>
                  </a:gsLst>
                  <a:lin ang="5400000" scaled="0"/>
                </a:gradFill>
                <a:latin typeface="Segoe UI"/>
                <a:cs typeface="Segoe UI" panose="020B0502040204020203" pitchFamily="34" charset="0"/>
              </a:rPr>
              <a:t>Site Recovery</a:t>
            </a:r>
          </a:p>
        </p:txBody>
      </p:sp>
      <p:pic>
        <p:nvPicPr>
          <p:cNvPr id="7" name="Picture 4" descr="Many question marks on black background">
            <a:extLst>
              <a:ext uri="{FF2B5EF4-FFF2-40B4-BE49-F238E27FC236}">
                <a16:creationId xmlns:a16="http://schemas.microsoft.com/office/drawing/2014/main" id="{9DF15D10-8953-45F8-9DFB-76CA1980BD88}"/>
              </a:ext>
            </a:extLst>
          </p:cNvPr>
          <p:cNvPicPr>
            <a:picLocks noChangeAspect="1"/>
          </p:cNvPicPr>
          <p:nvPr/>
        </p:nvPicPr>
        <p:blipFill rotWithShape="1">
          <a:blip r:embed="rId2"/>
          <a:srcRect l="38999" r="2" b="2"/>
          <a:stretch/>
        </p:blipFill>
        <p:spPr>
          <a:xfrm>
            <a:off x="5441068" y="10"/>
            <a:ext cx="6994525" cy="6994515"/>
          </a:xfrm>
          <a:prstGeom prst="rect">
            <a:avLst/>
          </a:prstGeom>
          <a:noFill/>
        </p:spPr>
      </p:pic>
    </p:spTree>
    <p:extLst>
      <p:ext uri="{BB962C8B-B14F-4D97-AF65-F5344CB8AC3E}">
        <p14:creationId xmlns:p14="http://schemas.microsoft.com/office/powerpoint/2010/main" val="685925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38193" cy="1538883"/>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Diverse capabilities</a:t>
            </a:r>
          </a:p>
          <a:p>
            <a:pPr defTabSz="932563">
              <a:defRPr/>
            </a:pPr>
            <a:endParaRPr lang="en-US">
              <a:solidFill>
                <a:prstClr val="black"/>
              </a:solidFill>
              <a:latin typeface="Segoe UI (Body)"/>
              <a:cs typeface="Segoe UI" panose="020B0502040204020203" pitchFamily="34" charset="0"/>
            </a:endParaRPr>
          </a:p>
          <a:p>
            <a:pPr defTabSz="914367">
              <a:defRPr/>
            </a:pPr>
            <a:r>
              <a:rPr lang="en-US" sz="1400">
                <a:solidFill>
                  <a:srgbClr val="4C4C51"/>
                </a:solidFill>
                <a:latin typeface="Segoe UI" panose="020B0502040204020203" pitchFamily="34" charset="0"/>
                <a:cs typeface="Segoe UI" panose="020B0502040204020203" pitchFamily="34" charset="0"/>
              </a:rPr>
              <a:t>Comprehensive discovery, assessment and migration capabilities powered by Azure and partner tools</a:t>
            </a:r>
            <a:endParaRPr lang="en-US" sz="1400">
              <a:latin typeface="Segoe UI" panose="020B0502040204020203" pitchFamily="34" charset="0"/>
              <a:cs typeface="Segoe UI" panose="020B0502040204020203" pitchFamily="34" charset="0"/>
            </a:endParaRP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1294005"/>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sp>
        <p:nvSpPr>
          <p:cNvPr id="5" name="Text Placeholder 4">
            <a:extLst>
              <a:ext uri="{FF2B5EF4-FFF2-40B4-BE49-F238E27FC236}">
                <a16:creationId xmlns:a16="http://schemas.microsoft.com/office/drawing/2014/main" id="{A77942DF-664E-304C-BD71-010B21DEE284}"/>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4" name="Title 3">
            <a:extLst>
              <a:ext uri="{FF2B5EF4-FFF2-40B4-BE49-F238E27FC236}">
                <a16:creationId xmlns:a16="http://schemas.microsoft.com/office/drawing/2014/main" id="{84A20F5D-CEEF-064D-A873-DAA75EE38877}"/>
              </a:ext>
            </a:extLst>
          </p:cNvPr>
          <p:cNvSpPr>
            <a:spLocks noGrp="1"/>
          </p:cNvSpPr>
          <p:nvPr>
            <p:ph type="title"/>
          </p:nvPr>
        </p:nvSpPr>
        <p:spPr>
          <a:xfrm>
            <a:off x="465138" y="441332"/>
            <a:ext cx="11530584" cy="830020"/>
          </a:xfrm>
        </p:spPr>
        <p:txBody>
          <a:bodyPr/>
          <a:lstStyle/>
          <a:p>
            <a:r>
              <a:rPr lang="en-US"/>
              <a:t>Azure Migrate</a:t>
            </a:r>
          </a:p>
        </p:txBody>
      </p:sp>
      <p:pic>
        <p:nvPicPr>
          <p:cNvPr id="10" name="Picture 9">
            <a:extLst>
              <a:ext uri="{FF2B5EF4-FFF2-40B4-BE49-F238E27FC236}">
                <a16:creationId xmlns:a16="http://schemas.microsoft.com/office/drawing/2014/main" id="{128A1306-B9A2-4263-BEF3-92FE535F2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983" y="1947238"/>
            <a:ext cx="8595910" cy="4350195"/>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385A3136-A268-44F0-B1D8-2DB70B5C6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9020" y="4328720"/>
            <a:ext cx="437321" cy="159614"/>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7AF7EE23-612E-4C53-9EE8-58DD2BB97E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0317" y="4341581"/>
            <a:ext cx="901327" cy="146753"/>
          </a:xfrm>
          <a:prstGeom prst="rect">
            <a:avLst/>
          </a:prstGeom>
        </p:spPr>
      </p:pic>
    </p:spTree>
    <p:extLst>
      <p:ext uri="{BB962C8B-B14F-4D97-AF65-F5344CB8AC3E}">
        <p14:creationId xmlns:p14="http://schemas.microsoft.com/office/powerpoint/2010/main" val="393823210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D86288-FA2E-4F8A-A112-9DE78E6DBBC9}"/>
              </a:ext>
            </a:extLst>
          </p:cNvPr>
          <p:cNvSpPr>
            <a:spLocks noGrp="1"/>
          </p:cNvSpPr>
          <p:nvPr>
            <p:ph type="title"/>
          </p:nvPr>
        </p:nvSpPr>
        <p:spPr>
          <a:xfrm>
            <a:off x="600855" y="600687"/>
            <a:ext cx="4241144" cy="2585706"/>
          </a:xfrm>
        </p:spPr>
        <p:txBody>
          <a:bodyPr wrap="square" anchor="b">
            <a:normAutofit/>
          </a:bodyPr>
          <a:lstStyle/>
          <a:p>
            <a:r>
              <a:rPr lang="en-GB" dirty="0"/>
              <a:t>General Tips</a:t>
            </a:r>
          </a:p>
        </p:txBody>
      </p:sp>
      <p:sp>
        <p:nvSpPr>
          <p:cNvPr id="9" name="Text Placeholder 2">
            <a:extLst>
              <a:ext uri="{FF2B5EF4-FFF2-40B4-BE49-F238E27FC236}">
                <a16:creationId xmlns:a16="http://schemas.microsoft.com/office/drawing/2014/main" id="{560A78FC-47D1-4881-AD9D-2E8814976463}"/>
              </a:ext>
            </a:extLst>
          </p:cNvPr>
          <p:cNvSpPr>
            <a:spLocks noGrp="1"/>
          </p:cNvSpPr>
          <p:nvPr>
            <p:ph type="body" sz="quarter" idx="10"/>
          </p:nvPr>
        </p:nvSpPr>
        <p:spPr>
          <a:xfrm>
            <a:off x="596712" y="3605923"/>
            <a:ext cx="4245288" cy="2787914"/>
          </a:xfrm>
        </p:spPr>
        <p:txBody>
          <a:bodyPr/>
          <a:lstStyle/>
          <a:p>
            <a:endParaRPr lang="en-US"/>
          </a:p>
        </p:txBody>
      </p:sp>
      <p:pic>
        <p:nvPicPr>
          <p:cNvPr id="7" name="Picture 4" descr="Three arrows on bullseye">
            <a:extLst>
              <a:ext uri="{FF2B5EF4-FFF2-40B4-BE49-F238E27FC236}">
                <a16:creationId xmlns:a16="http://schemas.microsoft.com/office/drawing/2014/main" id="{CDD0DDD8-E3E9-47C8-A418-5624BB7342BC}"/>
              </a:ext>
            </a:extLst>
          </p:cNvPr>
          <p:cNvPicPr>
            <a:picLocks noChangeAspect="1"/>
          </p:cNvPicPr>
          <p:nvPr/>
        </p:nvPicPr>
        <p:blipFill rotWithShape="1">
          <a:blip r:embed="rId2"/>
          <a:srcRect l="576" r="33925" b="2"/>
          <a:stretch/>
        </p:blipFill>
        <p:spPr>
          <a:xfrm>
            <a:off x="5441068" y="10"/>
            <a:ext cx="6994525" cy="6994515"/>
          </a:xfrm>
          <a:prstGeom prst="rect">
            <a:avLst/>
          </a:prstGeom>
          <a:noFill/>
        </p:spPr>
      </p:pic>
    </p:spTree>
    <p:extLst>
      <p:ext uri="{BB962C8B-B14F-4D97-AF65-F5344CB8AC3E}">
        <p14:creationId xmlns:p14="http://schemas.microsoft.com/office/powerpoint/2010/main" val="28948812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97FF0-A8FA-284A-B0D0-BFAB7998E209}"/>
              </a:ext>
            </a:extLst>
          </p:cNvPr>
          <p:cNvSpPr>
            <a:spLocks noGrp="1"/>
          </p:cNvSpPr>
          <p:nvPr>
            <p:ph type="title"/>
          </p:nvPr>
        </p:nvSpPr>
        <p:spPr/>
        <p:txBody>
          <a:bodyPr/>
          <a:lstStyle/>
          <a:p>
            <a:r>
              <a:rPr lang="de-DE" dirty="0" err="1"/>
              <a:t>Good</a:t>
            </a:r>
            <a:r>
              <a:rPr lang="de-DE" dirty="0"/>
              <a:t> Practice </a:t>
            </a:r>
          </a:p>
        </p:txBody>
      </p:sp>
      <p:sp>
        <p:nvSpPr>
          <p:cNvPr id="3" name="Inhaltsplatzhalter 2">
            <a:extLst>
              <a:ext uri="{FF2B5EF4-FFF2-40B4-BE49-F238E27FC236}">
                <a16:creationId xmlns:a16="http://schemas.microsoft.com/office/drawing/2014/main" id="{408D4476-8EAF-D54C-B096-4D63AF6E179D}"/>
              </a:ext>
            </a:extLst>
          </p:cNvPr>
          <p:cNvSpPr>
            <a:spLocks noGrp="1"/>
          </p:cNvSpPr>
          <p:nvPr>
            <p:ph sz="quarter" idx="10"/>
          </p:nvPr>
        </p:nvSpPr>
        <p:spPr/>
        <p:txBody>
          <a:bodyPr/>
          <a:lstStyle/>
          <a:p>
            <a:pPr>
              <a:lnSpc>
                <a:spcPct val="150000"/>
              </a:lnSpc>
            </a:pPr>
            <a:r>
              <a:rPr lang="de-DE" dirty="0" err="1"/>
              <a:t>Use</a:t>
            </a:r>
            <a:r>
              <a:rPr lang="de-DE" dirty="0"/>
              <a:t> </a:t>
            </a:r>
            <a:r>
              <a:rPr lang="de-DE" dirty="0" err="1"/>
              <a:t>Azure</a:t>
            </a:r>
            <a:r>
              <a:rPr lang="de-DE" dirty="0"/>
              <a:t> </a:t>
            </a:r>
            <a:r>
              <a:rPr lang="de-DE" dirty="0" err="1"/>
              <a:t>Migrate</a:t>
            </a:r>
            <a:r>
              <a:rPr lang="de-DE" dirty="0"/>
              <a:t> </a:t>
            </a:r>
            <a:r>
              <a:rPr lang="de-DE" dirty="0" err="1"/>
              <a:t>as</a:t>
            </a:r>
            <a:r>
              <a:rPr lang="de-DE" dirty="0"/>
              <a:t> </a:t>
            </a:r>
            <a:r>
              <a:rPr lang="de-DE" dirty="0" err="1"/>
              <a:t>single</a:t>
            </a:r>
            <a:r>
              <a:rPr lang="de-DE" dirty="0"/>
              <a:t> </a:t>
            </a:r>
            <a:r>
              <a:rPr lang="de-DE" dirty="0" err="1"/>
              <a:t>point</a:t>
            </a:r>
            <a:r>
              <a:rPr lang="de-DE" dirty="0"/>
              <a:t> </a:t>
            </a:r>
            <a:r>
              <a:rPr lang="de-DE" dirty="0" err="1"/>
              <a:t>of</a:t>
            </a:r>
            <a:r>
              <a:rPr lang="de-DE" dirty="0"/>
              <a:t> </a:t>
            </a:r>
            <a:r>
              <a:rPr lang="de-DE" dirty="0" err="1"/>
              <a:t>glass</a:t>
            </a:r>
            <a:endParaRPr lang="de-DE" dirty="0"/>
          </a:p>
          <a:p>
            <a:pPr>
              <a:lnSpc>
                <a:spcPct val="150000"/>
              </a:lnSpc>
            </a:pPr>
            <a:r>
              <a:rPr lang="de-DE" dirty="0" err="1"/>
              <a:t>Collect</a:t>
            </a:r>
            <a:r>
              <a:rPr lang="de-DE" dirty="0"/>
              <a:t> </a:t>
            </a:r>
            <a:r>
              <a:rPr lang="de-DE" dirty="0" err="1"/>
              <a:t>as</a:t>
            </a:r>
            <a:r>
              <a:rPr lang="de-DE" dirty="0"/>
              <a:t> </a:t>
            </a:r>
            <a:r>
              <a:rPr lang="de-DE" dirty="0" err="1"/>
              <a:t>much</a:t>
            </a:r>
            <a:r>
              <a:rPr lang="de-DE" dirty="0"/>
              <a:t> </a:t>
            </a:r>
            <a:r>
              <a:rPr lang="de-DE" dirty="0" err="1"/>
              <a:t>as</a:t>
            </a:r>
            <a:r>
              <a:rPr lang="de-DE" dirty="0"/>
              <a:t> </a:t>
            </a:r>
            <a:r>
              <a:rPr lang="de-DE" dirty="0" err="1"/>
              <a:t>possible</a:t>
            </a:r>
            <a:r>
              <a:rPr lang="de-DE" dirty="0"/>
              <a:t> </a:t>
            </a:r>
            <a:r>
              <a:rPr lang="de-DE" dirty="0" err="1"/>
              <a:t>using</a:t>
            </a:r>
            <a:r>
              <a:rPr lang="de-DE" dirty="0"/>
              <a:t> </a:t>
            </a:r>
            <a:r>
              <a:rPr lang="de-DE" dirty="0" err="1"/>
              <a:t>Azure</a:t>
            </a:r>
            <a:r>
              <a:rPr lang="de-DE" dirty="0"/>
              <a:t> </a:t>
            </a:r>
            <a:r>
              <a:rPr lang="de-DE" dirty="0" err="1"/>
              <a:t>Migrate</a:t>
            </a:r>
            <a:r>
              <a:rPr lang="de-DE" dirty="0"/>
              <a:t> native</a:t>
            </a:r>
          </a:p>
          <a:p>
            <a:pPr>
              <a:lnSpc>
                <a:spcPct val="150000"/>
              </a:lnSpc>
            </a:pPr>
            <a:r>
              <a:rPr lang="de-DE" dirty="0"/>
              <a:t>Add 3rd </a:t>
            </a:r>
            <a:r>
              <a:rPr lang="de-DE" dirty="0" err="1"/>
              <a:t>party</a:t>
            </a:r>
            <a:r>
              <a:rPr lang="de-DE" dirty="0"/>
              <a:t> </a:t>
            </a:r>
            <a:r>
              <a:rPr lang="de-DE" dirty="0" err="1"/>
              <a:t>collections</a:t>
            </a:r>
            <a:r>
              <a:rPr lang="de-DE" dirty="0"/>
              <a:t> </a:t>
            </a:r>
            <a:r>
              <a:rPr lang="de-DE" dirty="0" err="1"/>
              <a:t>if</a:t>
            </a:r>
            <a:r>
              <a:rPr lang="de-DE" dirty="0"/>
              <a:t> </a:t>
            </a:r>
            <a:r>
              <a:rPr lang="de-DE" dirty="0" err="1"/>
              <a:t>needed</a:t>
            </a:r>
            <a:r>
              <a:rPr lang="de-DE" dirty="0"/>
              <a:t> in </a:t>
            </a:r>
            <a:r>
              <a:rPr lang="de-DE" dirty="0" err="1"/>
              <a:t>specific</a:t>
            </a:r>
            <a:r>
              <a:rPr lang="de-DE" dirty="0"/>
              <a:t> </a:t>
            </a:r>
            <a:r>
              <a:rPr lang="de-DE" dirty="0" err="1"/>
              <a:t>cases</a:t>
            </a:r>
            <a:r>
              <a:rPr lang="de-DE" dirty="0"/>
              <a:t> </a:t>
            </a:r>
            <a:r>
              <a:rPr lang="de-DE" dirty="0" err="1"/>
              <a:t>only</a:t>
            </a:r>
            <a:endParaRPr lang="de-DE" dirty="0"/>
          </a:p>
          <a:p>
            <a:pPr>
              <a:lnSpc>
                <a:spcPct val="150000"/>
              </a:lnSpc>
            </a:pPr>
            <a:r>
              <a:rPr lang="de-DE" dirty="0" err="1"/>
              <a:t>Use</a:t>
            </a:r>
            <a:r>
              <a:rPr lang="de-DE" dirty="0"/>
              <a:t> </a:t>
            </a:r>
            <a:r>
              <a:rPr lang="de-DE" dirty="0" err="1"/>
              <a:t>PowerBI</a:t>
            </a:r>
            <a:r>
              <a:rPr lang="de-DE" dirty="0"/>
              <a:t> </a:t>
            </a:r>
            <a:r>
              <a:rPr lang="de-DE" dirty="0" err="1"/>
              <a:t>to</a:t>
            </a:r>
            <a:r>
              <a:rPr lang="de-DE" dirty="0"/>
              <a:t> </a:t>
            </a:r>
            <a:r>
              <a:rPr lang="de-DE" dirty="0" err="1"/>
              <a:t>visualize</a:t>
            </a:r>
            <a:r>
              <a:rPr lang="de-DE" dirty="0"/>
              <a:t> </a:t>
            </a:r>
            <a:r>
              <a:rPr lang="de-DE" dirty="0" err="1"/>
              <a:t>the</a:t>
            </a:r>
            <a:r>
              <a:rPr lang="de-DE" dirty="0"/>
              <a:t> </a:t>
            </a:r>
            <a:r>
              <a:rPr lang="de-DE" dirty="0" err="1"/>
              <a:t>Azure</a:t>
            </a:r>
            <a:r>
              <a:rPr lang="de-DE" dirty="0"/>
              <a:t> Assessment </a:t>
            </a:r>
            <a:r>
              <a:rPr lang="de-DE" dirty="0" err="1"/>
              <a:t>Migrate</a:t>
            </a:r>
            <a:r>
              <a:rPr lang="de-DE" dirty="0"/>
              <a:t> </a:t>
            </a:r>
            <a:r>
              <a:rPr lang="de-DE" dirty="0" err="1"/>
              <a:t>results</a:t>
            </a:r>
            <a:endParaRPr lang="de-DE" dirty="0"/>
          </a:p>
          <a:p>
            <a:pPr>
              <a:lnSpc>
                <a:spcPct val="150000"/>
              </a:lnSpc>
            </a:pPr>
            <a:r>
              <a:rPr lang="de-DE" dirty="0" err="1"/>
              <a:t>Azure</a:t>
            </a:r>
            <a:r>
              <a:rPr lang="de-DE" dirty="0"/>
              <a:t> </a:t>
            </a:r>
            <a:r>
              <a:rPr lang="de-DE" dirty="0" err="1"/>
              <a:t>Migrate</a:t>
            </a:r>
            <a:r>
              <a:rPr lang="de-DE" dirty="0"/>
              <a:t> </a:t>
            </a:r>
            <a:r>
              <a:rPr lang="de-DE" dirty="0" err="1"/>
              <a:t>is</a:t>
            </a:r>
            <a:r>
              <a:rPr lang="de-DE" dirty="0"/>
              <a:t> in 95% </a:t>
            </a:r>
            <a:r>
              <a:rPr lang="de-DE" dirty="0" err="1"/>
              <a:t>the</a:t>
            </a:r>
            <a:r>
              <a:rPr lang="de-DE" dirty="0"/>
              <a:t> </a:t>
            </a:r>
            <a:r>
              <a:rPr lang="de-DE" dirty="0" err="1"/>
              <a:t>way</a:t>
            </a:r>
            <a:r>
              <a:rPr lang="de-DE" dirty="0"/>
              <a:t> </a:t>
            </a:r>
            <a:r>
              <a:rPr lang="de-DE" dirty="0" err="1"/>
              <a:t>to</a:t>
            </a:r>
            <a:r>
              <a:rPr lang="de-DE" dirty="0"/>
              <a:t> do </a:t>
            </a:r>
            <a:r>
              <a:rPr lang="de-DE" dirty="0" err="1"/>
              <a:t>the</a:t>
            </a:r>
            <a:r>
              <a:rPr lang="de-DE" dirty="0"/>
              <a:t> </a:t>
            </a:r>
            <a:r>
              <a:rPr lang="de-DE" dirty="0" err="1"/>
              <a:t>migration</a:t>
            </a:r>
            <a:endParaRPr lang="de-DE" dirty="0"/>
          </a:p>
          <a:p>
            <a:pPr>
              <a:lnSpc>
                <a:spcPct val="150000"/>
              </a:lnSpc>
            </a:pPr>
            <a:r>
              <a:rPr lang="de-DE" dirty="0"/>
              <a:t>Add 3rd </a:t>
            </a:r>
            <a:r>
              <a:rPr lang="de-DE" dirty="0" err="1"/>
              <a:t>party</a:t>
            </a:r>
            <a:r>
              <a:rPr lang="de-DE" dirty="0"/>
              <a:t> </a:t>
            </a:r>
            <a:r>
              <a:rPr lang="de-DE" dirty="0" err="1"/>
              <a:t>collections</a:t>
            </a:r>
            <a:r>
              <a:rPr lang="de-DE" dirty="0"/>
              <a:t> </a:t>
            </a:r>
            <a:r>
              <a:rPr lang="de-DE" dirty="0" err="1"/>
              <a:t>if</a:t>
            </a:r>
            <a:r>
              <a:rPr lang="de-DE" dirty="0"/>
              <a:t> </a:t>
            </a:r>
            <a:r>
              <a:rPr lang="de-DE" dirty="0" err="1"/>
              <a:t>needed</a:t>
            </a:r>
            <a:r>
              <a:rPr lang="de-DE" dirty="0"/>
              <a:t> in </a:t>
            </a:r>
            <a:r>
              <a:rPr lang="de-DE" dirty="0" err="1"/>
              <a:t>specific</a:t>
            </a:r>
            <a:r>
              <a:rPr lang="de-DE" dirty="0"/>
              <a:t> </a:t>
            </a:r>
            <a:r>
              <a:rPr lang="de-DE" dirty="0" err="1"/>
              <a:t>cases</a:t>
            </a:r>
            <a:r>
              <a:rPr lang="de-DE" dirty="0"/>
              <a:t> </a:t>
            </a:r>
            <a:r>
              <a:rPr lang="de-DE" dirty="0" err="1"/>
              <a:t>only</a:t>
            </a:r>
            <a:endParaRPr lang="de-DE" dirty="0"/>
          </a:p>
        </p:txBody>
      </p:sp>
    </p:spTree>
    <p:extLst>
      <p:ext uri="{BB962C8B-B14F-4D97-AF65-F5344CB8AC3E}">
        <p14:creationId xmlns:p14="http://schemas.microsoft.com/office/powerpoint/2010/main" val="277545226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D84161-A5A7-42CA-B6BD-F7D75818534F}"/>
              </a:ext>
            </a:extLst>
          </p:cNvPr>
          <p:cNvSpPr>
            <a:spLocks noGrp="1"/>
          </p:cNvSpPr>
          <p:nvPr>
            <p:ph type="title"/>
          </p:nvPr>
        </p:nvSpPr>
        <p:spPr/>
        <p:txBody>
          <a:bodyPr/>
          <a:lstStyle/>
          <a:p>
            <a:r>
              <a:rPr lang="en-GB" dirty="0"/>
              <a:t>Learn from my mistakes…</a:t>
            </a:r>
          </a:p>
        </p:txBody>
      </p:sp>
      <p:sp>
        <p:nvSpPr>
          <p:cNvPr id="6" name="TextBox 5">
            <a:extLst>
              <a:ext uri="{FF2B5EF4-FFF2-40B4-BE49-F238E27FC236}">
                <a16:creationId xmlns:a16="http://schemas.microsoft.com/office/drawing/2014/main" id="{F1F18A96-9C7F-407D-82E6-61633F075899}"/>
              </a:ext>
            </a:extLst>
          </p:cNvPr>
          <p:cNvSpPr txBox="1"/>
          <p:nvPr/>
        </p:nvSpPr>
        <p:spPr>
          <a:xfrm>
            <a:off x="435796" y="1238289"/>
            <a:ext cx="11561709" cy="5713231"/>
          </a:xfrm>
          <a:prstGeom prst="rect">
            <a:avLst/>
          </a:prstGeom>
          <a:noFill/>
        </p:spPr>
        <p:txBody>
          <a:bodyPr wrap="square" lIns="0" tIns="0" rIns="0" bIns="0" rtlCol="0">
            <a:spAutoFit/>
          </a:bodyPr>
          <a:lstStyle/>
          <a:p>
            <a:pPr marL="349724" indent="-349724" defTabSz="932563">
              <a:buFontTx/>
              <a:buChar char="-"/>
            </a:pPr>
            <a:r>
              <a:rPr lang="en-GB" sz="2856" dirty="0">
                <a:gradFill>
                  <a:gsLst>
                    <a:gs pos="2917">
                      <a:srgbClr val="000000"/>
                    </a:gs>
                    <a:gs pos="30000">
                      <a:srgbClr val="000000"/>
                    </a:gs>
                  </a:gsLst>
                  <a:lin ang="5400000" scaled="0"/>
                </a:gradFill>
                <a:latin typeface="Segoe UI"/>
              </a:rPr>
              <a:t>Make sure your Azure Migrate appliance has the right time/date/time zone</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Reboot the source VMs before migration to clear any pending reboots, issues</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Test migrations to a temporary or restricted network area (add ref. </a:t>
            </a:r>
            <a:r>
              <a:rPr lang="en-GB" sz="2856">
                <a:gradFill>
                  <a:gsLst>
                    <a:gs pos="2917">
                      <a:srgbClr val="000000"/>
                    </a:gs>
                    <a:gs pos="30000">
                      <a:srgbClr val="000000"/>
                    </a:gs>
                  </a:gsLst>
                  <a:lin ang="5400000" scaled="0"/>
                </a:gradFill>
                <a:latin typeface="Segoe UI"/>
              </a:rPr>
              <a:t>to DC)</a:t>
            </a: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Consider implementing networking throttling</a:t>
            </a:r>
          </a:p>
          <a:p>
            <a:pPr marL="349724" indent="-349724" defTabSz="932563">
              <a:buFontTx/>
              <a:buChar char="-"/>
            </a:pPr>
            <a:endParaRPr lang="en-GB" sz="2856" dirty="0">
              <a:gradFill>
                <a:gsLst>
                  <a:gs pos="2917">
                    <a:srgbClr val="000000"/>
                  </a:gs>
                  <a:gs pos="30000">
                    <a:srgbClr val="000000"/>
                  </a:gs>
                </a:gsLst>
                <a:lin ang="5400000" scaled="0"/>
              </a:gradFill>
              <a:latin typeface="Segoe UI"/>
            </a:endParaRPr>
          </a:p>
          <a:p>
            <a:pPr marL="349724" indent="-349724" defTabSz="932563">
              <a:buFontTx/>
              <a:buChar char="-"/>
            </a:pPr>
            <a:r>
              <a:rPr lang="en-GB" sz="2856" dirty="0">
                <a:gradFill>
                  <a:gsLst>
                    <a:gs pos="2917">
                      <a:srgbClr val="000000"/>
                    </a:gs>
                    <a:gs pos="30000">
                      <a:srgbClr val="000000"/>
                    </a:gs>
                  </a:gsLst>
                  <a:lin ang="5400000" scaled="0"/>
                </a:gradFill>
                <a:latin typeface="Segoe UI"/>
              </a:rPr>
              <a:t>Create a temporary resource group for your Azure Migrate project</a:t>
            </a:r>
          </a:p>
          <a:p>
            <a:pPr marL="349724" indent="-349724" defTabSz="932563">
              <a:buFontTx/>
              <a:buChar char="-"/>
            </a:pPr>
            <a:r>
              <a:rPr lang="en-GB" sz="2856" dirty="0">
                <a:gradFill>
                  <a:gsLst>
                    <a:gs pos="2917">
                      <a:srgbClr val="000000"/>
                    </a:gs>
                    <a:gs pos="30000">
                      <a:srgbClr val="000000"/>
                    </a:gs>
                  </a:gsLst>
                  <a:lin ang="5400000" scaled="0"/>
                </a:gradFill>
                <a:latin typeface="Segoe UI"/>
              </a:rPr>
              <a:t>Use Azure Lighthouse for at-scale migrations</a:t>
            </a:r>
          </a:p>
        </p:txBody>
      </p:sp>
    </p:spTree>
    <p:extLst>
      <p:ext uri="{BB962C8B-B14F-4D97-AF65-F5344CB8AC3E}">
        <p14:creationId xmlns:p14="http://schemas.microsoft.com/office/powerpoint/2010/main" val="259713544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E99A-E1AF-4BBB-B489-6E7BDD6C3F08}"/>
              </a:ext>
            </a:extLst>
          </p:cNvPr>
          <p:cNvSpPr>
            <a:spLocks noGrp="1"/>
          </p:cNvSpPr>
          <p:nvPr>
            <p:ph type="title"/>
          </p:nvPr>
        </p:nvSpPr>
        <p:spPr/>
        <p:txBody>
          <a:bodyPr/>
          <a:lstStyle/>
          <a:p>
            <a:r>
              <a:rPr lang="en-US">
                <a:solidFill>
                  <a:schemeClr val="tx1"/>
                </a:solidFill>
              </a:rPr>
              <a:t>Azure Migrate resources</a:t>
            </a:r>
          </a:p>
        </p:txBody>
      </p:sp>
      <p:sp>
        <p:nvSpPr>
          <p:cNvPr id="3" name="Rectangle 2">
            <a:extLst>
              <a:ext uri="{FF2B5EF4-FFF2-40B4-BE49-F238E27FC236}">
                <a16:creationId xmlns:a16="http://schemas.microsoft.com/office/drawing/2014/main" id="{5D87A956-F2E5-4062-87C9-892CBBFE7AE5}"/>
              </a:ext>
            </a:extLst>
          </p:cNvPr>
          <p:cNvSpPr/>
          <p:nvPr/>
        </p:nvSpPr>
        <p:spPr>
          <a:xfrm>
            <a:off x="1224030" y="1308126"/>
            <a:ext cx="5277274" cy="5563810"/>
          </a:xfrm>
          <a:prstGeom prst="rect">
            <a:avLst/>
          </a:prstGeom>
        </p:spPr>
        <p:txBody>
          <a:bodyPr wrap="square" lIns="0">
            <a:spAutoFit/>
          </a:bodyPr>
          <a:lstStyle/>
          <a:p>
            <a:pPr defTabSz="932239" fontAlgn="base">
              <a:spcAft>
                <a:spcPts val="3598"/>
              </a:spcAft>
              <a:defRPr/>
            </a:pPr>
            <a:r>
              <a:rPr lang="en-US" sz="1632">
                <a:solidFill>
                  <a:srgbClr val="000000"/>
                </a:solidFill>
                <a:latin typeface="Segoe UI"/>
              </a:rPr>
              <a:t>Learn more </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a:t>
            </a:r>
            <a:r>
              <a:rPr lang="en-US" sz="1632">
                <a:solidFill>
                  <a:srgbClr val="000000"/>
                </a:solidFill>
                <a:latin typeface="Segoe UI"/>
              </a:rPr>
              <a:t>​</a:t>
            </a:r>
          </a:p>
          <a:p>
            <a:pPr defTabSz="932239" fontAlgn="base">
              <a:spcAft>
                <a:spcPts val="3598"/>
              </a:spcAft>
              <a:defRPr/>
            </a:pPr>
            <a:r>
              <a:rPr lang="en-US" sz="1632">
                <a:solidFill>
                  <a:srgbClr val="000000"/>
                </a:solidFill>
                <a:latin typeface="Segoe UI"/>
              </a:rPr>
              <a:t>Documentation</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AzureMigrateDocs</a:t>
            </a:r>
            <a:r>
              <a:rPr lang="en-US" sz="1632">
                <a:solidFill>
                  <a:srgbClr val="000000"/>
                </a:solidFill>
                <a:latin typeface="Segoe UI"/>
              </a:rPr>
              <a:t>​</a:t>
            </a:r>
          </a:p>
          <a:p>
            <a:pPr defTabSz="932239" fontAlgn="base">
              <a:spcAft>
                <a:spcPts val="3598"/>
              </a:spcAft>
              <a:defRPr/>
            </a:pPr>
            <a:r>
              <a:rPr lang="en-US" sz="1632">
                <a:solidFill>
                  <a:srgbClr val="000000"/>
                </a:solidFill>
                <a:latin typeface="Segoe UI"/>
              </a:rPr>
              <a:t>Azure Migration Blog</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MigrationBlogs</a:t>
            </a:r>
            <a:endParaRPr lang="en-US" sz="1632">
              <a:solidFill>
                <a:srgbClr val="000000"/>
              </a:solidFill>
              <a:latin typeface="Segoe UI"/>
            </a:endParaRPr>
          </a:p>
          <a:p>
            <a:pPr defTabSz="932239" fontAlgn="base">
              <a:spcAft>
                <a:spcPts val="3598"/>
              </a:spcAft>
              <a:defRPr/>
            </a:pPr>
            <a:r>
              <a:rPr lang="en-US" sz="1632">
                <a:solidFill>
                  <a:srgbClr val="000000"/>
                </a:solidFill>
                <a:latin typeface="Segoe UI"/>
              </a:rPr>
              <a:t>Azure Migrate Demos</a:t>
            </a:r>
            <a:br>
              <a:rPr lang="en-US" sz="1632">
                <a:solidFill>
                  <a:srgbClr val="000000"/>
                </a:solidFill>
                <a:latin typeface="Segoe UI"/>
              </a:rPr>
            </a:br>
            <a:r>
              <a:rPr lang="en-US" sz="1632">
                <a:solidFill>
                  <a:srgbClr val="000000"/>
                </a:solidFill>
                <a:latin typeface="Segoe UI"/>
              </a:rPr>
              <a:t>aka.ms/</a:t>
            </a:r>
            <a:r>
              <a:rPr lang="en-US" sz="1632" err="1">
                <a:solidFill>
                  <a:srgbClr val="000000"/>
                </a:solidFill>
                <a:latin typeface="Segoe UI"/>
              </a:rPr>
              <a:t>AzureMigrateGettingStarted</a:t>
            </a:r>
            <a:endParaRPr lang="en-US" sz="1632">
              <a:solidFill>
                <a:srgbClr val="000000"/>
              </a:solidFill>
              <a:latin typeface="Segoe UI"/>
            </a:endParaRPr>
          </a:p>
          <a:p>
            <a:pPr defTabSz="932239" fontAlgn="base">
              <a:defRPr/>
            </a:pPr>
            <a:r>
              <a:rPr lang="en-US" sz="1632">
                <a:solidFill>
                  <a:srgbClr val="000000"/>
                </a:solidFill>
                <a:latin typeface="Segoe UI"/>
              </a:rPr>
              <a:t>E-Book</a:t>
            </a:r>
          </a:p>
          <a:p>
            <a:pPr defTabSz="932239" fontAlgn="base">
              <a:defRPr/>
            </a:pPr>
            <a:r>
              <a:rPr lang="en-US" sz="1632">
                <a:solidFill>
                  <a:srgbClr val="000000"/>
                </a:solidFill>
                <a:latin typeface="Segoe UI"/>
              </a:rPr>
              <a:t>aka.ms/</a:t>
            </a:r>
            <a:r>
              <a:rPr lang="en-US" sz="1632" err="1">
                <a:solidFill>
                  <a:srgbClr val="000000"/>
                </a:solidFill>
                <a:latin typeface="Segoe UI"/>
              </a:rPr>
              <a:t>AzureMigrateEbook</a:t>
            </a:r>
            <a:endParaRPr lang="en-US" sz="1632">
              <a:solidFill>
                <a:srgbClr val="000000"/>
              </a:solidFill>
              <a:latin typeface="Segoe UI"/>
            </a:endParaRPr>
          </a:p>
          <a:p>
            <a:pPr defTabSz="932239" fontAlgn="base">
              <a:defRPr/>
            </a:pPr>
            <a:endParaRPr lang="en-US" sz="1632">
              <a:solidFill>
                <a:srgbClr val="000000"/>
              </a:solidFill>
              <a:latin typeface="Segoe UI"/>
            </a:endParaRPr>
          </a:p>
          <a:p>
            <a:pPr defTabSz="932239" fontAlgn="base">
              <a:defRPr/>
            </a:pPr>
            <a:endParaRPr lang="en-US" sz="1632">
              <a:solidFill>
                <a:srgbClr val="000000"/>
              </a:solidFill>
              <a:latin typeface="Segoe UI"/>
            </a:endParaRPr>
          </a:p>
          <a:p>
            <a:pPr defTabSz="932239" fontAlgn="base">
              <a:defRPr/>
            </a:pPr>
            <a:r>
              <a:rPr lang="en-US" sz="1632">
                <a:solidFill>
                  <a:srgbClr val="000000"/>
                </a:solidFill>
                <a:latin typeface="Segoe UI"/>
              </a:rPr>
              <a:t>Learning path</a:t>
            </a:r>
          </a:p>
          <a:p>
            <a:pPr defTabSz="932239" fontAlgn="base">
              <a:defRPr/>
            </a:pPr>
            <a:r>
              <a:rPr lang="en-US" sz="1632">
                <a:solidFill>
                  <a:srgbClr val="000000"/>
                </a:solidFill>
                <a:latin typeface="Segoe UI"/>
              </a:rPr>
              <a:t>aka.ms/</a:t>
            </a:r>
            <a:r>
              <a:rPr lang="en-US" sz="1632" err="1">
                <a:solidFill>
                  <a:srgbClr val="000000"/>
                </a:solidFill>
                <a:latin typeface="Segoe UI"/>
              </a:rPr>
              <a:t>AzureMigrateLearning</a:t>
            </a:r>
            <a:endParaRPr lang="en-US" sz="1632">
              <a:solidFill>
                <a:srgbClr val="000000"/>
              </a:solidFill>
              <a:latin typeface="Segoe UI"/>
            </a:endParaRPr>
          </a:p>
        </p:txBody>
      </p:sp>
      <p:cxnSp>
        <p:nvCxnSpPr>
          <p:cNvPr id="25" name="Straight Connector 24">
            <a:extLst>
              <a:ext uri="{FF2B5EF4-FFF2-40B4-BE49-F238E27FC236}">
                <a16:creationId xmlns:a16="http://schemas.microsoft.com/office/drawing/2014/main" id="{994C39AB-EA7C-B545-B06A-68376931B42E}"/>
              </a:ext>
            </a:extLst>
          </p:cNvPr>
          <p:cNvCxnSpPr>
            <a:cxnSpLocks/>
          </p:cNvCxnSpPr>
          <p:nvPr/>
        </p:nvCxnSpPr>
        <p:spPr>
          <a:xfrm>
            <a:off x="1217312" y="2079738"/>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23C4A6-2C08-8540-A57D-A790ABD8F871}"/>
              </a:ext>
            </a:extLst>
          </p:cNvPr>
          <p:cNvCxnSpPr>
            <a:cxnSpLocks/>
          </p:cNvCxnSpPr>
          <p:nvPr/>
        </p:nvCxnSpPr>
        <p:spPr>
          <a:xfrm>
            <a:off x="1217312" y="3055112"/>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534E0-F87C-2F4B-A36C-FAC03BE224E3}"/>
              </a:ext>
            </a:extLst>
          </p:cNvPr>
          <p:cNvCxnSpPr>
            <a:cxnSpLocks/>
          </p:cNvCxnSpPr>
          <p:nvPr/>
        </p:nvCxnSpPr>
        <p:spPr>
          <a:xfrm>
            <a:off x="1217312" y="4000417"/>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484495-6940-2C46-8164-DCE863A57B3E}"/>
              </a:ext>
            </a:extLst>
          </p:cNvPr>
          <p:cNvCxnSpPr>
            <a:cxnSpLocks/>
          </p:cNvCxnSpPr>
          <p:nvPr/>
        </p:nvCxnSpPr>
        <p:spPr>
          <a:xfrm>
            <a:off x="1217312" y="4959572"/>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9AE3850-B80F-FE47-BAD7-B77B4183D18B}"/>
              </a:ext>
            </a:extLst>
          </p:cNvPr>
          <p:cNvSpPr/>
          <p:nvPr/>
        </p:nvSpPr>
        <p:spPr bwMode="auto">
          <a:xfrm>
            <a:off x="675482" y="1523858"/>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33" name="Group 32">
            <a:extLst>
              <a:ext uri="{FF2B5EF4-FFF2-40B4-BE49-F238E27FC236}">
                <a16:creationId xmlns:a16="http://schemas.microsoft.com/office/drawing/2014/main" id="{CA48379B-8091-6F4F-AC1D-855DCB0931C1}"/>
              </a:ext>
            </a:extLst>
          </p:cNvPr>
          <p:cNvGrpSpPr/>
          <p:nvPr/>
        </p:nvGrpSpPr>
        <p:grpSpPr>
          <a:xfrm>
            <a:off x="749295" y="1616252"/>
            <a:ext cx="126617" cy="89453"/>
            <a:chOff x="6001010" y="3000875"/>
            <a:chExt cx="189980" cy="134218"/>
          </a:xfrm>
          <a:solidFill>
            <a:srgbClr val="FFFFFF"/>
          </a:solidFill>
        </p:grpSpPr>
        <p:cxnSp>
          <p:nvCxnSpPr>
            <p:cNvPr id="34" name="Straight Connector 33">
              <a:extLst>
                <a:ext uri="{FF2B5EF4-FFF2-40B4-BE49-F238E27FC236}">
                  <a16:creationId xmlns:a16="http://schemas.microsoft.com/office/drawing/2014/main" id="{659CD189-A044-5149-9577-8B2A0BCC2ED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35" name="L-Shape 34">
              <a:extLst>
                <a:ext uri="{FF2B5EF4-FFF2-40B4-BE49-F238E27FC236}">
                  <a16:creationId xmlns:a16="http://schemas.microsoft.com/office/drawing/2014/main" id="{5B86FB25-6C99-7848-ABF8-0F057FCAD55F}"/>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37" name="Oval 36">
            <a:extLst>
              <a:ext uri="{FF2B5EF4-FFF2-40B4-BE49-F238E27FC236}">
                <a16:creationId xmlns:a16="http://schemas.microsoft.com/office/drawing/2014/main" id="{FDAD2742-4B56-6F4E-883A-512081606FCA}"/>
              </a:ext>
            </a:extLst>
          </p:cNvPr>
          <p:cNvSpPr/>
          <p:nvPr/>
        </p:nvSpPr>
        <p:spPr bwMode="auto">
          <a:xfrm>
            <a:off x="675482" y="2501818"/>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38" name="Group 37">
            <a:extLst>
              <a:ext uri="{FF2B5EF4-FFF2-40B4-BE49-F238E27FC236}">
                <a16:creationId xmlns:a16="http://schemas.microsoft.com/office/drawing/2014/main" id="{1904962F-947B-754B-BD7D-F236FB285D4C}"/>
              </a:ext>
            </a:extLst>
          </p:cNvPr>
          <p:cNvGrpSpPr/>
          <p:nvPr/>
        </p:nvGrpSpPr>
        <p:grpSpPr>
          <a:xfrm>
            <a:off x="749295" y="2594212"/>
            <a:ext cx="126617" cy="89453"/>
            <a:chOff x="6001010" y="3000875"/>
            <a:chExt cx="189980" cy="134218"/>
          </a:xfrm>
          <a:solidFill>
            <a:srgbClr val="FFFFFF"/>
          </a:solidFill>
        </p:grpSpPr>
        <p:cxnSp>
          <p:nvCxnSpPr>
            <p:cNvPr id="39" name="Straight Connector 38">
              <a:extLst>
                <a:ext uri="{FF2B5EF4-FFF2-40B4-BE49-F238E27FC236}">
                  <a16:creationId xmlns:a16="http://schemas.microsoft.com/office/drawing/2014/main" id="{DD1AA371-3D76-744E-AFA5-41D3499EA70A}"/>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0" name="L-Shape 39">
              <a:extLst>
                <a:ext uri="{FF2B5EF4-FFF2-40B4-BE49-F238E27FC236}">
                  <a16:creationId xmlns:a16="http://schemas.microsoft.com/office/drawing/2014/main" id="{AE0FBBA7-0349-2A47-81FB-E7A9613AAB5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42" name="Oval 41">
            <a:extLst>
              <a:ext uri="{FF2B5EF4-FFF2-40B4-BE49-F238E27FC236}">
                <a16:creationId xmlns:a16="http://schemas.microsoft.com/office/drawing/2014/main" id="{BA0EA0AA-C0D7-EC45-88D3-5145C8DD911E}"/>
              </a:ext>
            </a:extLst>
          </p:cNvPr>
          <p:cNvSpPr/>
          <p:nvPr/>
        </p:nvSpPr>
        <p:spPr bwMode="auto">
          <a:xfrm>
            <a:off x="675482" y="3426346"/>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3" name="Group 42">
            <a:extLst>
              <a:ext uri="{FF2B5EF4-FFF2-40B4-BE49-F238E27FC236}">
                <a16:creationId xmlns:a16="http://schemas.microsoft.com/office/drawing/2014/main" id="{7AB1086A-096A-3E4C-987D-16C8AB32A681}"/>
              </a:ext>
            </a:extLst>
          </p:cNvPr>
          <p:cNvGrpSpPr/>
          <p:nvPr/>
        </p:nvGrpSpPr>
        <p:grpSpPr>
          <a:xfrm>
            <a:off x="749295" y="3518741"/>
            <a:ext cx="126617" cy="89453"/>
            <a:chOff x="6001010" y="3000875"/>
            <a:chExt cx="189980" cy="134218"/>
          </a:xfrm>
          <a:solidFill>
            <a:srgbClr val="FFFFFF"/>
          </a:solidFill>
        </p:grpSpPr>
        <p:cxnSp>
          <p:nvCxnSpPr>
            <p:cNvPr id="44" name="Straight Connector 43">
              <a:extLst>
                <a:ext uri="{FF2B5EF4-FFF2-40B4-BE49-F238E27FC236}">
                  <a16:creationId xmlns:a16="http://schemas.microsoft.com/office/drawing/2014/main" id="{29359C6C-9422-D645-89E9-06A5776B1C3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5" name="L-Shape 44">
              <a:extLst>
                <a:ext uri="{FF2B5EF4-FFF2-40B4-BE49-F238E27FC236}">
                  <a16:creationId xmlns:a16="http://schemas.microsoft.com/office/drawing/2014/main" id="{E209BDEF-342D-F646-B848-82662E46548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47" name="Oval 46">
            <a:extLst>
              <a:ext uri="{FF2B5EF4-FFF2-40B4-BE49-F238E27FC236}">
                <a16:creationId xmlns:a16="http://schemas.microsoft.com/office/drawing/2014/main" id="{3578755B-0CF7-904F-B48C-65FCCD01FECE}"/>
              </a:ext>
            </a:extLst>
          </p:cNvPr>
          <p:cNvSpPr/>
          <p:nvPr/>
        </p:nvSpPr>
        <p:spPr bwMode="auto">
          <a:xfrm>
            <a:off x="675482" y="4416666"/>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8" name="Group 47">
            <a:extLst>
              <a:ext uri="{FF2B5EF4-FFF2-40B4-BE49-F238E27FC236}">
                <a16:creationId xmlns:a16="http://schemas.microsoft.com/office/drawing/2014/main" id="{E223A30E-5A6F-4646-A3AF-6375D2D333A9}"/>
              </a:ext>
            </a:extLst>
          </p:cNvPr>
          <p:cNvGrpSpPr/>
          <p:nvPr/>
        </p:nvGrpSpPr>
        <p:grpSpPr>
          <a:xfrm>
            <a:off x="749295" y="4509061"/>
            <a:ext cx="126617" cy="89453"/>
            <a:chOff x="6001010" y="3000875"/>
            <a:chExt cx="189980" cy="134218"/>
          </a:xfrm>
          <a:solidFill>
            <a:srgbClr val="FFFFFF"/>
          </a:solidFill>
        </p:grpSpPr>
        <p:cxnSp>
          <p:nvCxnSpPr>
            <p:cNvPr id="49" name="Straight Connector 48">
              <a:extLst>
                <a:ext uri="{FF2B5EF4-FFF2-40B4-BE49-F238E27FC236}">
                  <a16:creationId xmlns:a16="http://schemas.microsoft.com/office/drawing/2014/main" id="{4DC279C6-C12D-B14A-99C3-8E73B6CAF7D3}"/>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0" name="L-Shape 49">
              <a:extLst>
                <a:ext uri="{FF2B5EF4-FFF2-40B4-BE49-F238E27FC236}">
                  <a16:creationId xmlns:a16="http://schemas.microsoft.com/office/drawing/2014/main" id="{10EA6058-B30C-A04D-95AC-14C74C5B0264}"/>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sp>
        <p:nvSpPr>
          <p:cNvPr id="52" name="Oval 51">
            <a:extLst>
              <a:ext uri="{FF2B5EF4-FFF2-40B4-BE49-F238E27FC236}">
                <a16:creationId xmlns:a16="http://schemas.microsoft.com/office/drawing/2014/main" id="{D389D5AC-09FB-4FF3-A883-727541153720}"/>
              </a:ext>
            </a:extLst>
          </p:cNvPr>
          <p:cNvSpPr/>
          <p:nvPr/>
        </p:nvSpPr>
        <p:spPr bwMode="auto">
          <a:xfrm>
            <a:off x="675481" y="5269864"/>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53" name="Group 52">
            <a:extLst>
              <a:ext uri="{FF2B5EF4-FFF2-40B4-BE49-F238E27FC236}">
                <a16:creationId xmlns:a16="http://schemas.microsoft.com/office/drawing/2014/main" id="{17327306-3EB2-4BA9-8AA8-C0D719EDEE1D}"/>
              </a:ext>
            </a:extLst>
          </p:cNvPr>
          <p:cNvGrpSpPr/>
          <p:nvPr/>
        </p:nvGrpSpPr>
        <p:grpSpPr>
          <a:xfrm>
            <a:off x="749294" y="5362258"/>
            <a:ext cx="126617" cy="89453"/>
            <a:chOff x="6001010" y="3000875"/>
            <a:chExt cx="189980" cy="134218"/>
          </a:xfrm>
          <a:solidFill>
            <a:srgbClr val="FFFFFF"/>
          </a:solidFill>
        </p:grpSpPr>
        <p:cxnSp>
          <p:nvCxnSpPr>
            <p:cNvPr id="54" name="Straight Connector 53">
              <a:extLst>
                <a:ext uri="{FF2B5EF4-FFF2-40B4-BE49-F238E27FC236}">
                  <a16:creationId xmlns:a16="http://schemas.microsoft.com/office/drawing/2014/main" id="{4ECD5610-5A4C-4440-A0DB-7DEA0C98A0E7}"/>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5" name="L-Shape 54">
              <a:extLst>
                <a:ext uri="{FF2B5EF4-FFF2-40B4-BE49-F238E27FC236}">
                  <a16:creationId xmlns:a16="http://schemas.microsoft.com/office/drawing/2014/main" id="{CA110CFD-101F-4F8B-AF15-70CB58A524E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cxnSp>
        <p:nvCxnSpPr>
          <p:cNvPr id="4" name="Straight Connector 3">
            <a:extLst>
              <a:ext uri="{FF2B5EF4-FFF2-40B4-BE49-F238E27FC236}">
                <a16:creationId xmlns:a16="http://schemas.microsoft.com/office/drawing/2014/main" id="{5F1E68A2-1E67-4C07-8882-5936467C95E9}"/>
              </a:ext>
            </a:extLst>
          </p:cNvPr>
          <p:cNvCxnSpPr>
            <a:cxnSpLocks/>
          </p:cNvCxnSpPr>
          <p:nvPr/>
        </p:nvCxnSpPr>
        <p:spPr>
          <a:xfrm>
            <a:off x="1217312" y="5920217"/>
            <a:ext cx="4742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6DB3B61-A10C-4FE7-A931-8354F76C6169}"/>
              </a:ext>
            </a:extLst>
          </p:cNvPr>
          <p:cNvSpPr/>
          <p:nvPr/>
        </p:nvSpPr>
        <p:spPr bwMode="auto">
          <a:xfrm>
            <a:off x="675481" y="6260183"/>
            <a:ext cx="274242" cy="274242"/>
          </a:xfrm>
          <a:prstGeom prst="ellipse">
            <a:avLst/>
          </a:prstGeom>
          <a:solidFill>
            <a:schemeClr val="tx2"/>
          </a:solidFill>
          <a:ln w="19050" cap="flat" cmpd="sng" algn="ctr">
            <a:noFill/>
            <a:prstDash val="soli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8" kern="0" err="1">
              <a:solidFill>
                <a:srgbClr val="000000"/>
              </a:solidFill>
              <a:latin typeface="Segoe UI"/>
            </a:endParaRPr>
          </a:p>
        </p:txBody>
      </p:sp>
      <p:grpSp>
        <p:nvGrpSpPr>
          <p:cNvPr id="41" name="Group 40">
            <a:extLst>
              <a:ext uri="{FF2B5EF4-FFF2-40B4-BE49-F238E27FC236}">
                <a16:creationId xmlns:a16="http://schemas.microsoft.com/office/drawing/2014/main" id="{B1102FFA-44D7-449B-957F-B290CD26701C}"/>
              </a:ext>
            </a:extLst>
          </p:cNvPr>
          <p:cNvGrpSpPr/>
          <p:nvPr/>
        </p:nvGrpSpPr>
        <p:grpSpPr>
          <a:xfrm>
            <a:off x="749294" y="6352578"/>
            <a:ext cx="126617" cy="89453"/>
            <a:chOff x="6001010" y="3000875"/>
            <a:chExt cx="189980" cy="134218"/>
          </a:xfrm>
          <a:solidFill>
            <a:srgbClr val="FFFFFF"/>
          </a:solidFill>
        </p:grpSpPr>
        <p:cxnSp>
          <p:nvCxnSpPr>
            <p:cNvPr id="46" name="Straight Connector 45">
              <a:extLst>
                <a:ext uri="{FF2B5EF4-FFF2-40B4-BE49-F238E27FC236}">
                  <a16:creationId xmlns:a16="http://schemas.microsoft.com/office/drawing/2014/main" id="{9468580C-01F4-45FD-AF17-13224282ABBC}"/>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1" name="L-Shape 50">
              <a:extLst>
                <a:ext uri="{FF2B5EF4-FFF2-40B4-BE49-F238E27FC236}">
                  <a16:creationId xmlns:a16="http://schemas.microsoft.com/office/drawing/2014/main" id="{0E81CAC9-9C1E-444D-9247-288911D38095}"/>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800" kern="0" err="1">
                <a:solidFill>
                  <a:srgbClr val="000000"/>
                </a:solidFill>
                <a:latin typeface="Segoe UI Semibold" panose="020B0702040204020203" pitchFamily="34" charset="0"/>
                <a:ea typeface="Segoe UI" pitchFamily="34" charset="0"/>
                <a:cs typeface="Segoe UI Semibold" panose="020B0702040204020203" pitchFamily="34" charset="0"/>
              </a:endParaRPr>
            </a:p>
          </p:txBody>
        </p:sp>
      </p:grpSp>
      <p:pic>
        <p:nvPicPr>
          <p:cNvPr id="7" name="Picture 6">
            <a:extLst>
              <a:ext uri="{FF2B5EF4-FFF2-40B4-BE49-F238E27FC236}">
                <a16:creationId xmlns:a16="http://schemas.microsoft.com/office/drawing/2014/main" id="{04A6733D-289C-4079-9E44-196C3BFC73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34453" y="994"/>
            <a:ext cx="6200259" cy="6992541"/>
          </a:xfrm>
          <a:prstGeom prst="rect">
            <a:avLst/>
          </a:prstGeom>
          <a:solidFill>
            <a:schemeClr val="bg1"/>
          </a:solidFill>
        </p:spPr>
      </p:pic>
    </p:spTree>
    <p:extLst>
      <p:ext uri="{BB962C8B-B14F-4D97-AF65-F5344CB8AC3E}">
        <p14:creationId xmlns:p14="http://schemas.microsoft.com/office/powerpoint/2010/main" val="394879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DE95-3092-4199-BA02-5605D90F59B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26282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28A7-5146-4FFF-BFF0-28C076E8A139}"/>
              </a:ext>
            </a:extLst>
          </p:cNvPr>
          <p:cNvSpPr>
            <a:spLocks noGrp="1"/>
          </p:cNvSpPr>
          <p:nvPr>
            <p:ph type="title"/>
          </p:nvPr>
        </p:nvSpPr>
        <p:spPr/>
        <p:txBody>
          <a:bodyPr/>
          <a:lstStyle/>
          <a:p>
            <a:r>
              <a:rPr lang="en-US"/>
              <a:t>Choice of tools for every stage and every requirement</a:t>
            </a:r>
          </a:p>
        </p:txBody>
      </p:sp>
      <p:sp>
        <p:nvSpPr>
          <p:cNvPr id="99" name="TextBox 98">
            <a:extLst>
              <a:ext uri="{FF2B5EF4-FFF2-40B4-BE49-F238E27FC236}">
                <a16:creationId xmlns:a16="http://schemas.microsoft.com/office/drawing/2014/main" id="{FB63413F-E738-42F5-8A9C-DF27EB97BD41}"/>
              </a:ext>
            </a:extLst>
          </p:cNvPr>
          <p:cNvSpPr txBox="1"/>
          <p:nvPr/>
        </p:nvSpPr>
        <p:spPr>
          <a:xfrm>
            <a:off x="580380" y="1284234"/>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Servers</a:t>
            </a:r>
          </a:p>
        </p:txBody>
      </p:sp>
      <p:cxnSp>
        <p:nvCxnSpPr>
          <p:cNvPr id="11" name="Straight Connector 10">
            <a:extLst>
              <a:ext uri="{FF2B5EF4-FFF2-40B4-BE49-F238E27FC236}">
                <a16:creationId xmlns:a16="http://schemas.microsoft.com/office/drawing/2014/main" id="{8C34C77E-BFDA-49C5-A015-FED53599E475}"/>
              </a:ext>
            </a:extLst>
          </p:cNvPr>
          <p:cNvCxnSpPr>
            <a:cxnSpLocks/>
          </p:cNvCxnSpPr>
          <p:nvPr/>
        </p:nvCxnSpPr>
        <p:spPr>
          <a:xfrm>
            <a:off x="2649966" y="1206664"/>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9B2EB0-7AD9-479E-82AB-F8BD4AB51817}"/>
              </a:ext>
            </a:extLst>
          </p:cNvPr>
          <p:cNvCxnSpPr>
            <a:cxnSpLocks/>
          </p:cNvCxnSpPr>
          <p:nvPr/>
        </p:nvCxnSpPr>
        <p:spPr>
          <a:xfrm>
            <a:off x="4890663" y="1206664"/>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BEA18F-329F-45B7-A845-D45C7D505899}"/>
              </a:ext>
            </a:extLst>
          </p:cNvPr>
          <p:cNvCxnSpPr>
            <a:cxnSpLocks/>
          </p:cNvCxnSpPr>
          <p:nvPr/>
        </p:nvCxnSpPr>
        <p:spPr>
          <a:xfrm>
            <a:off x="7299579" y="1174436"/>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9DF2F70-CECE-4B82-8C59-C6B9BBB0C925}"/>
              </a:ext>
            </a:extLst>
          </p:cNvPr>
          <p:cNvCxnSpPr>
            <a:cxnSpLocks/>
          </p:cNvCxnSpPr>
          <p:nvPr/>
        </p:nvCxnSpPr>
        <p:spPr>
          <a:xfrm>
            <a:off x="9794453" y="1148146"/>
            <a:ext cx="0" cy="553415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85800AA-E853-6E4A-A097-834511BB384B}"/>
              </a:ext>
            </a:extLst>
          </p:cNvPr>
          <p:cNvGrpSpPr/>
          <p:nvPr/>
        </p:nvGrpSpPr>
        <p:grpSpPr>
          <a:xfrm>
            <a:off x="577424" y="6125758"/>
            <a:ext cx="9112353" cy="522401"/>
            <a:chOff x="577424" y="6125758"/>
            <a:chExt cx="9112353" cy="522401"/>
          </a:xfrm>
        </p:grpSpPr>
        <p:pic>
          <p:nvPicPr>
            <p:cNvPr id="39" name="Picture 2" descr="Image result for cloudamize logo">
              <a:extLst>
                <a:ext uri="{FF2B5EF4-FFF2-40B4-BE49-F238E27FC236}">
                  <a16:creationId xmlns:a16="http://schemas.microsoft.com/office/drawing/2014/main" id="{B119C207-8CDB-441E-AF9B-63F6CFBFB0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7424" y="6292812"/>
              <a:ext cx="1514226" cy="1882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CB3B7E90-F8DE-44B1-9E57-A8206469F39C}"/>
                </a:ext>
              </a:extLst>
            </p:cNvPr>
            <p:cNvSpPr/>
            <p:nvPr/>
          </p:nvSpPr>
          <p:spPr bwMode="auto">
            <a:xfrm>
              <a:off x="993518" y="6208701"/>
              <a:ext cx="1114335" cy="3565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55B13D6-357C-46F8-9E13-E3FA57966C2A}"/>
                </a:ext>
              </a:extLst>
            </p:cNvPr>
            <p:cNvPicPr>
              <a:picLocks noChangeAspect="1"/>
            </p:cNvPicPr>
            <p:nvPr/>
          </p:nvPicPr>
          <p:blipFill>
            <a:blip r:embed="rId4"/>
            <a:stretch>
              <a:fillRect/>
            </a:stretch>
          </p:blipFill>
          <p:spPr>
            <a:xfrm>
              <a:off x="6252811" y="6171231"/>
              <a:ext cx="668333" cy="431455"/>
            </a:xfrm>
            <a:prstGeom prst="rect">
              <a:avLst/>
            </a:prstGeom>
          </p:spPr>
        </p:pic>
        <p:sp>
          <p:nvSpPr>
            <p:cNvPr id="15" name="TextBox 14">
              <a:extLst>
                <a:ext uri="{FF2B5EF4-FFF2-40B4-BE49-F238E27FC236}">
                  <a16:creationId xmlns:a16="http://schemas.microsoft.com/office/drawing/2014/main" id="{325A14B6-9214-4D9F-912F-475A0CB22F84}"/>
                </a:ext>
              </a:extLst>
            </p:cNvPr>
            <p:cNvSpPr txBox="1"/>
            <p:nvPr/>
          </p:nvSpPr>
          <p:spPr>
            <a:xfrm>
              <a:off x="993518"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Cloudamize</a:t>
              </a:r>
              <a:endParaRPr lang="en-US"/>
            </a:p>
          </p:txBody>
        </p:sp>
        <p:pic>
          <p:nvPicPr>
            <p:cNvPr id="34" name="Picture 33">
              <a:extLst>
                <a:ext uri="{FF2B5EF4-FFF2-40B4-BE49-F238E27FC236}">
                  <a16:creationId xmlns:a16="http://schemas.microsoft.com/office/drawing/2014/main" id="{FE1A480C-8AF4-4981-9F57-46A174CE6900}"/>
                </a:ext>
              </a:extLst>
            </p:cNvPr>
            <p:cNvPicPr>
              <a:picLocks noChangeAspect="1"/>
            </p:cNvPicPr>
            <p:nvPr/>
          </p:nvPicPr>
          <p:blipFill>
            <a:blip r:embed="rId5"/>
            <a:stretch>
              <a:fillRect/>
            </a:stretch>
          </p:blipFill>
          <p:spPr>
            <a:xfrm>
              <a:off x="2432107" y="6173022"/>
              <a:ext cx="408714" cy="427873"/>
            </a:xfrm>
            <a:prstGeom prst="rect">
              <a:avLst/>
            </a:prstGeom>
          </p:spPr>
        </p:pic>
        <p:sp>
          <p:nvSpPr>
            <p:cNvPr id="35" name="TextBox 34">
              <a:extLst>
                <a:ext uri="{FF2B5EF4-FFF2-40B4-BE49-F238E27FC236}">
                  <a16:creationId xmlns:a16="http://schemas.microsoft.com/office/drawing/2014/main" id="{4817CA4C-A785-4D92-AF47-6592E44A3DED}"/>
                </a:ext>
              </a:extLst>
            </p:cNvPr>
            <p:cNvSpPr txBox="1"/>
            <p:nvPr/>
          </p:nvSpPr>
          <p:spPr>
            <a:xfrm>
              <a:off x="2826176"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Turbonomic</a:t>
              </a:r>
              <a:endParaRPr lang="en-US"/>
            </a:p>
          </p:txBody>
        </p:sp>
        <p:pic>
          <p:nvPicPr>
            <p:cNvPr id="37" name="Picture 36">
              <a:extLst>
                <a:ext uri="{FF2B5EF4-FFF2-40B4-BE49-F238E27FC236}">
                  <a16:creationId xmlns:a16="http://schemas.microsoft.com/office/drawing/2014/main" id="{7C870661-39C5-4073-B720-E22A7BAFFF6C}"/>
                </a:ext>
              </a:extLst>
            </p:cNvPr>
            <p:cNvPicPr>
              <a:picLocks noChangeAspect="1"/>
            </p:cNvPicPr>
            <p:nvPr/>
          </p:nvPicPr>
          <p:blipFill>
            <a:blip r:embed="rId6"/>
            <a:stretch>
              <a:fillRect/>
            </a:stretch>
          </p:blipFill>
          <p:spPr>
            <a:xfrm>
              <a:off x="4138983" y="6125758"/>
              <a:ext cx="530564" cy="522401"/>
            </a:xfrm>
            <a:prstGeom prst="rect">
              <a:avLst/>
            </a:prstGeom>
          </p:spPr>
        </p:pic>
        <p:sp>
          <p:nvSpPr>
            <p:cNvPr id="38" name="TextBox 37">
              <a:extLst>
                <a:ext uri="{FF2B5EF4-FFF2-40B4-BE49-F238E27FC236}">
                  <a16:creationId xmlns:a16="http://schemas.microsoft.com/office/drawing/2014/main" id="{DC6414C9-E75F-4B86-937E-37CFA7A301DF}"/>
                </a:ext>
              </a:extLst>
            </p:cNvPr>
            <p:cNvSpPr txBox="1"/>
            <p:nvPr/>
          </p:nvSpPr>
          <p:spPr>
            <a:xfrm>
              <a:off x="4699142" y="6279236"/>
              <a:ext cx="1265178"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err="1"/>
                <a:t>UnifyCloud</a:t>
              </a:r>
              <a:endParaRPr lang="en-US"/>
            </a:p>
          </p:txBody>
        </p:sp>
        <p:sp>
          <p:nvSpPr>
            <p:cNvPr id="43" name="TextBox 42">
              <a:extLst>
                <a:ext uri="{FF2B5EF4-FFF2-40B4-BE49-F238E27FC236}">
                  <a16:creationId xmlns:a16="http://schemas.microsoft.com/office/drawing/2014/main" id="{10A72D05-C214-463A-88E1-CC8AC5085AAA}"/>
                </a:ext>
              </a:extLst>
            </p:cNvPr>
            <p:cNvSpPr txBox="1"/>
            <p:nvPr/>
          </p:nvSpPr>
          <p:spPr>
            <a:xfrm>
              <a:off x="6920620" y="6279236"/>
              <a:ext cx="1578766"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a:t>Device42</a:t>
              </a:r>
            </a:p>
          </p:txBody>
        </p:sp>
        <p:pic>
          <p:nvPicPr>
            <p:cNvPr id="46" name="Picture 45">
              <a:extLst>
                <a:ext uri="{FF2B5EF4-FFF2-40B4-BE49-F238E27FC236}">
                  <a16:creationId xmlns:a16="http://schemas.microsoft.com/office/drawing/2014/main" id="{E26B020D-530A-4BDD-ACDF-20542C3A7442}"/>
                </a:ext>
              </a:extLst>
            </p:cNvPr>
            <p:cNvPicPr>
              <a:picLocks noChangeAspect="1"/>
            </p:cNvPicPr>
            <p:nvPr/>
          </p:nvPicPr>
          <p:blipFill>
            <a:blip r:embed="rId7"/>
            <a:stretch>
              <a:fillRect/>
            </a:stretch>
          </p:blipFill>
          <p:spPr>
            <a:xfrm>
              <a:off x="8214036" y="6228542"/>
              <a:ext cx="424435" cy="316832"/>
            </a:xfrm>
            <a:prstGeom prst="rect">
              <a:avLst/>
            </a:prstGeom>
          </p:spPr>
        </p:pic>
        <p:sp>
          <p:nvSpPr>
            <p:cNvPr id="48" name="TextBox 47">
              <a:extLst>
                <a:ext uri="{FF2B5EF4-FFF2-40B4-BE49-F238E27FC236}">
                  <a16:creationId xmlns:a16="http://schemas.microsoft.com/office/drawing/2014/main" id="{DC872553-B46D-403B-BCA7-34ECBD63A083}"/>
                </a:ext>
              </a:extLst>
            </p:cNvPr>
            <p:cNvSpPr txBox="1"/>
            <p:nvPr/>
          </p:nvSpPr>
          <p:spPr>
            <a:xfrm>
              <a:off x="8618216" y="6279236"/>
              <a:ext cx="1071561"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a:t>RackWare</a:t>
              </a:r>
            </a:p>
          </p:txBody>
        </p:sp>
      </p:grpSp>
      <p:cxnSp>
        <p:nvCxnSpPr>
          <p:cNvPr id="16" name="Straight Connector 15">
            <a:extLst>
              <a:ext uri="{FF2B5EF4-FFF2-40B4-BE49-F238E27FC236}">
                <a16:creationId xmlns:a16="http://schemas.microsoft.com/office/drawing/2014/main" id="{7923599D-19B4-B741-932A-256F77FD07D4}"/>
              </a:ext>
            </a:extLst>
          </p:cNvPr>
          <p:cNvCxnSpPr/>
          <p:nvPr/>
        </p:nvCxnSpPr>
        <p:spPr>
          <a:xfrm>
            <a:off x="2786498"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A56CA68-3C64-F347-8E35-7AD96C9DADF1}"/>
              </a:ext>
            </a:extLst>
          </p:cNvPr>
          <p:cNvGrpSpPr/>
          <p:nvPr/>
        </p:nvGrpSpPr>
        <p:grpSpPr>
          <a:xfrm>
            <a:off x="10329507" y="1737672"/>
            <a:ext cx="2020148" cy="942441"/>
            <a:chOff x="10329507" y="1737672"/>
            <a:chExt cx="2020148" cy="942441"/>
          </a:xfrm>
        </p:grpSpPr>
        <p:pic>
          <p:nvPicPr>
            <p:cNvPr id="68" name="Graphic 67">
              <a:extLst>
                <a:ext uri="{FF2B5EF4-FFF2-40B4-BE49-F238E27FC236}">
                  <a16:creationId xmlns:a16="http://schemas.microsoft.com/office/drawing/2014/main" id="{B719D82F-1D76-4B86-806F-2A769C77C87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29507" y="1737672"/>
              <a:ext cx="465041" cy="445111"/>
            </a:xfrm>
            <a:prstGeom prst="rect">
              <a:avLst/>
            </a:prstGeom>
          </p:spPr>
        </p:pic>
        <p:sp>
          <p:nvSpPr>
            <p:cNvPr id="23" name="TextBox 22">
              <a:extLst>
                <a:ext uri="{FF2B5EF4-FFF2-40B4-BE49-F238E27FC236}">
                  <a16:creationId xmlns:a16="http://schemas.microsoft.com/office/drawing/2014/main" id="{487F7B54-F1C0-4D40-83C8-0B36637E870C}"/>
                </a:ext>
              </a:extLst>
            </p:cNvPr>
            <p:cNvSpPr txBox="1"/>
            <p:nvPr/>
          </p:nvSpPr>
          <p:spPr>
            <a:xfrm>
              <a:off x="10347575" y="224922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Databox</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3" name="Group 2">
            <a:extLst>
              <a:ext uri="{FF2B5EF4-FFF2-40B4-BE49-F238E27FC236}">
                <a16:creationId xmlns:a16="http://schemas.microsoft.com/office/drawing/2014/main" id="{2F74BF92-9DD9-5149-AA96-154ADDAE8965}"/>
              </a:ext>
            </a:extLst>
          </p:cNvPr>
          <p:cNvGrpSpPr/>
          <p:nvPr/>
        </p:nvGrpSpPr>
        <p:grpSpPr>
          <a:xfrm>
            <a:off x="517082" y="1800675"/>
            <a:ext cx="2102949" cy="3307618"/>
            <a:chOff x="517082" y="1800675"/>
            <a:chExt cx="2102949" cy="3307618"/>
          </a:xfrm>
        </p:grpSpPr>
        <p:grpSp>
          <p:nvGrpSpPr>
            <p:cNvPr id="51" name="Picture 52">
              <a:extLst>
                <a:ext uri="{FF2B5EF4-FFF2-40B4-BE49-F238E27FC236}">
                  <a16:creationId xmlns:a16="http://schemas.microsoft.com/office/drawing/2014/main" id="{E5DDA6F0-9641-4BED-B69B-22C4D5FB54CB}"/>
                </a:ext>
              </a:extLst>
            </p:cNvPr>
            <p:cNvGrpSpPr/>
            <p:nvPr/>
          </p:nvGrpSpPr>
          <p:grpSpPr>
            <a:xfrm>
              <a:off x="547312" y="1800675"/>
              <a:ext cx="450314" cy="319105"/>
              <a:chOff x="2653753" y="2591824"/>
              <a:chExt cx="1624919" cy="1033449"/>
            </a:xfrm>
          </p:grpSpPr>
          <p:sp>
            <p:nvSpPr>
              <p:cNvPr id="52" name="Freeform: Shape 51">
                <a:extLst>
                  <a:ext uri="{FF2B5EF4-FFF2-40B4-BE49-F238E27FC236}">
                    <a16:creationId xmlns:a16="http://schemas.microsoft.com/office/drawing/2014/main" id="{6A967DAE-B094-4823-8B68-E62378A849C2}"/>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F312DE7B-B95A-4B12-A984-98C875E0EA4F}"/>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74D37F8D-FA86-4FDD-A033-45D825870F8C}"/>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94CFEDD6-C71C-4318-94AF-953DF2F4491F}"/>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B8F81972-BE08-4A72-8C3E-DE9A0130A9E5}"/>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C7BAEC62-F8EC-4E5A-B9DE-4D1CCE10929D}"/>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8" name="Picture 52">
              <a:extLst>
                <a:ext uri="{FF2B5EF4-FFF2-40B4-BE49-F238E27FC236}">
                  <a16:creationId xmlns:a16="http://schemas.microsoft.com/office/drawing/2014/main" id="{9CC5077D-6314-4467-8852-71FCADED70EA}"/>
                </a:ext>
              </a:extLst>
            </p:cNvPr>
            <p:cNvGrpSpPr/>
            <p:nvPr/>
          </p:nvGrpSpPr>
          <p:grpSpPr>
            <a:xfrm>
              <a:off x="517082" y="3300726"/>
              <a:ext cx="450314" cy="319105"/>
              <a:chOff x="2653753" y="2591824"/>
              <a:chExt cx="1624919" cy="1033449"/>
            </a:xfrm>
          </p:grpSpPr>
          <p:sp>
            <p:nvSpPr>
              <p:cNvPr id="59" name="Freeform: Shape 58">
                <a:extLst>
                  <a:ext uri="{FF2B5EF4-FFF2-40B4-BE49-F238E27FC236}">
                    <a16:creationId xmlns:a16="http://schemas.microsoft.com/office/drawing/2014/main" id="{4057707F-4068-4768-8FEB-BCD2CC9FBDA8}"/>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E01B00ED-F701-459F-8CF0-0DE82E029FB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2C0CFC2B-E830-411C-A3CB-54FAE1DD5E1E}"/>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46EA11FF-DFBB-4323-B7D5-158D89DD4941}"/>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4136617B-D02C-4DEE-9E5C-FA982C37B294}"/>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1D6BC24A-491C-4793-84EA-9B59A5FB7EF6}"/>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7" name="Picture 26">
              <a:extLst>
                <a:ext uri="{FF2B5EF4-FFF2-40B4-BE49-F238E27FC236}">
                  <a16:creationId xmlns:a16="http://schemas.microsoft.com/office/drawing/2014/main" id="{6FF794FA-6E2D-4DEB-9D0B-06B4BEA7E76A}"/>
                </a:ext>
              </a:extLst>
            </p:cNvPr>
            <p:cNvPicPr>
              <a:picLocks noChangeAspect="1"/>
            </p:cNvPicPr>
            <p:nvPr/>
          </p:nvPicPr>
          <p:blipFill>
            <a:blip r:embed="rId10"/>
            <a:stretch>
              <a:fillRect/>
            </a:stretch>
          </p:blipFill>
          <p:spPr>
            <a:xfrm>
              <a:off x="517082" y="4310962"/>
              <a:ext cx="457200" cy="476250"/>
            </a:xfrm>
            <a:prstGeom prst="rect">
              <a:avLst/>
            </a:prstGeom>
          </p:spPr>
        </p:pic>
        <p:sp>
          <p:nvSpPr>
            <p:cNvPr id="28" name="TextBox 27">
              <a:extLst>
                <a:ext uri="{FF2B5EF4-FFF2-40B4-BE49-F238E27FC236}">
                  <a16:creationId xmlns:a16="http://schemas.microsoft.com/office/drawing/2014/main" id="{91FA544F-AC4B-4911-94D6-7E6CDC7ADB95}"/>
                </a:ext>
              </a:extLst>
            </p:cNvPr>
            <p:cNvSpPr txBox="1"/>
            <p:nvPr/>
          </p:nvSpPr>
          <p:spPr>
            <a:xfrm>
              <a:off x="617951" y="4892849"/>
              <a:ext cx="2002080" cy="215444"/>
            </a:xfrm>
            <a:prstGeom prst="rect">
              <a:avLst/>
            </a:prstGeom>
            <a:noFill/>
          </p:spPr>
          <p:txBody>
            <a:bodyPr wrap="square" lIns="0" tIns="0" rIns="0" bIns="0" rtlCol="0">
              <a:spAutoFit/>
            </a:bodyPr>
            <a:lstStyle>
              <a:defPPr>
                <a:defRPr lang="en-US"/>
              </a:defPPr>
              <a:lvl1pPr marR="0" lvl="0" indent="0" defTabSz="932563" fontAlgn="auto">
                <a:lnSpc>
                  <a:spcPct val="100000"/>
                </a:lnSpc>
                <a:spcBef>
                  <a:spcPts val="0"/>
                </a:spcBef>
                <a:spcAft>
                  <a:spcPts val="0"/>
                </a:spcAft>
                <a:buClrTx/>
                <a:buSzTx/>
                <a:buFontTx/>
                <a:buNone/>
                <a:tabLst/>
                <a:defRPr kumimoji="0" sz="1600" b="0" i="0" u="none" strike="noStrike" cap="none" spc="0" normalizeH="0" baseline="0">
                  <a:ln>
                    <a:noFill/>
                  </a:ln>
                  <a:gradFill>
                    <a:gsLst>
                      <a:gs pos="2917">
                        <a:srgbClr val="1A1A1A"/>
                      </a:gs>
                      <a:gs pos="30000">
                        <a:srgbClr val="1A1A1A"/>
                      </a:gs>
                    </a:gsLst>
                    <a:lin ang="5400000" scaled="0"/>
                  </a:gradFill>
                  <a:effectLst/>
                  <a:uLnTx/>
                  <a:uFillTx/>
                  <a:latin typeface="Segoe UI"/>
                  <a:cs typeface="Segoe UI Semilight" panose="020B0402040204020203" pitchFamily="34" charset="0"/>
                </a:defRPr>
              </a:lvl1pPr>
            </a:lstStyle>
            <a:p>
              <a:r>
                <a:rPr lang="en-US" sz="1400" b="1"/>
                <a:t>Movere</a:t>
              </a:r>
            </a:p>
          </p:txBody>
        </p:sp>
        <p:sp>
          <p:nvSpPr>
            <p:cNvPr id="95" name="TextBox 94">
              <a:extLst>
                <a:ext uri="{FF2B5EF4-FFF2-40B4-BE49-F238E27FC236}">
                  <a16:creationId xmlns:a16="http://schemas.microsoft.com/office/drawing/2014/main" id="{0698CEF9-0E98-404E-A8C6-17AB01858584}"/>
                </a:ext>
              </a:extLst>
            </p:cNvPr>
            <p:cNvSpPr txBox="1"/>
            <p:nvPr/>
          </p:nvSpPr>
          <p:spPr>
            <a:xfrm>
              <a:off x="580380" y="224922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Assessment</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7" name="TextBox 6">
              <a:extLst>
                <a:ext uri="{FF2B5EF4-FFF2-40B4-BE49-F238E27FC236}">
                  <a16:creationId xmlns:a16="http://schemas.microsoft.com/office/drawing/2014/main" id="{85B061D3-147A-411F-8060-144C73FC3A82}"/>
                </a:ext>
              </a:extLst>
            </p:cNvPr>
            <p:cNvSpPr txBox="1"/>
            <p:nvPr/>
          </p:nvSpPr>
          <p:spPr>
            <a:xfrm>
              <a:off x="580380" y="3663969"/>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Migration</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68B49F9F-325D-5C40-B1B1-F83D15776894}"/>
              </a:ext>
            </a:extLst>
          </p:cNvPr>
          <p:cNvGrpSpPr/>
          <p:nvPr/>
        </p:nvGrpSpPr>
        <p:grpSpPr>
          <a:xfrm>
            <a:off x="2919137" y="1764505"/>
            <a:ext cx="1823270" cy="2605472"/>
            <a:chOff x="2919137" y="1764505"/>
            <a:chExt cx="1823270" cy="2605472"/>
          </a:xfrm>
        </p:grpSpPr>
        <p:pic>
          <p:nvPicPr>
            <p:cNvPr id="24" name="Picture 23">
              <a:extLst>
                <a:ext uri="{FF2B5EF4-FFF2-40B4-BE49-F238E27FC236}">
                  <a16:creationId xmlns:a16="http://schemas.microsoft.com/office/drawing/2014/main" id="{E6798440-BC34-4CB4-A81C-3A1C2D22771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960245" y="1764505"/>
              <a:ext cx="444479" cy="391444"/>
            </a:xfrm>
            <a:prstGeom prst="rect">
              <a:avLst/>
            </a:prstGeom>
          </p:spPr>
        </p:pic>
        <p:pic>
          <p:nvPicPr>
            <p:cNvPr id="29" name="Picture 28" descr="A picture containing table&#10;&#10;Description automatically generated">
              <a:extLst>
                <a:ext uri="{FF2B5EF4-FFF2-40B4-BE49-F238E27FC236}">
                  <a16:creationId xmlns:a16="http://schemas.microsoft.com/office/drawing/2014/main" id="{9DBCF4B0-CB1F-426C-BA63-102CF7118EC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919137" y="3051589"/>
              <a:ext cx="620732" cy="817379"/>
            </a:xfrm>
            <a:prstGeom prst="rect">
              <a:avLst/>
            </a:prstGeom>
          </p:spPr>
        </p:pic>
        <p:sp>
          <p:nvSpPr>
            <p:cNvPr id="116" name="TextBox 115">
              <a:extLst>
                <a:ext uri="{FF2B5EF4-FFF2-40B4-BE49-F238E27FC236}">
                  <a16:creationId xmlns:a16="http://schemas.microsoft.com/office/drawing/2014/main" id="{7E0A608C-88F3-443D-AC51-FA9AE4B4D616}"/>
                </a:ext>
              </a:extLst>
            </p:cNvPr>
            <p:cNvSpPr txBox="1"/>
            <p:nvPr/>
          </p:nvSpPr>
          <p:spPr>
            <a:xfrm>
              <a:off x="3015729" y="2249226"/>
              <a:ext cx="1726678"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1">
                  <a:gradFill>
                    <a:gsLst>
                      <a:gs pos="2917">
                        <a:srgbClr val="1A1A1A"/>
                      </a:gs>
                      <a:gs pos="30000">
                        <a:srgbClr val="1A1A1A"/>
                      </a:gs>
                    </a:gsLst>
                    <a:lin ang="5400000" scaled="0"/>
                  </a:gradFill>
                  <a:latin typeface="Segoe UI"/>
                  <a:cs typeface="Segoe UI Semilight" panose="020B0402040204020203" pitchFamily="34" charset="0"/>
                </a:rPr>
                <a:t>Azure Migrate</a:t>
              </a: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Database Assessment (DMA) </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9" name="TextBox 8">
              <a:extLst>
                <a:ext uri="{FF2B5EF4-FFF2-40B4-BE49-F238E27FC236}">
                  <a16:creationId xmlns:a16="http://schemas.microsoft.com/office/drawing/2014/main" id="{EE771356-F59E-4781-8C56-0D5082DFCB35}"/>
                </a:ext>
              </a:extLst>
            </p:cNvPr>
            <p:cNvSpPr txBox="1"/>
            <p:nvPr/>
          </p:nvSpPr>
          <p:spPr>
            <a:xfrm>
              <a:off x="3015729" y="3723646"/>
              <a:ext cx="1726677"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Database Migration (DMS)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DE720938-7E6F-3541-809A-5A6A2547C3AE}"/>
              </a:ext>
            </a:extLst>
          </p:cNvPr>
          <p:cNvGrpSpPr/>
          <p:nvPr/>
        </p:nvGrpSpPr>
        <p:grpSpPr>
          <a:xfrm>
            <a:off x="7824366" y="1686102"/>
            <a:ext cx="2073605" cy="2468431"/>
            <a:chOff x="7824366" y="1686102"/>
            <a:chExt cx="2073605" cy="2468431"/>
          </a:xfrm>
        </p:grpSpPr>
        <p:sp>
          <p:nvSpPr>
            <p:cNvPr id="14" name="TextBox 13">
              <a:extLst>
                <a:ext uri="{FF2B5EF4-FFF2-40B4-BE49-F238E27FC236}">
                  <a16:creationId xmlns:a16="http://schemas.microsoft.com/office/drawing/2014/main" id="{13DD2EC9-E23F-4D4F-8A23-13C61E869638}"/>
                </a:ext>
              </a:extLst>
            </p:cNvPr>
            <p:cNvSpPr txBox="1"/>
            <p:nvPr/>
          </p:nvSpPr>
          <p:spPr>
            <a:xfrm>
              <a:off x="7874482" y="2728817"/>
              <a:ext cx="1235586"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(Third Party Tool)</a:t>
              </a:r>
            </a:p>
          </p:txBody>
        </p:sp>
        <p:grpSp>
          <p:nvGrpSpPr>
            <p:cNvPr id="8" name="Group 7">
              <a:extLst>
                <a:ext uri="{FF2B5EF4-FFF2-40B4-BE49-F238E27FC236}">
                  <a16:creationId xmlns:a16="http://schemas.microsoft.com/office/drawing/2014/main" id="{AADAA6AD-8541-B14C-B9E2-CDD8AAE6EAEC}"/>
                </a:ext>
              </a:extLst>
            </p:cNvPr>
            <p:cNvGrpSpPr/>
            <p:nvPr/>
          </p:nvGrpSpPr>
          <p:grpSpPr>
            <a:xfrm>
              <a:off x="7824366" y="1686102"/>
              <a:ext cx="2073605" cy="2468431"/>
              <a:chOff x="7824366" y="1686102"/>
              <a:chExt cx="2073605" cy="2468431"/>
            </a:xfrm>
          </p:grpSpPr>
          <p:pic>
            <p:nvPicPr>
              <p:cNvPr id="17" name="Picture 16">
                <a:extLst>
                  <a:ext uri="{FF2B5EF4-FFF2-40B4-BE49-F238E27FC236}">
                    <a16:creationId xmlns:a16="http://schemas.microsoft.com/office/drawing/2014/main" id="{3F13F42E-65CF-4C32-A209-89BF9C1A9D70}"/>
                  </a:ext>
                </a:extLst>
              </p:cNvPr>
              <p:cNvPicPr>
                <a:picLocks noChangeAspect="1"/>
              </p:cNvPicPr>
              <p:nvPr/>
            </p:nvPicPr>
            <p:blipFill>
              <a:blip r:embed="rId13"/>
              <a:stretch>
                <a:fillRect/>
              </a:stretch>
            </p:blipFill>
            <p:spPr>
              <a:xfrm>
                <a:off x="7824366" y="1686102"/>
                <a:ext cx="533433" cy="548251"/>
              </a:xfrm>
              <a:prstGeom prst="rect">
                <a:avLst/>
              </a:prstGeom>
            </p:spPr>
          </p:pic>
          <p:grpSp>
            <p:nvGrpSpPr>
              <p:cNvPr id="69" name="Picture 52">
                <a:extLst>
                  <a:ext uri="{FF2B5EF4-FFF2-40B4-BE49-F238E27FC236}">
                    <a16:creationId xmlns:a16="http://schemas.microsoft.com/office/drawing/2014/main" id="{5ED78B2F-68A4-4ED3-92FB-5A682C82DB06}"/>
                  </a:ext>
                </a:extLst>
              </p:cNvPr>
              <p:cNvGrpSpPr/>
              <p:nvPr/>
            </p:nvGrpSpPr>
            <p:grpSpPr>
              <a:xfrm>
                <a:off x="7874482" y="3300726"/>
                <a:ext cx="450314" cy="319105"/>
                <a:chOff x="2653753" y="2591824"/>
                <a:chExt cx="1624919" cy="1033449"/>
              </a:xfrm>
            </p:grpSpPr>
            <p:sp>
              <p:nvSpPr>
                <p:cNvPr id="70" name="Freeform: Shape 69">
                  <a:extLst>
                    <a:ext uri="{FF2B5EF4-FFF2-40B4-BE49-F238E27FC236}">
                      <a16:creationId xmlns:a16="http://schemas.microsoft.com/office/drawing/2014/main" id="{984EA729-B7A5-4D72-838B-5A0148233A2A}"/>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81BE8B97-ED5F-4D92-B1C4-652F0184E734}"/>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D6E1A834-7D9B-45F7-992E-D386C5866CB3}"/>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D2E0A67B-41F2-499E-B9C5-BF06DDF197E9}"/>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2088568A-4ADF-4B80-AB5B-6A14E5D2E723}"/>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B69B4ACC-6BD0-48B1-9C41-641C01DA3129}"/>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7" name="TextBox 116">
                <a:extLst>
                  <a:ext uri="{FF2B5EF4-FFF2-40B4-BE49-F238E27FC236}">
                    <a16:creationId xmlns:a16="http://schemas.microsoft.com/office/drawing/2014/main" id="{B4EBFED0-CAC4-44A1-804C-82C48C7F51BE}"/>
                  </a:ext>
                </a:extLst>
              </p:cNvPr>
              <p:cNvSpPr txBox="1"/>
              <p:nvPr/>
            </p:nvSpPr>
            <p:spPr>
              <a:xfrm>
                <a:off x="7895891" y="2249226"/>
                <a:ext cx="1254945"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Lakeside: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SysTrack</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82DEBB3F-CD22-43D3-BE36-7408576B1B1B}"/>
                  </a:ext>
                </a:extLst>
              </p:cNvPr>
              <p:cNvSpPr txBox="1"/>
              <p:nvPr/>
            </p:nvSpPr>
            <p:spPr>
              <a:xfrm>
                <a:off x="7895891" y="3723646"/>
                <a:ext cx="2002080"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Server Migration</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endParaRPr>
              </a:p>
            </p:txBody>
          </p:sp>
        </p:grpSp>
      </p:grpSp>
      <p:cxnSp>
        <p:nvCxnSpPr>
          <p:cNvPr id="78" name="Straight Connector 77">
            <a:extLst>
              <a:ext uri="{FF2B5EF4-FFF2-40B4-BE49-F238E27FC236}">
                <a16:creationId xmlns:a16="http://schemas.microsoft.com/office/drawing/2014/main" id="{6FC8F63B-03D3-594C-81B5-39D21122CD9F}"/>
              </a:ext>
            </a:extLst>
          </p:cNvPr>
          <p:cNvCxnSpPr/>
          <p:nvPr/>
        </p:nvCxnSpPr>
        <p:spPr>
          <a:xfrm>
            <a:off x="5219031" y="1308686"/>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7328E57-0CAE-CA48-B1A9-0604B795CE32}"/>
              </a:ext>
            </a:extLst>
          </p:cNvPr>
          <p:cNvCxnSpPr/>
          <p:nvPr/>
        </p:nvCxnSpPr>
        <p:spPr>
          <a:xfrm>
            <a:off x="7632514"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BEDE260-CED6-784F-A09C-7024B9895FEA}"/>
              </a:ext>
            </a:extLst>
          </p:cNvPr>
          <p:cNvCxnSpPr/>
          <p:nvPr/>
        </p:nvCxnSpPr>
        <p:spPr>
          <a:xfrm>
            <a:off x="10055522" y="1242632"/>
            <a:ext cx="0" cy="40139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5AF01F5-661F-3642-9D65-CFAE0B276A0D}"/>
              </a:ext>
            </a:extLst>
          </p:cNvPr>
          <p:cNvGrpSpPr/>
          <p:nvPr/>
        </p:nvGrpSpPr>
        <p:grpSpPr>
          <a:xfrm>
            <a:off x="5441153" y="1649070"/>
            <a:ext cx="1765791" cy="2505463"/>
            <a:chOff x="5441153" y="1649070"/>
            <a:chExt cx="1765791" cy="2505463"/>
          </a:xfrm>
        </p:grpSpPr>
        <p:pic>
          <p:nvPicPr>
            <p:cNvPr id="31" name="Picture 30">
              <a:extLst>
                <a:ext uri="{FF2B5EF4-FFF2-40B4-BE49-F238E27FC236}">
                  <a16:creationId xmlns:a16="http://schemas.microsoft.com/office/drawing/2014/main" id="{DAAE0A0D-FEA8-4990-94DA-7A595D48759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3181587"/>
              <a:ext cx="594666" cy="557383"/>
            </a:xfrm>
            <a:prstGeom prst="rect">
              <a:avLst/>
            </a:prstGeom>
          </p:spPr>
        </p:pic>
        <p:sp>
          <p:nvSpPr>
            <p:cNvPr id="118" name="TextBox 117">
              <a:extLst>
                <a:ext uri="{FF2B5EF4-FFF2-40B4-BE49-F238E27FC236}">
                  <a16:creationId xmlns:a16="http://schemas.microsoft.com/office/drawing/2014/main" id="{C8EE3B89-D4AB-4987-8DA8-B430298B874B}"/>
                </a:ext>
              </a:extLst>
            </p:cNvPr>
            <p:cNvSpPr txBox="1"/>
            <p:nvPr/>
          </p:nvSpPr>
          <p:spPr>
            <a:xfrm>
              <a:off x="5528349" y="2249226"/>
              <a:ext cx="1652400" cy="646331"/>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Web App Assessment</a:t>
              </a:r>
            </a:p>
          </p:txBody>
        </p:sp>
        <p:sp>
          <p:nvSpPr>
            <p:cNvPr id="19" name="TextBox 18">
              <a:extLst>
                <a:ext uri="{FF2B5EF4-FFF2-40B4-BE49-F238E27FC236}">
                  <a16:creationId xmlns:a16="http://schemas.microsoft.com/office/drawing/2014/main" id="{828D0690-BE3C-4FF1-A91B-5835426C00B8}"/>
                </a:ext>
              </a:extLst>
            </p:cNvPr>
            <p:cNvSpPr txBox="1"/>
            <p:nvPr/>
          </p:nvSpPr>
          <p:spPr>
            <a:xfrm>
              <a:off x="5528349" y="3723646"/>
              <a:ext cx="1678595" cy="43088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Azure Migrate: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Web App Migration</a:t>
              </a:r>
            </a:p>
          </p:txBody>
        </p:sp>
        <p:pic>
          <p:nvPicPr>
            <p:cNvPr id="81" name="Picture 80">
              <a:extLst>
                <a:ext uri="{FF2B5EF4-FFF2-40B4-BE49-F238E27FC236}">
                  <a16:creationId xmlns:a16="http://schemas.microsoft.com/office/drawing/2014/main" id="{F936084A-10BA-3643-85F0-77A123FB486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41153" y="1649070"/>
              <a:ext cx="594666" cy="557383"/>
            </a:xfrm>
            <a:prstGeom prst="rect">
              <a:avLst/>
            </a:prstGeom>
          </p:spPr>
        </p:pic>
      </p:grpSp>
      <p:cxnSp>
        <p:nvCxnSpPr>
          <p:cNvPr id="82" name="Straight Connector 81">
            <a:extLst>
              <a:ext uri="{FF2B5EF4-FFF2-40B4-BE49-F238E27FC236}">
                <a16:creationId xmlns:a16="http://schemas.microsoft.com/office/drawing/2014/main" id="{18C4814E-E1BA-F54D-8B93-E62EF2D91B91}"/>
              </a:ext>
            </a:extLst>
          </p:cNvPr>
          <p:cNvCxnSpPr>
            <a:cxnSpLocks/>
          </p:cNvCxnSpPr>
          <p:nvPr/>
        </p:nvCxnSpPr>
        <p:spPr>
          <a:xfrm flipH="1">
            <a:off x="555573" y="5506704"/>
            <a:ext cx="1132532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28E60B-A942-438C-BEEA-4EDCB8E719B5}"/>
              </a:ext>
            </a:extLst>
          </p:cNvPr>
          <p:cNvSpPr txBox="1"/>
          <p:nvPr/>
        </p:nvSpPr>
        <p:spPr>
          <a:xfrm>
            <a:off x="3015729" y="1277462"/>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Databases</a:t>
            </a:r>
          </a:p>
        </p:txBody>
      </p:sp>
      <p:sp>
        <p:nvSpPr>
          <p:cNvPr id="22" name="TextBox 21">
            <a:extLst>
              <a:ext uri="{FF2B5EF4-FFF2-40B4-BE49-F238E27FC236}">
                <a16:creationId xmlns:a16="http://schemas.microsoft.com/office/drawing/2014/main" id="{D26BFA0C-238B-4E9B-962A-D5A8C84DD4CC}"/>
              </a:ext>
            </a:extLst>
          </p:cNvPr>
          <p:cNvSpPr txBox="1"/>
          <p:nvPr/>
        </p:nvSpPr>
        <p:spPr>
          <a:xfrm>
            <a:off x="5528349" y="1308686"/>
            <a:ext cx="16937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rgbClr val="1A1A1A"/>
                </a:solidFill>
                <a:effectLst/>
                <a:uLnTx/>
                <a:uFillTx/>
                <a:latin typeface="Segoe UI Semibold"/>
                <a:cs typeface="Segoe UI" pitchFamily="34" charset="0"/>
              </a:defRPr>
            </a:lvl1pPr>
          </a:lstStyle>
          <a:p>
            <a:r>
              <a:rPr lang="en-US">
                <a:solidFill>
                  <a:schemeClr val="tx2"/>
                </a:solidFill>
                <a:latin typeface="+mj-lt"/>
              </a:rPr>
              <a:t>Web apps</a:t>
            </a:r>
          </a:p>
        </p:txBody>
      </p:sp>
      <p:sp>
        <p:nvSpPr>
          <p:cNvPr id="26" name="TextBox 25">
            <a:extLst>
              <a:ext uri="{FF2B5EF4-FFF2-40B4-BE49-F238E27FC236}">
                <a16:creationId xmlns:a16="http://schemas.microsoft.com/office/drawing/2014/main" id="{37A6D0EF-E48B-42AF-91BA-941F6784990E}"/>
              </a:ext>
            </a:extLst>
          </p:cNvPr>
          <p:cNvSpPr txBox="1"/>
          <p:nvPr/>
        </p:nvSpPr>
        <p:spPr>
          <a:xfrm>
            <a:off x="7895891" y="1301222"/>
            <a:ext cx="169377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a:ln w="3175">
                  <a:noFill/>
                </a:ln>
                <a:solidFill>
                  <a:schemeClr val="tx2"/>
                </a:solidFill>
                <a:effectLst/>
                <a:uLnTx/>
                <a:uFillTx/>
                <a:latin typeface="+mj-lt"/>
                <a:ea typeface="+mn-ea"/>
                <a:cs typeface="Segoe UI" pitchFamily="34" charset="0"/>
              </a:rPr>
              <a:t>VDI</a:t>
            </a:r>
          </a:p>
        </p:txBody>
      </p:sp>
      <p:sp>
        <p:nvSpPr>
          <p:cNvPr id="30" name="TextBox 29">
            <a:extLst>
              <a:ext uri="{FF2B5EF4-FFF2-40B4-BE49-F238E27FC236}">
                <a16:creationId xmlns:a16="http://schemas.microsoft.com/office/drawing/2014/main" id="{78AED86E-FD17-44CB-92F6-99EBF8690195}"/>
              </a:ext>
            </a:extLst>
          </p:cNvPr>
          <p:cNvSpPr txBox="1"/>
          <p:nvPr/>
        </p:nvSpPr>
        <p:spPr>
          <a:xfrm>
            <a:off x="10347575" y="1277665"/>
            <a:ext cx="169377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a:ln w="3175">
                  <a:noFill/>
                </a:ln>
                <a:solidFill>
                  <a:schemeClr val="tx2"/>
                </a:solidFill>
                <a:effectLst/>
                <a:uLnTx/>
                <a:uFillTx/>
                <a:latin typeface="+mj-lt"/>
                <a:ea typeface="+mn-ea"/>
                <a:cs typeface="Segoe UI" pitchFamily="34" charset="0"/>
              </a:rPr>
              <a:t>Data</a:t>
            </a:r>
          </a:p>
        </p:txBody>
      </p:sp>
      <p:sp>
        <p:nvSpPr>
          <p:cNvPr id="32" name="TextBox 31">
            <a:extLst>
              <a:ext uri="{FF2B5EF4-FFF2-40B4-BE49-F238E27FC236}">
                <a16:creationId xmlns:a16="http://schemas.microsoft.com/office/drawing/2014/main" id="{E7440FDF-BAE9-4CC2-91A6-9C04FCF0BAD7}"/>
              </a:ext>
            </a:extLst>
          </p:cNvPr>
          <p:cNvSpPr txBox="1"/>
          <p:nvPr/>
        </p:nvSpPr>
        <p:spPr>
          <a:xfrm>
            <a:off x="4746904" y="5725395"/>
            <a:ext cx="2942667"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normalizeH="0" baseline="0">
                <a:ln w="3175">
                  <a:noFill/>
                </a:ln>
                <a:solidFill>
                  <a:schemeClr val="tx2"/>
                </a:solidFill>
                <a:effectLst/>
                <a:uLnTx/>
                <a:uFillTx/>
                <a:latin typeface="+mj-lt"/>
                <a:cs typeface="Segoe UI" pitchFamily="34" charset="0"/>
              </a:defRPr>
            </a:lvl1pPr>
          </a:lstStyle>
          <a:p>
            <a:pPr algn="ctr"/>
            <a:r>
              <a:rPr lang="en-US"/>
              <a:t>Partner tools</a:t>
            </a:r>
          </a:p>
        </p:txBody>
      </p:sp>
      <p:pic>
        <p:nvPicPr>
          <p:cNvPr id="40" name="Picture 39" descr="A picture containing drawing&#10;&#10;Description automatically generated">
            <a:extLst>
              <a:ext uri="{FF2B5EF4-FFF2-40B4-BE49-F238E27FC236}">
                <a16:creationId xmlns:a16="http://schemas.microsoft.com/office/drawing/2014/main" id="{0CD96EF1-26FF-4D44-91B0-16AA2FFEA30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20554" y="6171231"/>
            <a:ext cx="1015032" cy="370470"/>
          </a:xfrm>
          <a:prstGeom prst="rect">
            <a:avLst/>
          </a:prstGeom>
        </p:spPr>
      </p:pic>
    </p:spTree>
    <p:extLst>
      <p:ext uri="{BB962C8B-B14F-4D97-AF65-F5344CB8AC3E}">
        <p14:creationId xmlns:p14="http://schemas.microsoft.com/office/powerpoint/2010/main" val="33648330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22" presetClass="entr" presetSubtype="4"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down)">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down)">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1+#ppt_w/2"/>
                                          </p:val>
                                        </p:tav>
                                        <p:tav tm="100000">
                                          <p:val>
                                            <p:strVal val="#ppt_x"/>
                                          </p:val>
                                        </p:tav>
                                      </p:tavLst>
                                    </p:anim>
                                    <p:anim calcmode="lin" valueType="num">
                                      <p:cBhvr additive="base">
                                        <p:cTn id="58" dur="500" fill="hold"/>
                                        <p:tgtEl>
                                          <p:spTgt spid="32"/>
                                        </p:tgtEl>
                                        <p:attrNameLst>
                                          <p:attrName>ppt_y</p:attrName>
                                        </p:attrNameLst>
                                      </p:cBhvr>
                                      <p:tavLst>
                                        <p:tav tm="0">
                                          <p:val>
                                            <p:strVal val="#ppt_y"/>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1" grpId="0"/>
      <p:bldP spid="22" grpId="0"/>
      <p:bldP spid="26" grpId="0"/>
      <p:bldP spid="30"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t>Discover, asses &amp; migrate servers to Azure</a:t>
            </a:r>
          </a:p>
        </p:txBody>
      </p:sp>
    </p:spTree>
    <p:extLst>
      <p:ext uri="{BB962C8B-B14F-4D97-AF65-F5344CB8AC3E}">
        <p14:creationId xmlns:p14="http://schemas.microsoft.com/office/powerpoint/2010/main" val="141765060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80E54ED-B6F4-0B47-BFA7-56D575024802}"/>
              </a:ext>
            </a:extLst>
          </p:cNvPr>
          <p:cNvSpPr>
            <a:spLocks noGrp="1"/>
          </p:cNvSpPr>
          <p:nvPr>
            <p:ph type="body" sz="quarter" idx="10"/>
          </p:nvPr>
        </p:nvSpPr>
        <p:spPr>
          <a:xfrm>
            <a:off x="465138" y="898382"/>
            <a:ext cx="11887195" cy="492443"/>
          </a:xfrm>
        </p:spPr>
        <p:txBody>
          <a:bodyPr/>
          <a:lstStyle/>
          <a:p>
            <a:r>
              <a:rPr lang="en-US"/>
              <a:t>For every step of your migration journey</a:t>
            </a:r>
          </a:p>
        </p:txBody>
      </p:sp>
      <p:sp>
        <p:nvSpPr>
          <p:cNvPr id="8" name="Title 7">
            <a:extLst>
              <a:ext uri="{FF2B5EF4-FFF2-40B4-BE49-F238E27FC236}">
                <a16:creationId xmlns:a16="http://schemas.microsoft.com/office/drawing/2014/main" id="{E05543DE-A77B-DB4D-B01A-946ABC06D9C5}"/>
              </a:ext>
            </a:extLst>
          </p:cNvPr>
          <p:cNvSpPr>
            <a:spLocks noGrp="1"/>
          </p:cNvSpPr>
          <p:nvPr>
            <p:ph type="title"/>
          </p:nvPr>
        </p:nvSpPr>
        <p:spPr>
          <a:xfrm>
            <a:off x="465138" y="441332"/>
            <a:ext cx="11530584" cy="830020"/>
          </a:xfrm>
        </p:spPr>
        <p:txBody>
          <a:bodyPr/>
          <a:lstStyle/>
          <a:p>
            <a:r>
              <a:rPr lang="en-US"/>
              <a:t>Industry-leading capabilities</a:t>
            </a:r>
          </a:p>
        </p:txBody>
      </p:sp>
      <p:sp>
        <p:nvSpPr>
          <p:cNvPr id="28" name="Rectangle 27">
            <a:extLst>
              <a:ext uri="{FF2B5EF4-FFF2-40B4-BE49-F238E27FC236}">
                <a16:creationId xmlns:a16="http://schemas.microsoft.com/office/drawing/2014/main" id="{ED2A5C8F-0241-904B-A133-858D6EA4CA1C}"/>
              </a:ext>
            </a:extLst>
          </p:cNvPr>
          <p:cNvSpPr/>
          <p:nvPr/>
        </p:nvSpPr>
        <p:spPr>
          <a:xfrm>
            <a:off x="394385" y="4021561"/>
            <a:ext cx="3015594" cy="2800767"/>
          </a:xfrm>
          <a:prstGeom prst="rect">
            <a:avLst/>
          </a:prstGeom>
          <a:solidFill>
            <a:schemeClr val="bg1"/>
          </a:solidFill>
          <a:ln>
            <a:noFill/>
          </a:ln>
        </p:spPr>
        <p:txBody>
          <a:bodyPr wrap="square">
            <a:spAutoFit/>
          </a:bodyPr>
          <a:lstStyle/>
          <a:p>
            <a:pPr defTabSz="914191">
              <a:spcAft>
                <a:spcPts val="1200"/>
              </a:spcAft>
              <a:defRPr/>
            </a:pPr>
            <a:r>
              <a:rPr lang="en-US" sz="2000" dirty="0">
                <a:ln w="3175">
                  <a:noFill/>
                </a:ln>
                <a:solidFill>
                  <a:srgbClr val="0078D4"/>
                </a:solidFill>
                <a:latin typeface="+mj-lt"/>
                <a:cs typeface="Segoe UI" pitchFamily="34" charset="0"/>
              </a:rPr>
              <a:t>Discover</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Discover servers and configurations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Inventory installed applications and roles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Identify dependencies between servers and applications</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Discover SQL Server instances and databases</a:t>
            </a:r>
            <a:endParaRPr lang="en-US" sz="1632" dirty="0">
              <a:solidFill>
                <a:prstClr val="black"/>
              </a:solidFill>
            </a:endParaRPr>
          </a:p>
          <a:p>
            <a:pPr defTabSz="932563">
              <a:defRPr/>
            </a:pPr>
            <a:endParaRPr lang="en-US" sz="1400" dirty="0">
              <a:solidFill>
                <a:prstClr val="white"/>
              </a:solidFill>
            </a:endParaRPr>
          </a:p>
        </p:txBody>
      </p:sp>
      <p:sp>
        <p:nvSpPr>
          <p:cNvPr id="29" name="TextBox 28">
            <a:extLst>
              <a:ext uri="{FF2B5EF4-FFF2-40B4-BE49-F238E27FC236}">
                <a16:creationId xmlns:a16="http://schemas.microsoft.com/office/drawing/2014/main" id="{E11D84FA-130E-B649-BEDC-3E3B469E6B03}"/>
              </a:ext>
            </a:extLst>
          </p:cNvPr>
          <p:cNvSpPr txBox="1"/>
          <p:nvPr/>
        </p:nvSpPr>
        <p:spPr>
          <a:xfrm>
            <a:off x="338088" y="3774673"/>
            <a:ext cx="2514600" cy="493776"/>
          </a:xfrm>
          <a:prstGeom prst="rect">
            <a:avLst/>
          </a:prstGeom>
          <a:noFill/>
        </p:spPr>
        <p:txBody>
          <a:bodyPr wrap="none" lIns="0" tIns="0" rIns="0" bIns="0" rtlCol="0">
            <a:noAutofit/>
          </a:bodyPr>
          <a:lstStyle/>
          <a:p>
            <a:pPr algn="ctr" defTabSz="932597">
              <a:lnSpc>
                <a:spcPct val="90000"/>
              </a:lnSpc>
              <a:spcAft>
                <a:spcPts val="600"/>
              </a:spcAft>
            </a:pPr>
            <a:endParaRPr lang="en-US" sz="2000">
              <a:solidFill>
                <a:srgbClr val="0078D4"/>
              </a:solidFill>
              <a:latin typeface="Segoe UI Semibold (Headings)"/>
              <a:cs typeface="Segoe UI" panose="020B0502040204020203" pitchFamily="34" charset="0"/>
            </a:endParaRPr>
          </a:p>
        </p:txBody>
      </p:sp>
      <p:pic>
        <p:nvPicPr>
          <p:cNvPr id="33" name="Picture 32">
            <a:extLst>
              <a:ext uri="{FF2B5EF4-FFF2-40B4-BE49-F238E27FC236}">
                <a16:creationId xmlns:a16="http://schemas.microsoft.com/office/drawing/2014/main" id="{A342A65C-F5FC-D346-BE17-6B60E470D3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138" y="3140753"/>
            <a:ext cx="594360" cy="594360"/>
          </a:xfrm>
          <a:prstGeom prst="rect">
            <a:avLst/>
          </a:prstGeom>
        </p:spPr>
      </p:pic>
      <p:sp>
        <p:nvSpPr>
          <p:cNvPr id="39" name="TextBox 38">
            <a:extLst>
              <a:ext uri="{FF2B5EF4-FFF2-40B4-BE49-F238E27FC236}">
                <a16:creationId xmlns:a16="http://schemas.microsoft.com/office/drawing/2014/main" id="{7DC57D43-3C00-6E41-87F6-28BB99FC2538}"/>
              </a:ext>
            </a:extLst>
          </p:cNvPr>
          <p:cNvSpPr txBox="1"/>
          <p:nvPr/>
        </p:nvSpPr>
        <p:spPr>
          <a:xfrm>
            <a:off x="6195164" y="4161945"/>
            <a:ext cx="2514600" cy="493776"/>
          </a:xfrm>
          <a:prstGeom prst="rect">
            <a:avLst/>
          </a:prstGeom>
          <a:noFill/>
        </p:spPr>
        <p:txBody>
          <a:bodyPr wrap="square" lIns="0" tIns="0" rIns="0" bIns="0" rtlCol="0">
            <a:noAutofit/>
          </a:bodyPr>
          <a:lstStyle/>
          <a:p>
            <a:pPr algn="ctr" defTabSz="932597">
              <a:lnSpc>
                <a:spcPct val="90000"/>
              </a:lnSpc>
              <a:spcAft>
                <a:spcPts val="600"/>
              </a:spcAft>
            </a:pPr>
            <a:endParaRPr lang="en-US" sz="2000">
              <a:solidFill>
                <a:srgbClr val="0078D4"/>
              </a:solidFill>
              <a:latin typeface="Segoe UI Semibold (Headings)"/>
              <a:cs typeface="Segoe UI" panose="020B0502040204020203" pitchFamily="34" charset="0"/>
            </a:endParaRPr>
          </a:p>
        </p:txBody>
      </p:sp>
      <p:pic>
        <p:nvPicPr>
          <p:cNvPr id="40" name="Picture 39">
            <a:extLst>
              <a:ext uri="{FF2B5EF4-FFF2-40B4-BE49-F238E27FC236}">
                <a16:creationId xmlns:a16="http://schemas.microsoft.com/office/drawing/2014/main" id="{D4B69262-12B8-804E-B760-6B37A62FC87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55119" y="3142246"/>
            <a:ext cx="408683" cy="594360"/>
          </a:xfrm>
          <a:prstGeom prst="rect">
            <a:avLst/>
          </a:prstGeom>
        </p:spPr>
      </p:pic>
      <p:sp>
        <p:nvSpPr>
          <p:cNvPr id="42" name="Rectangle 41">
            <a:extLst>
              <a:ext uri="{FF2B5EF4-FFF2-40B4-BE49-F238E27FC236}">
                <a16:creationId xmlns:a16="http://schemas.microsoft.com/office/drawing/2014/main" id="{7E843589-79CC-864F-86CE-B054B3FBF221}"/>
              </a:ext>
            </a:extLst>
          </p:cNvPr>
          <p:cNvSpPr/>
          <p:nvPr/>
        </p:nvSpPr>
        <p:spPr>
          <a:xfrm>
            <a:off x="3745048" y="4021561"/>
            <a:ext cx="3015594" cy="2727863"/>
          </a:xfrm>
          <a:prstGeom prst="rect">
            <a:avLst/>
          </a:prstGeom>
          <a:solidFill>
            <a:schemeClr val="bg1"/>
          </a:solidFill>
          <a:ln>
            <a:noFill/>
          </a:ln>
        </p:spPr>
        <p:txBody>
          <a:bodyPr wrap="square">
            <a:spAutoFit/>
          </a:bodyPr>
          <a:lstStyle/>
          <a:p>
            <a:pPr defTabSz="914191">
              <a:spcAft>
                <a:spcPts val="1200"/>
              </a:spcAft>
              <a:defRPr/>
            </a:pPr>
            <a:r>
              <a:rPr lang="en-US" sz="2000" dirty="0">
                <a:ln w="3175">
                  <a:noFill/>
                </a:ln>
                <a:solidFill>
                  <a:srgbClr val="0078D4"/>
                </a:solidFill>
                <a:latin typeface="+mj-lt"/>
                <a:cs typeface="Segoe UI" pitchFamily="34" charset="0"/>
              </a:rPr>
              <a:t>Assess </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Analyze readiness for migration to Azure </a:t>
            </a:r>
            <a:r>
              <a:rPr lang="en-US" sz="1399"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VM, Azure VMware Solution and Azure SQL</a:t>
            </a:r>
            <a:endParaRPr lang="en-US" sz="1400" dirty="0">
              <a:gradFill>
                <a:gsLst>
                  <a:gs pos="2917">
                    <a:srgbClr val="1A1A1A"/>
                  </a:gs>
                  <a:gs pos="30000">
                    <a:srgbClr val="1A1A1A"/>
                  </a:gs>
                </a:gsLst>
                <a:lin ang="5400000" scaled="0"/>
              </a:gradFill>
              <a:cs typeface="Segoe UI Semilight" panose="020B0402040204020203" pitchFamily="34" charset="0"/>
            </a:endParaRP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Get sizing recommendation (utilization based right-sizing or configuration-based sizing)  </a:t>
            </a:r>
          </a:p>
          <a:p>
            <a:pPr marL="180975" indent="-180975" defTabSz="932597">
              <a:spcAft>
                <a:spcPts val="600"/>
              </a:spcAft>
              <a:buFont typeface="Arial" panose="020B0604020202020204" pitchFamily="34" charset="0"/>
              <a:buChar char="•"/>
            </a:pPr>
            <a:r>
              <a:rPr lang="en-US" sz="1400" dirty="0">
                <a:gradFill>
                  <a:gsLst>
                    <a:gs pos="2917">
                      <a:srgbClr val="1A1A1A"/>
                    </a:gs>
                    <a:gs pos="30000">
                      <a:srgbClr val="1A1A1A"/>
                    </a:gs>
                  </a:gsLst>
                  <a:lin ang="5400000" scaled="0"/>
                </a:gradFill>
                <a:cs typeface="Segoe UI Semilight" panose="020B0402040204020203" pitchFamily="34" charset="0"/>
              </a:rPr>
              <a:t>Estimate cloud costs</a:t>
            </a:r>
          </a:p>
          <a:p>
            <a:pPr marL="180940" lvl="0" indent="-180940" defTabSz="932418">
              <a:spcAft>
                <a:spcPts val="600"/>
              </a:spcAft>
              <a:buFont typeface="Arial" panose="020B0604020202020204" pitchFamily="34" charset="0"/>
              <a:buChar char="•"/>
            </a:pPr>
            <a:r>
              <a:rPr lang="en-US" sz="1399"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Understand blockers to migration for Azure SQL</a:t>
            </a:r>
            <a:endParaRPr lang="en-US" sz="1400" dirty="0">
              <a:solidFill>
                <a:prstClr val="white"/>
              </a:solidFill>
            </a:endParaRPr>
          </a:p>
        </p:txBody>
      </p:sp>
      <p:cxnSp>
        <p:nvCxnSpPr>
          <p:cNvPr id="44" name="Straight Connector 43">
            <a:extLst>
              <a:ext uri="{FF2B5EF4-FFF2-40B4-BE49-F238E27FC236}">
                <a16:creationId xmlns:a16="http://schemas.microsoft.com/office/drawing/2014/main" id="{D5003651-2CC5-1D4A-B3FC-ED821AB67A0D}"/>
              </a:ext>
            </a:extLst>
          </p:cNvPr>
          <p:cNvCxnSpPr>
            <a:cxnSpLocks/>
          </p:cNvCxnSpPr>
          <p:nvPr/>
        </p:nvCxnSpPr>
        <p:spPr>
          <a:xfrm>
            <a:off x="3527723" y="4038984"/>
            <a:ext cx="0" cy="196558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6ED658A-84FB-5945-BD31-8AE33C0A6F07}"/>
              </a:ext>
            </a:extLst>
          </p:cNvPr>
          <p:cNvSpPr txBox="1"/>
          <p:nvPr/>
        </p:nvSpPr>
        <p:spPr>
          <a:xfrm>
            <a:off x="465138" y="2190857"/>
            <a:ext cx="4693593" cy="369332"/>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 Migrate: </a:t>
            </a:r>
            <a:r>
              <a:rPr kumimoji="0" lang="en-US" sz="2400" b="0" i="0" u="none" strike="noStrike" kern="0" cap="none" spc="0" normalizeH="0" baseline="0" noProof="0">
                <a:ln>
                  <a:noFill/>
                </a:ln>
                <a:solidFill>
                  <a:schemeClr val="tx2"/>
                </a:solidFill>
                <a:effectLst/>
                <a:uLnTx/>
                <a:uFillTx/>
                <a:latin typeface="Segoe UI Semibold"/>
                <a:ea typeface="+mn-ea"/>
                <a:cs typeface="+mn-cs"/>
              </a:rPr>
              <a:t>Server assessment</a:t>
            </a:r>
          </a:p>
        </p:txBody>
      </p:sp>
      <p:sp>
        <p:nvSpPr>
          <p:cNvPr id="59" name="TextBox 58">
            <a:extLst>
              <a:ext uri="{FF2B5EF4-FFF2-40B4-BE49-F238E27FC236}">
                <a16:creationId xmlns:a16="http://schemas.microsoft.com/office/drawing/2014/main" id="{EEB20319-40D2-B340-ACEB-CEBFA98A51EF}"/>
              </a:ext>
            </a:extLst>
          </p:cNvPr>
          <p:cNvSpPr txBox="1"/>
          <p:nvPr/>
        </p:nvSpPr>
        <p:spPr>
          <a:xfrm>
            <a:off x="7411319" y="2182344"/>
            <a:ext cx="4478790" cy="369332"/>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mn-cs"/>
              </a:rPr>
              <a:t>Azure Migrate: </a:t>
            </a:r>
            <a:r>
              <a:rPr kumimoji="0" lang="en-US" sz="2400" b="0" i="0" u="none" strike="noStrike" kern="0" cap="none" spc="0" normalizeH="0" baseline="0" noProof="0">
                <a:ln>
                  <a:noFill/>
                </a:ln>
                <a:solidFill>
                  <a:schemeClr val="tx2"/>
                </a:solidFill>
                <a:effectLst/>
                <a:uLnTx/>
                <a:uFillTx/>
                <a:latin typeface="Segoe UI Semibold"/>
                <a:ea typeface="+mn-ea"/>
                <a:cs typeface="+mn-cs"/>
              </a:rPr>
              <a:t>Server migration</a:t>
            </a:r>
          </a:p>
        </p:txBody>
      </p:sp>
      <p:cxnSp>
        <p:nvCxnSpPr>
          <p:cNvPr id="60" name="Straight Connector 59">
            <a:extLst>
              <a:ext uri="{FF2B5EF4-FFF2-40B4-BE49-F238E27FC236}">
                <a16:creationId xmlns:a16="http://schemas.microsoft.com/office/drawing/2014/main" id="{5029209A-8687-C849-8B59-FFCB47588B45}"/>
              </a:ext>
            </a:extLst>
          </p:cNvPr>
          <p:cNvCxnSpPr>
            <a:cxnSpLocks/>
          </p:cNvCxnSpPr>
          <p:nvPr/>
        </p:nvCxnSpPr>
        <p:spPr>
          <a:xfrm>
            <a:off x="7017156" y="2270234"/>
            <a:ext cx="0" cy="373433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2C489FE9-B00B-2F42-AF01-DB158A39E9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11319" y="3122657"/>
            <a:ext cx="594360" cy="594360"/>
          </a:xfrm>
          <a:prstGeom prst="rect">
            <a:avLst/>
          </a:prstGeom>
        </p:spPr>
      </p:pic>
      <p:sp>
        <p:nvSpPr>
          <p:cNvPr id="62" name="Rectangle 61">
            <a:extLst>
              <a:ext uri="{FF2B5EF4-FFF2-40B4-BE49-F238E27FC236}">
                <a16:creationId xmlns:a16="http://schemas.microsoft.com/office/drawing/2014/main" id="{FCDB5ACB-D95E-B741-8459-3EDFEA53A50C}"/>
              </a:ext>
            </a:extLst>
          </p:cNvPr>
          <p:cNvSpPr/>
          <p:nvPr/>
        </p:nvSpPr>
        <p:spPr>
          <a:xfrm>
            <a:off x="7326582" y="4021561"/>
            <a:ext cx="3015594" cy="1569660"/>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Migrate </a:t>
            </a:r>
          </a:p>
          <a:p>
            <a:pPr marL="180975" indent="-180975" defTabSz="932597">
              <a:spcAft>
                <a:spcPts val="600"/>
              </a:spcAft>
              <a:buFont typeface="Arial" panose="020B0604020202020204" pitchFamily="34" charset="0"/>
              <a:buChar char="•"/>
            </a:pPr>
            <a:r>
              <a:rPr lang="en-US" sz="1400">
                <a:gradFill>
                  <a:gsLst>
                    <a:gs pos="2917">
                      <a:srgbClr val="1A1A1A"/>
                    </a:gs>
                    <a:gs pos="30000">
                      <a:srgbClr val="1A1A1A"/>
                    </a:gs>
                  </a:gsLst>
                  <a:lin ang="5400000" scaled="0"/>
                </a:gradFill>
                <a:cs typeface="Segoe UI Semilight" panose="020B0402040204020203" pitchFamily="34" charset="0"/>
              </a:rPr>
              <a:t>Migrate servers and applications with near-zero downtime</a:t>
            </a:r>
          </a:p>
          <a:p>
            <a:pPr marL="180975" indent="-180975" defTabSz="932597">
              <a:spcAft>
                <a:spcPts val="600"/>
              </a:spcAft>
              <a:buFont typeface="Arial" panose="020B0604020202020204" pitchFamily="34" charset="0"/>
              <a:buChar char="•"/>
            </a:pPr>
            <a:r>
              <a:rPr lang="en-US" sz="1400">
                <a:gradFill>
                  <a:gsLst>
                    <a:gs pos="2917">
                      <a:srgbClr val="1A1A1A"/>
                    </a:gs>
                    <a:gs pos="30000">
                      <a:srgbClr val="1A1A1A"/>
                    </a:gs>
                  </a:gsLst>
                  <a:lin ang="5400000" scaled="0"/>
                </a:gradFill>
                <a:cs typeface="Segoe UI Semilight" panose="020B0402040204020203" pitchFamily="34" charset="0"/>
              </a:rPr>
              <a:t>Test before migrating</a:t>
            </a:r>
          </a:p>
          <a:p>
            <a:pPr defTabSz="932563">
              <a:defRPr/>
            </a:pPr>
            <a:endParaRPr lang="en-US" sz="1400">
              <a:solidFill>
                <a:prstClr val="white"/>
              </a:solidFill>
            </a:endParaRPr>
          </a:p>
        </p:txBody>
      </p:sp>
    </p:spTree>
    <p:extLst>
      <p:ext uri="{BB962C8B-B14F-4D97-AF65-F5344CB8AC3E}">
        <p14:creationId xmlns:p14="http://schemas.microsoft.com/office/powerpoint/2010/main" val="36816029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anim calcmode="lin" valueType="num">
                                      <p:cBhvr>
                                        <p:cTn id="20" dur="500" fill="hold"/>
                                        <p:tgtEl>
                                          <p:spTgt spid="42"/>
                                        </p:tgtEl>
                                        <p:attrNameLst>
                                          <p:attrName>ppt_x</p:attrName>
                                        </p:attrNameLst>
                                      </p:cBhvr>
                                      <p:tavLst>
                                        <p:tav tm="0">
                                          <p:val>
                                            <p:strVal val="#ppt_x"/>
                                          </p:val>
                                        </p:tav>
                                        <p:tav tm="100000">
                                          <p:val>
                                            <p:strVal val="#ppt_x"/>
                                          </p:val>
                                        </p:tav>
                                      </p:tavLst>
                                    </p:anim>
                                    <p:anim calcmode="lin" valueType="num">
                                      <p:cBhvr>
                                        <p:cTn id="21" dur="5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anim calcmode="lin" valueType="num">
                                      <p:cBhvr>
                                        <p:cTn id="25" dur="500" fill="hold"/>
                                        <p:tgtEl>
                                          <p:spTgt spid="44"/>
                                        </p:tgtEl>
                                        <p:attrNameLst>
                                          <p:attrName>ppt_x</p:attrName>
                                        </p:attrNameLst>
                                      </p:cBhvr>
                                      <p:tavLst>
                                        <p:tav tm="0">
                                          <p:val>
                                            <p:strVal val="#ppt_x"/>
                                          </p:val>
                                        </p:tav>
                                        <p:tav tm="100000">
                                          <p:val>
                                            <p:strVal val="#ppt_x"/>
                                          </p:val>
                                        </p:tav>
                                      </p:tavLst>
                                    </p:anim>
                                    <p:anim calcmode="lin" valueType="num">
                                      <p:cBhvr>
                                        <p:cTn id="26" dur="500" fill="hold"/>
                                        <p:tgtEl>
                                          <p:spTgt spid="4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anim calcmode="lin" valueType="num">
                                      <p:cBhvr>
                                        <p:cTn id="30" dur="500" fill="hold"/>
                                        <p:tgtEl>
                                          <p:spTgt spid="40"/>
                                        </p:tgtEl>
                                        <p:attrNameLst>
                                          <p:attrName>ppt_x</p:attrName>
                                        </p:attrNameLst>
                                      </p:cBhvr>
                                      <p:tavLst>
                                        <p:tav tm="0">
                                          <p:val>
                                            <p:strVal val="#ppt_x"/>
                                          </p:val>
                                        </p:tav>
                                        <p:tav tm="100000">
                                          <p:val>
                                            <p:strVal val="#ppt_x"/>
                                          </p:val>
                                        </p:tav>
                                      </p:tavLst>
                                    </p:anim>
                                    <p:anim calcmode="lin" valueType="num">
                                      <p:cBhvr>
                                        <p:cTn id="31" dur="500" fill="hold"/>
                                        <p:tgtEl>
                                          <p:spTgt spid="4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anim calcmode="lin" valueType="num">
                                      <p:cBhvr>
                                        <p:cTn id="35" dur="500" fill="hold"/>
                                        <p:tgtEl>
                                          <p:spTgt spid="54"/>
                                        </p:tgtEl>
                                        <p:attrNameLst>
                                          <p:attrName>ppt_x</p:attrName>
                                        </p:attrNameLst>
                                      </p:cBhvr>
                                      <p:tavLst>
                                        <p:tav tm="0">
                                          <p:val>
                                            <p:strVal val="#ppt_x"/>
                                          </p:val>
                                        </p:tav>
                                        <p:tav tm="100000">
                                          <p:val>
                                            <p:strVal val="#ppt_x"/>
                                          </p:val>
                                        </p:tav>
                                      </p:tavLst>
                                    </p:anim>
                                    <p:anim calcmode="lin" valueType="num">
                                      <p:cBhvr>
                                        <p:cTn id="36"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anim calcmode="lin" valueType="num">
                                      <p:cBhvr>
                                        <p:cTn id="42" dur="500" fill="hold"/>
                                        <p:tgtEl>
                                          <p:spTgt spid="62"/>
                                        </p:tgtEl>
                                        <p:attrNameLst>
                                          <p:attrName>ppt_x</p:attrName>
                                        </p:attrNameLst>
                                      </p:cBhvr>
                                      <p:tavLst>
                                        <p:tav tm="0">
                                          <p:val>
                                            <p:strVal val="#ppt_x"/>
                                          </p:val>
                                        </p:tav>
                                        <p:tav tm="100000">
                                          <p:val>
                                            <p:strVal val="#ppt_x"/>
                                          </p:val>
                                        </p:tav>
                                      </p:tavLst>
                                    </p:anim>
                                    <p:anim calcmode="lin" valueType="num">
                                      <p:cBhvr>
                                        <p:cTn id="43" dur="500" fill="hold"/>
                                        <p:tgtEl>
                                          <p:spTgt spid="6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anim calcmode="lin" valueType="num">
                                      <p:cBhvr>
                                        <p:cTn id="47" dur="500" fill="hold"/>
                                        <p:tgtEl>
                                          <p:spTgt spid="61"/>
                                        </p:tgtEl>
                                        <p:attrNameLst>
                                          <p:attrName>ppt_x</p:attrName>
                                        </p:attrNameLst>
                                      </p:cBhvr>
                                      <p:tavLst>
                                        <p:tav tm="0">
                                          <p:val>
                                            <p:strVal val="#ppt_x"/>
                                          </p:val>
                                        </p:tav>
                                        <p:tav tm="100000">
                                          <p:val>
                                            <p:strVal val="#ppt_x"/>
                                          </p:val>
                                        </p:tav>
                                      </p:tavLst>
                                    </p:anim>
                                    <p:anim calcmode="lin" valueType="num">
                                      <p:cBhvr>
                                        <p:cTn id="48" dur="500" fill="hold"/>
                                        <p:tgtEl>
                                          <p:spTgt spid="6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anim calcmode="lin" valueType="num">
                                      <p:cBhvr>
                                        <p:cTn id="52" dur="500" fill="hold"/>
                                        <p:tgtEl>
                                          <p:spTgt spid="59"/>
                                        </p:tgtEl>
                                        <p:attrNameLst>
                                          <p:attrName>ppt_x</p:attrName>
                                        </p:attrNameLst>
                                      </p:cBhvr>
                                      <p:tavLst>
                                        <p:tav tm="0">
                                          <p:val>
                                            <p:strVal val="#ppt_x"/>
                                          </p:val>
                                        </p:tav>
                                        <p:tav tm="100000">
                                          <p:val>
                                            <p:strVal val="#ppt_x"/>
                                          </p:val>
                                        </p:tav>
                                      </p:tavLst>
                                    </p:anim>
                                    <p:anim calcmode="lin" valueType="num">
                                      <p:cBhvr>
                                        <p:cTn id="53" dur="500" fill="hold"/>
                                        <p:tgtEl>
                                          <p:spTgt spid="5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anim calcmode="lin" valueType="num">
                                      <p:cBhvr>
                                        <p:cTn id="57" dur="500" fill="hold"/>
                                        <p:tgtEl>
                                          <p:spTgt spid="60"/>
                                        </p:tgtEl>
                                        <p:attrNameLst>
                                          <p:attrName>ppt_x</p:attrName>
                                        </p:attrNameLst>
                                      </p:cBhvr>
                                      <p:tavLst>
                                        <p:tav tm="0">
                                          <p:val>
                                            <p:strVal val="#ppt_x"/>
                                          </p:val>
                                        </p:tav>
                                        <p:tav tm="100000">
                                          <p:val>
                                            <p:strVal val="#ppt_x"/>
                                          </p:val>
                                        </p:tav>
                                      </p:tavLst>
                                    </p:anim>
                                    <p:anim calcmode="lin" valueType="num">
                                      <p:cBhvr>
                                        <p:cTn id="58"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2" grpId="0" animBg="1"/>
      <p:bldP spid="54" grpId="0"/>
      <p:bldP spid="59" grpId="0"/>
      <p:bldP spid="6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8D4DF18-4A43-4285-B2E2-EAC1703F9732}"/>
              </a:ext>
            </a:extLst>
          </p:cNvPr>
          <p:cNvSpPr/>
          <p:nvPr/>
        </p:nvSpPr>
        <p:spPr>
          <a:xfrm>
            <a:off x="444059" y="3357251"/>
            <a:ext cx="2514600" cy="2608406"/>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Unified appliance</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For server discovery, assessment and migration.</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VMware: </a:t>
            </a:r>
            <a:r>
              <a:rPr lang="en-US" sz="1400">
                <a:gradFill>
                  <a:gsLst>
                    <a:gs pos="2917">
                      <a:srgbClr val="1A1A1A"/>
                    </a:gs>
                    <a:gs pos="30000">
                      <a:srgbClr val="1A1A1A"/>
                    </a:gs>
                  </a:gsLst>
                  <a:lin ang="5400000" scaled="0"/>
                </a:gradFill>
                <a:cs typeface="Segoe UI Semilight" panose="020B0402040204020203" pitchFamily="34" charset="0"/>
              </a:rPr>
              <a:t>discovery, assessment and migration</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Hyper-V: </a:t>
            </a:r>
            <a:r>
              <a:rPr lang="en-US" sz="1400">
                <a:gradFill>
                  <a:gsLst>
                    <a:gs pos="2917">
                      <a:srgbClr val="1A1A1A"/>
                    </a:gs>
                    <a:gs pos="30000">
                      <a:srgbClr val="1A1A1A"/>
                    </a:gs>
                  </a:gsLst>
                  <a:lin ang="5400000" scaled="0"/>
                </a:gradFill>
                <a:cs typeface="Segoe UI Semilight" panose="020B0402040204020203" pitchFamily="34" charset="0"/>
              </a:rPr>
              <a:t>discovery and assessment</a:t>
            </a:r>
          </a:p>
          <a:p>
            <a:pPr defTabSz="932597">
              <a:spcBef>
                <a:spcPts val="300"/>
              </a:spcBef>
              <a:defRPr/>
            </a:pPr>
            <a:r>
              <a:rPr lang="en-US" sz="1400" b="1" i="1">
                <a:gradFill>
                  <a:gsLst>
                    <a:gs pos="2917">
                      <a:srgbClr val="1A1A1A"/>
                    </a:gs>
                    <a:gs pos="30000">
                      <a:srgbClr val="1A1A1A"/>
                    </a:gs>
                  </a:gsLst>
                  <a:lin ang="5400000" scaled="0"/>
                </a:gradFill>
                <a:cs typeface="Segoe UI Semilight" panose="020B0402040204020203" pitchFamily="34" charset="0"/>
              </a:rPr>
              <a:t>For physical and other clouds: </a:t>
            </a:r>
            <a:r>
              <a:rPr lang="en-US" sz="1400">
                <a:gradFill>
                  <a:gsLst>
                    <a:gs pos="2917">
                      <a:srgbClr val="1A1A1A"/>
                    </a:gs>
                    <a:gs pos="30000">
                      <a:srgbClr val="1A1A1A"/>
                    </a:gs>
                  </a:gsLst>
                  <a:lin ang="5400000" scaled="0"/>
                </a:gradFill>
                <a:cs typeface="Segoe UI Semilight" panose="020B0402040204020203" pitchFamily="34" charset="0"/>
              </a:rPr>
              <a:t>discovery and assessment</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13" name="Rectangle 12">
            <a:extLst>
              <a:ext uri="{FF2B5EF4-FFF2-40B4-BE49-F238E27FC236}">
                <a16:creationId xmlns:a16="http://schemas.microsoft.com/office/drawing/2014/main" id="{2DEE8E4F-26A4-42D8-BD2A-4BEDEDA8B688}"/>
              </a:ext>
            </a:extLst>
          </p:cNvPr>
          <p:cNvSpPr/>
          <p:nvPr/>
        </p:nvSpPr>
        <p:spPr>
          <a:xfrm>
            <a:off x="3151848" y="3357251"/>
            <a:ext cx="2514600" cy="2277547"/>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Dedicated machine</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Installed in source environment </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Runs Azure Migrate software to connect to vCenter/Hyper-V host/physical servers/virtual machines to perform discovery</a:t>
            </a:r>
          </a:p>
        </p:txBody>
      </p:sp>
      <p:sp>
        <p:nvSpPr>
          <p:cNvPr id="17" name="Rectangle 16">
            <a:extLst>
              <a:ext uri="{FF2B5EF4-FFF2-40B4-BE49-F238E27FC236}">
                <a16:creationId xmlns:a16="http://schemas.microsoft.com/office/drawing/2014/main" id="{249D6A87-EAFD-4F40-B311-78FAEB73BFC3}"/>
              </a:ext>
            </a:extLst>
          </p:cNvPr>
          <p:cNvSpPr/>
          <p:nvPr/>
        </p:nvSpPr>
        <p:spPr>
          <a:xfrm>
            <a:off x="9234538" y="3357251"/>
            <a:ext cx="2737605" cy="1200329"/>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No impact to source</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Appliance does not install any software on source VMs or hosts </a:t>
            </a:r>
          </a:p>
        </p:txBody>
      </p:sp>
      <p:sp>
        <p:nvSpPr>
          <p:cNvPr id="19" name="Rectangle 18">
            <a:extLst>
              <a:ext uri="{FF2B5EF4-FFF2-40B4-BE49-F238E27FC236}">
                <a16:creationId xmlns:a16="http://schemas.microsoft.com/office/drawing/2014/main" id="{E71B6DDF-7A99-4F32-AF20-4D3ED57BBEBC}"/>
              </a:ext>
            </a:extLst>
          </p:cNvPr>
          <p:cNvSpPr/>
          <p:nvPr/>
        </p:nvSpPr>
        <p:spPr>
          <a:xfrm>
            <a:off x="6052826" y="3357251"/>
            <a:ext cx="2737605" cy="2492990"/>
          </a:xfrm>
          <a:prstGeom prst="rect">
            <a:avLst/>
          </a:prstGeom>
          <a:solidFill>
            <a:schemeClr val="bg1"/>
          </a:solidFill>
          <a:ln>
            <a:noFill/>
          </a:ln>
        </p:spPr>
        <p:txBody>
          <a:bodyPr wrap="square">
            <a:spAutoFit/>
          </a:bodyPr>
          <a:lstStyle/>
          <a:p>
            <a:pPr defTabSz="914191">
              <a:spcAft>
                <a:spcPts val="1200"/>
              </a:spcAft>
              <a:defRPr/>
            </a:pPr>
            <a:r>
              <a:rPr lang="en-US" sz="2000">
                <a:ln w="3175">
                  <a:noFill/>
                </a:ln>
                <a:solidFill>
                  <a:srgbClr val="0078D4"/>
                </a:solidFill>
                <a:latin typeface="+mj-lt"/>
                <a:cs typeface="Segoe UI" pitchFamily="34" charset="0"/>
              </a:rPr>
              <a:t>Deployment options</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Virtual appliance that can be imported – OVA option for VMware, VHD option for Hyper-V</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Installer option on dedicated Windows Server 2016 for all scenarios</a:t>
            </a:r>
          </a:p>
          <a:p>
            <a:pPr marL="291436" indent="-291436"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Deploy as VM or physical machine</a:t>
            </a:r>
          </a:p>
        </p:txBody>
      </p:sp>
      <p:pic>
        <p:nvPicPr>
          <p:cNvPr id="20" name="Picture 19">
            <a:extLst>
              <a:ext uri="{FF2B5EF4-FFF2-40B4-BE49-F238E27FC236}">
                <a16:creationId xmlns:a16="http://schemas.microsoft.com/office/drawing/2014/main" id="{E9192832-42AF-4CE8-83EB-294179A1854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52826" y="2373036"/>
            <a:ext cx="371352" cy="594360"/>
          </a:xfrm>
          <a:prstGeom prst="rect">
            <a:avLst/>
          </a:prstGeom>
        </p:spPr>
      </p:pic>
      <p:pic>
        <p:nvPicPr>
          <p:cNvPr id="3" name="Picture 2">
            <a:extLst>
              <a:ext uri="{FF2B5EF4-FFF2-40B4-BE49-F238E27FC236}">
                <a16:creationId xmlns:a16="http://schemas.microsoft.com/office/drawing/2014/main" id="{3A089B3A-CAC1-4D6B-94D0-B7D18AB782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34537" y="2325332"/>
            <a:ext cx="689769" cy="689769"/>
          </a:xfrm>
          <a:prstGeom prst="rect">
            <a:avLst/>
          </a:prstGeom>
        </p:spPr>
      </p:pic>
      <p:pic>
        <p:nvPicPr>
          <p:cNvPr id="15" name="Picture 14">
            <a:extLst>
              <a:ext uri="{FF2B5EF4-FFF2-40B4-BE49-F238E27FC236}">
                <a16:creationId xmlns:a16="http://schemas.microsoft.com/office/drawing/2014/main" id="{28D29140-8E95-3849-9678-A8AB2DE33D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2170" y="2370086"/>
            <a:ext cx="799907" cy="600260"/>
          </a:xfrm>
          <a:prstGeom prst="rect">
            <a:avLst/>
          </a:prstGeom>
        </p:spPr>
      </p:pic>
      <p:cxnSp>
        <p:nvCxnSpPr>
          <p:cNvPr id="22" name="Straight Connector 21">
            <a:extLst>
              <a:ext uri="{FF2B5EF4-FFF2-40B4-BE49-F238E27FC236}">
                <a16:creationId xmlns:a16="http://schemas.microsoft.com/office/drawing/2014/main" id="{D53E9558-A8EE-3643-851E-8659ADCE1F77}"/>
              </a:ext>
            </a:extLst>
          </p:cNvPr>
          <p:cNvCxnSpPr>
            <a:cxnSpLocks/>
          </p:cNvCxnSpPr>
          <p:nvPr/>
        </p:nvCxnSpPr>
        <p:spPr>
          <a:xfrm>
            <a:off x="2977573"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D77950-333C-C343-8233-5922CEEC886A}"/>
              </a:ext>
            </a:extLst>
          </p:cNvPr>
          <p:cNvCxnSpPr>
            <a:cxnSpLocks/>
          </p:cNvCxnSpPr>
          <p:nvPr/>
        </p:nvCxnSpPr>
        <p:spPr>
          <a:xfrm>
            <a:off x="5879269"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9B5ED1-02E0-2949-B247-71E399E561B8}"/>
              </a:ext>
            </a:extLst>
          </p:cNvPr>
          <p:cNvCxnSpPr>
            <a:cxnSpLocks/>
          </p:cNvCxnSpPr>
          <p:nvPr/>
        </p:nvCxnSpPr>
        <p:spPr>
          <a:xfrm>
            <a:off x="9146725" y="3397607"/>
            <a:ext cx="0" cy="25680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D4FADA5-A1D8-2648-9173-8A5AA31041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9573" y="2370086"/>
            <a:ext cx="689768" cy="689768"/>
          </a:xfrm>
          <a:prstGeom prst="rect">
            <a:avLst/>
          </a:prstGeom>
        </p:spPr>
      </p:pic>
      <p:sp>
        <p:nvSpPr>
          <p:cNvPr id="5" name="Title 4">
            <a:extLst>
              <a:ext uri="{FF2B5EF4-FFF2-40B4-BE49-F238E27FC236}">
                <a16:creationId xmlns:a16="http://schemas.microsoft.com/office/drawing/2014/main" id="{AB4E5EC0-5AE4-D64D-A2A5-9C8CD35E12BE}"/>
              </a:ext>
            </a:extLst>
          </p:cNvPr>
          <p:cNvSpPr>
            <a:spLocks noGrp="1"/>
          </p:cNvSpPr>
          <p:nvPr>
            <p:ph type="title"/>
          </p:nvPr>
        </p:nvSpPr>
        <p:spPr/>
        <p:txBody>
          <a:bodyPr/>
          <a:lstStyle/>
          <a:p>
            <a:r>
              <a:rPr lang="en-US" spc="-51">
                <a:latin typeface="Segoe UI Semibold (Headings)"/>
              </a:rPr>
              <a:t>Azure Migrate appliance</a:t>
            </a:r>
            <a:endParaRPr lang="en-US"/>
          </a:p>
        </p:txBody>
      </p:sp>
    </p:spTree>
    <p:extLst>
      <p:ext uri="{BB962C8B-B14F-4D97-AF65-F5344CB8AC3E}">
        <p14:creationId xmlns:p14="http://schemas.microsoft.com/office/powerpoint/2010/main" val="3120189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anim calcmode="lin" valueType="num">
                                      <p:cBhvr>
                                        <p:cTn id="25" dur="500" fill="hold"/>
                                        <p:tgtEl>
                                          <p:spTgt spid="13"/>
                                        </p:tgtEl>
                                        <p:attrNameLst>
                                          <p:attrName>ppt_x</p:attrName>
                                        </p:attrNameLst>
                                      </p:cBhvr>
                                      <p:tavLst>
                                        <p:tav tm="0">
                                          <p:val>
                                            <p:strVal val="#ppt_x"/>
                                          </p:val>
                                        </p:tav>
                                        <p:tav tm="100000">
                                          <p:val>
                                            <p:strVal val="#ppt_x"/>
                                          </p:val>
                                        </p:tav>
                                      </p:tavLst>
                                    </p:anim>
                                    <p:anim calcmode="lin" valueType="num">
                                      <p:cBhvr>
                                        <p:cTn id="2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24776B-ADD7-FB47-B338-B0D4407B5355}"/>
              </a:ext>
            </a:extLst>
          </p:cNvPr>
          <p:cNvSpPr/>
          <p:nvPr/>
        </p:nvSpPr>
        <p:spPr bwMode="auto">
          <a:xfrm>
            <a:off x="598547" y="1543572"/>
            <a:ext cx="11239381" cy="27026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79C77636-2595-4D1C-9F02-3D32AAE2FCBD}"/>
              </a:ext>
            </a:extLst>
          </p:cNvPr>
          <p:cNvSpPr txBox="1">
            <a:spLocks/>
          </p:cNvSpPr>
          <p:nvPr/>
        </p:nvSpPr>
        <p:spPr>
          <a:xfrm>
            <a:off x="601652" y="1567766"/>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11" name="Straight Connector 10">
            <a:extLst>
              <a:ext uri="{FF2B5EF4-FFF2-40B4-BE49-F238E27FC236}">
                <a16:creationId xmlns:a16="http://schemas.microsoft.com/office/drawing/2014/main" id="{70C69B41-16BC-4E8C-B3C4-CFBE00649283}"/>
              </a:ext>
            </a:extLst>
          </p:cNvPr>
          <p:cNvCxnSpPr>
            <a:cxnSpLocks/>
          </p:cNvCxnSpPr>
          <p:nvPr/>
        </p:nvCxnSpPr>
        <p:spPr>
          <a:xfrm>
            <a:off x="1782533"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65E0469-A26B-432B-9469-720ECDD12392}"/>
              </a:ext>
            </a:extLst>
          </p:cNvPr>
          <p:cNvCxnSpPr>
            <a:cxnSpLocks/>
          </p:cNvCxnSpPr>
          <p:nvPr/>
        </p:nvCxnSpPr>
        <p:spPr>
          <a:xfrm>
            <a:off x="3513880"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F1E637-0031-4CDD-A770-CCC5E7843BE5}"/>
              </a:ext>
            </a:extLst>
          </p:cNvPr>
          <p:cNvCxnSpPr>
            <a:cxnSpLocks/>
          </p:cNvCxnSpPr>
          <p:nvPr/>
        </p:nvCxnSpPr>
        <p:spPr>
          <a:xfrm>
            <a:off x="5245227"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050774E-5122-4866-B696-EDCB7AEF6DB7}"/>
              </a:ext>
            </a:extLst>
          </p:cNvPr>
          <p:cNvCxnSpPr>
            <a:cxnSpLocks/>
          </p:cNvCxnSpPr>
          <p:nvPr/>
        </p:nvCxnSpPr>
        <p:spPr>
          <a:xfrm>
            <a:off x="6976574"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BFA717-3E1C-4A49-9706-5484655334DE}"/>
              </a:ext>
            </a:extLst>
          </p:cNvPr>
          <p:cNvCxnSpPr>
            <a:cxnSpLocks/>
          </p:cNvCxnSpPr>
          <p:nvPr/>
        </p:nvCxnSpPr>
        <p:spPr>
          <a:xfrm>
            <a:off x="8707921" y="4235627"/>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7CDCED4-CB02-40AB-91C5-E7D4618665FA}"/>
              </a:ext>
            </a:extLst>
          </p:cNvPr>
          <p:cNvCxnSpPr>
            <a:cxnSpLocks/>
          </p:cNvCxnSpPr>
          <p:nvPr/>
        </p:nvCxnSpPr>
        <p:spPr>
          <a:xfrm>
            <a:off x="10439267" y="4214589"/>
            <a:ext cx="0" cy="1175718"/>
          </a:xfrm>
          <a:prstGeom prst="line">
            <a:avLst/>
          </a:prstGeom>
          <a:ln w="12700">
            <a:solidFill>
              <a:schemeClr val="dk1">
                <a:alpha val="75000"/>
              </a:schemeClr>
            </a:solidFill>
            <a:prstDash val="sysDot"/>
            <a:headEnd type="ova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79CF130-66BF-4F25-8AD4-8555C1B4A26D}"/>
              </a:ext>
            </a:extLst>
          </p:cNvPr>
          <p:cNvSpPr txBox="1"/>
          <p:nvPr/>
        </p:nvSpPr>
        <p:spPr>
          <a:xfrm>
            <a:off x="922795" y="5475921"/>
            <a:ext cx="1703930" cy="954107"/>
          </a:xfrm>
          <a:prstGeom prst="rect">
            <a:avLst/>
          </a:prstGeom>
          <a:noFill/>
        </p:spPr>
        <p:txBody>
          <a:bodyPr wrap="square" rtlCol="0">
            <a:spAutoFit/>
          </a:bodyPr>
          <a:lstStyle/>
          <a:p>
            <a:pPr algn="ctr" defTabSz="932597"/>
            <a:r>
              <a:rPr lang="en-US" sz="1400">
                <a:solidFill>
                  <a:prstClr val="black"/>
                </a:solidFill>
                <a:latin typeface="Segoe UI"/>
              </a:rPr>
              <a:t>Web application interface used to configure the appliance</a:t>
            </a:r>
          </a:p>
        </p:txBody>
      </p:sp>
      <p:sp>
        <p:nvSpPr>
          <p:cNvPr id="25" name="TextBox 24">
            <a:extLst>
              <a:ext uri="{FF2B5EF4-FFF2-40B4-BE49-F238E27FC236}">
                <a16:creationId xmlns:a16="http://schemas.microsoft.com/office/drawing/2014/main" id="{28793D51-2A4C-4CE4-9B0C-1D1CD67C96FF}"/>
              </a:ext>
            </a:extLst>
          </p:cNvPr>
          <p:cNvSpPr txBox="1"/>
          <p:nvPr/>
        </p:nvSpPr>
        <p:spPr>
          <a:xfrm>
            <a:off x="2670122" y="5470078"/>
            <a:ext cx="1703930" cy="738664"/>
          </a:xfrm>
          <a:prstGeom prst="rect">
            <a:avLst/>
          </a:prstGeom>
          <a:noFill/>
        </p:spPr>
        <p:txBody>
          <a:bodyPr wrap="square" rtlCol="0">
            <a:spAutoFit/>
          </a:bodyPr>
          <a:lstStyle/>
          <a:p>
            <a:pPr algn="ctr" defTabSz="932597"/>
            <a:r>
              <a:rPr lang="en-US" sz="1400">
                <a:solidFill>
                  <a:prstClr val="black"/>
                </a:solidFill>
                <a:latin typeface="Segoe UI"/>
              </a:rPr>
              <a:t>Collects configuration </a:t>
            </a:r>
          </a:p>
          <a:p>
            <a:pPr algn="ctr" defTabSz="932597"/>
            <a:r>
              <a:rPr lang="en-US" sz="1400">
                <a:solidFill>
                  <a:prstClr val="black"/>
                </a:solidFill>
                <a:latin typeface="Segoe UI"/>
              </a:rPr>
              <a:t>data of servers</a:t>
            </a:r>
          </a:p>
        </p:txBody>
      </p:sp>
      <p:sp>
        <p:nvSpPr>
          <p:cNvPr id="27" name="TextBox 26">
            <a:extLst>
              <a:ext uri="{FF2B5EF4-FFF2-40B4-BE49-F238E27FC236}">
                <a16:creationId xmlns:a16="http://schemas.microsoft.com/office/drawing/2014/main" id="{7B1FAC09-03CB-4DFA-A343-BAE8C9852C2C}"/>
              </a:ext>
            </a:extLst>
          </p:cNvPr>
          <p:cNvSpPr txBox="1"/>
          <p:nvPr/>
        </p:nvSpPr>
        <p:spPr>
          <a:xfrm>
            <a:off x="4417449" y="5470078"/>
            <a:ext cx="1703930" cy="954107"/>
          </a:xfrm>
          <a:prstGeom prst="rect">
            <a:avLst/>
          </a:prstGeom>
          <a:noFill/>
        </p:spPr>
        <p:txBody>
          <a:bodyPr wrap="square" rtlCol="0">
            <a:spAutoFit/>
          </a:bodyPr>
          <a:lstStyle/>
          <a:p>
            <a:pPr algn="ctr" defTabSz="932597"/>
            <a:r>
              <a:rPr lang="en-US" sz="1400">
                <a:solidFill>
                  <a:prstClr val="black"/>
                </a:solidFill>
                <a:latin typeface="Segoe UI"/>
              </a:rPr>
              <a:t>Collects performance and resource utilization data of servers</a:t>
            </a:r>
          </a:p>
        </p:txBody>
      </p:sp>
      <p:sp>
        <p:nvSpPr>
          <p:cNvPr id="31" name="TextBox 30">
            <a:extLst>
              <a:ext uri="{FF2B5EF4-FFF2-40B4-BE49-F238E27FC236}">
                <a16:creationId xmlns:a16="http://schemas.microsoft.com/office/drawing/2014/main" id="{925FDB5C-C735-40EE-9C51-F57E2F833A73}"/>
              </a:ext>
            </a:extLst>
          </p:cNvPr>
          <p:cNvSpPr txBox="1"/>
          <p:nvPr/>
        </p:nvSpPr>
        <p:spPr>
          <a:xfrm>
            <a:off x="6164776" y="5475921"/>
            <a:ext cx="1703930" cy="954107"/>
          </a:xfrm>
          <a:prstGeom prst="rect">
            <a:avLst/>
          </a:prstGeom>
          <a:noFill/>
        </p:spPr>
        <p:txBody>
          <a:bodyPr wrap="square" rtlCol="0">
            <a:spAutoFit/>
          </a:bodyPr>
          <a:lstStyle/>
          <a:p>
            <a:pPr algn="ctr" defTabSz="932597"/>
            <a:r>
              <a:rPr lang="en-US" sz="1400">
                <a:solidFill>
                  <a:prstClr val="black"/>
                </a:solidFill>
                <a:latin typeface="Segoe UI"/>
              </a:rPr>
              <a:t>Checks and updates appliance components (every 24 hrs.)</a:t>
            </a:r>
          </a:p>
        </p:txBody>
      </p:sp>
      <p:sp>
        <p:nvSpPr>
          <p:cNvPr id="33" name="TextBox 32">
            <a:extLst>
              <a:ext uri="{FF2B5EF4-FFF2-40B4-BE49-F238E27FC236}">
                <a16:creationId xmlns:a16="http://schemas.microsoft.com/office/drawing/2014/main" id="{B9690922-3A6E-4EB9-A2DE-E3AB5E7C95B8}"/>
              </a:ext>
            </a:extLst>
          </p:cNvPr>
          <p:cNvSpPr txBox="1"/>
          <p:nvPr/>
        </p:nvSpPr>
        <p:spPr>
          <a:xfrm>
            <a:off x="7912103" y="5470078"/>
            <a:ext cx="1703930" cy="738664"/>
          </a:xfrm>
          <a:prstGeom prst="rect">
            <a:avLst/>
          </a:prstGeom>
          <a:noFill/>
        </p:spPr>
        <p:txBody>
          <a:bodyPr wrap="square" rtlCol="0">
            <a:spAutoFit/>
          </a:bodyPr>
          <a:lstStyle/>
          <a:p>
            <a:pPr algn="ctr" defTabSz="932597"/>
            <a:r>
              <a:rPr lang="en-US" sz="1400">
                <a:solidFill>
                  <a:prstClr val="black"/>
                </a:solidFill>
                <a:latin typeface="Segoe UI"/>
              </a:rPr>
              <a:t>Orchestrates </a:t>
            </a:r>
          </a:p>
          <a:p>
            <a:pPr algn="ctr" defTabSz="932597"/>
            <a:r>
              <a:rPr lang="en-US" sz="1400">
                <a:solidFill>
                  <a:prstClr val="black"/>
                </a:solidFill>
                <a:latin typeface="Segoe UI"/>
              </a:rPr>
              <a:t>server replication to Azure</a:t>
            </a:r>
          </a:p>
        </p:txBody>
      </p:sp>
      <p:sp>
        <p:nvSpPr>
          <p:cNvPr id="35" name="TextBox 34">
            <a:extLst>
              <a:ext uri="{FF2B5EF4-FFF2-40B4-BE49-F238E27FC236}">
                <a16:creationId xmlns:a16="http://schemas.microsoft.com/office/drawing/2014/main" id="{52A108DF-F0DD-4C77-AECA-5961CFBF0F27}"/>
              </a:ext>
            </a:extLst>
          </p:cNvPr>
          <p:cNvSpPr txBox="1"/>
          <p:nvPr/>
        </p:nvSpPr>
        <p:spPr>
          <a:xfrm>
            <a:off x="9659428" y="5470079"/>
            <a:ext cx="1703930" cy="523220"/>
          </a:xfrm>
          <a:prstGeom prst="rect">
            <a:avLst/>
          </a:prstGeom>
          <a:noFill/>
        </p:spPr>
        <p:txBody>
          <a:bodyPr wrap="square" rtlCol="0">
            <a:spAutoFit/>
          </a:bodyPr>
          <a:lstStyle/>
          <a:p>
            <a:pPr algn="ctr" defTabSz="932597"/>
            <a:r>
              <a:rPr lang="en-US" sz="1400">
                <a:solidFill>
                  <a:prstClr val="black"/>
                </a:solidFill>
                <a:latin typeface="Segoe UI"/>
              </a:rPr>
              <a:t>Sends replication data to Azure </a:t>
            </a:r>
          </a:p>
        </p:txBody>
      </p:sp>
      <p:sp>
        <p:nvSpPr>
          <p:cNvPr id="2" name="TextBox 1">
            <a:extLst>
              <a:ext uri="{FF2B5EF4-FFF2-40B4-BE49-F238E27FC236}">
                <a16:creationId xmlns:a16="http://schemas.microsoft.com/office/drawing/2014/main" id="{3AFF26E8-A3FF-436D-979F-FE98406F9AE0}"/>
              </a:ext>
            </a:extLst>
          </p:cNvPr>
          <p:cNvSpPr txBox="1"/>
          <p:nvPr/>
        </p:nvSpPr>
        <p:spPr>
          <a:xfrm>
            <a:off x="4772553" y="2648796"/>
            <a:ext cx="1142703" cy="382308"/>
          </a:xfrm>
          <a:prstGeom prst="rect">
            <a:avLst/>
          </a:prstGeom>
          <a:solidFill>
            <a:schemeClr val="accent1"/>
          </a:solidFill>
        </p:spPr>
        <p:txBody>
          <a:bodyPr wrap="square" rtlCol="0">
            <a:spAutoFit/>
          </a:bodyPr>
          <a:lstStyle/>
          <a:p>
            <a:pPr defTabSz="932597"/>
            <a:r>
              <a:rPr lang="en-US" sz="1836">
                <a:solidFill>
                  <a:prstClr val="white"/>
                </a:solidFill>
                <a:latin typeface="Calibri" panose="020F0502020204030204" pitchFamily="34" charset="0"/>
                <a:cs typeface="Calibri" panose="020F0502020204030204" pitchFamily="34" charset="0"/>
              </a:rPr>
              <a:t>Collector</a:t>
            </a:r>
          </a:p>
        </p:txBody>
      </p:sp>
      <p:sp>
        <p:nvSpPr>
          <p:cNvPr id="3" name="Rectangle 2">
            <a:extLst>
              <a:ext uri="{FF2B5EF4-FFF2-40B4-BE49-F238E27FC236}">
                <a16:creationId xmlns:a16="http://schemas.microsoft.com/office/drawing/2014/main" id="{E0F88D6B-B009-4D29-B2D2-7AD0F90C5596}"/>
              </a:ext>
            </a:extLst>
          </p:cNvPr>
          <p:cNvSpPr/>
          <p:nvPr/>
        </p:nvSpPr>
        <p:spPr>
          <a:xfrm>
            <a:off x="4633511" y="2700042"/>
            <a:ext cx="139041" cy="226449"/>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9" name="TextBox 8">
            <a:extLst>
              <a:ext uri="{FF2B5EF4-FFF2-40B4-BE49-F238E27FC236}">
                <a16:creationId xmlns:a16="http://schemas.microsoft.com/office/drawing/2014/main" id="{25B7F1F4-0FCA-D545-958C-528117CD3510}"/>
              </a:ext>
            </a:extLst>
          </p:cNvPr>
          <p:cNvSpPr txBox="1"/>
          <p:nvPr/>
        </p:nvSpPr>
        <p:spPr>
          <a:xfrm>
            <a:off x="4536677" y="1663577"/>
            <a:ext cx="3247812"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latin typeface="+mj-lt"/>
              </a:rPr>
              <a:t>Azure Migrate Appliance</a:t>
            </a:r>
          </a:p>
        </p:txBody>
      </p:sp>
      <p:sp>
        <p:nvSpPr>
          <p:cNvPr id="10" name="Rectangle 9">
            <a:extLst>
              <a:ext uri="{FF2B5EF4-FFF2-40B4-BE49-F238E27FC236}">
                <a16:creationId xmlns:a16="http://schemas.microsoft.com/office/drawing/2014/main" id="{5197F672-271B-1142-8689-7184AC152FC2}"/>
              </a:ext>
            </a:extLst>
          </p:cNvPr>
          <p:cNvSpPr/>
          <p:nvPr/>
        </p:nvSpPr>
        <p:spPr bwMode="auto">
          <a:xfrm>
            <a:off x="1095045"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Management app</a:t>
            </a:r>
          </a:p>
        </p:txBody>
      </p:sp>
      <p:sp>
        <p:nvSpPr>
          <p:cNvPr id="26" name="Rectangle 25">
            <a:extLst>
              <a:ext uri="{FF2B5EF4-FFF2-40B4-BE49-F238E27FC236}">
                <a16:creationId xmlns:a16="http://schemas.microsoft.com/office/drawing/2014/main" id="{61F27A3C-E405-8D41-BD3B-7D5A0DF097BB}"/>
              </a:ext>
            </a:extLst>
          </p:cNvPr>
          <p:cNvSpPr/>
          <p:nvPr/>
        </p:nvSpPr>
        <p:spPr bwMode="auto">
          <a:xfrm>
            <a:off x="2723932"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Discovery</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28" name="Rectangle 27">
            <a:extLst>
              <a:ext uri="{FF2B5EF4-FFF2-40B4-BE49-F238E27FC236}">
                <a16:creationId xmlns:a16="http://schemas.microsoft.com/office/drawing/2014/main" id="{1E8E7DC2-345E-6E48-82E9-5B86729AE8E4}"/>
              </a:ext>
            </a:extLst>
          </p:cNvPr>
          <p:cNvSpPr/>
          <p:nvPr/>
        </p:nvSpPr>
        <p:spPr bwMode="auto">
          <a:xfrm>
            <a:off x="4556470"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Collector</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29" name="Rectangle 28">
            <a:extLst>
              <a:ext uri="{FF2B5EF4-FFF2-40B4-BE49-F238E27FC236}">
                <a16:creationId xmlns:a16="http://schemas.microsoft.com/office/drawing/2014/main" id="{EC39D7C7-29EF-7D4D-B975-00E7580A1455}"/>
              </a:ext>
            </a:extLst>
          </p:cNvPr>
          <p:cNvSpPr/>
          <p:nvPr/>
        </p:nvSpPr>
        <p:spPr bwMode="auto">
          <a:xfrm>
            <a:off x="6294762"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Auto update service</a:t>
            </a:r>
          </a:p>
        </p:txBody>
      </p:sp>
      <p:sp>
        <p:nvSpPr>
          <p:cNvPr id="30" name="Rectangle 29">
            <a:extLst>
              <a:ext uri="{FF2B5EF4-FFF2-40B4-BE49-F238E27FC236}">
                <a16:creationId xmlns:a16="http://schemas.microsoft.com/office/drawing/2014/main" id="{B774FEAC-08BA-9545-8DBD-0077F99E181F}"/>
              </a:ext>
            </a:extLst>
          </p:cNvPr>
          <p:cNvSpPr/>
          <p:nvPr/>
        </p:nvSpPr>
        <p:spPr bwMode="auto">
          <a:xfrm>
            <a:off x="8033054"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DRA </a:t>
            </a:r>
            <a:br>
              <a:rPr lang="en-US" sz="1400">
                <a:gradFill>
                  <a:gsLst>
                    <a:gs pos="0">
                      <a:srgbClr val="FFFFFF"/>
                    </a:gs>
                    <a:gs pos="100000">
                      <a:srgbClr val="FFFFFF"/>
                    </a:gs>
                  </a:gsLst>
                  <a:lin ang="5400000" scaled="0"/>
                </a:gradFill>
                <a:latin typeface="+mj-lt"/>
                <a:ea typeface="Segoe UI" pitchFamily="34" charset="0"/>
                <a:cs typeface="Segoe UI" pitchFamily="34" charset="0"/>
              </a:rPr>
            </a:b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32" name="Rectangle 31">
            <a:extLst>
              <a:ext uri="{FF2B5EF4-FFF2-40B4-BE49-F238E27FC236}">
                <a16:creationId xmlns:a16="http://schemas.microsoft.com/office/drawing/2014/main" id="{BB775074-EA21-444A-A648-FE958527AFEA}"/>
              </a:ext>
            </a:extLst>
          </p:cNvPr>
          <p:cNvSpPr/>
          <p:nvPr/>
        </p:nvSpPr>
        <p:spPr bwMode="auto">
          <a:xfrm>
            <a:off x="9751161" y="2388301"/>
            <a:ext cx="1534642" cy="666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Gateway </a:t>
            </a:r>
            <a:br>
              <a:rPr lang="en-US" sz="1400">
                <a:gradFill>
                  <a:gsLst>
                    <a:gs pos="0">
                      <a:srgbClr val="FFFFFF"/>
                    </a:gs>
                    <a:gs pos="100000">
                      <a:srgbClr val="FFFFFF"/>
                    </a:gs>
                  </a:gsLst>
                  <a:lin ang="5400000" scaled="0"/>
                </a:gradFill>
                <a:latin typeface="+mj-lt"/>
                <a:ea typeface="Segoe UI" pitchFamily="34" charset="0"/>
                <a:cs typeface="Segoe UI" pitchFamily="34" charset="0"/>
              </a:rPr>
            </a:br>
            <a:r>
              <a:rPr lang="en-US" sz="1400">
                <a:gradFill>
                  <a:gsLst>
                    <a:gs pos="0">
                      <a:srgbClr val="FFFFFF"/>
                    </a:gs>
                    <a:gs pos="100000">
                      <a:srgbClr val="FFFFFF"/>
                    </a:gs>
                  </a:gsLst>
                  <a:lin ang="5400000" scaled="0"/>
                </a:gradFill>
                <a:latin typeface="+mj-lt"/>
                <a:ea typeface="Segoe UI" pitchFamily="34" charset="0"/>
                <a:cs typeface="Segoe UI" pitchFamily="34" charset="0"/>
              </a:rPr>
              <a:t>agent</a:t>
            </a:r>
          </a:p>
        </p:txBody>
      </p:sp>
      <p:sp>
        <p:nvSpPr>
          <p:cNvPr id="34" name="TextBox 33">
            <a:extLst>
              <a:ext uri="{FF2B5EF4-FFF2-40B4-BE49-F238E27FC236}">
                <a16:creationId xmlns:a16="http://schemas.microsoft.com/office/drawing/2014/main" id="{1B037952-5193-1442-9C1C-E137FC72C2D2}"/>
              </a:ext>
            </a:extLst>
          </p:cNvPr>
          <p:cNvSpPr txBox="1"/>
          <p:nvPr/>
        </p:nvSpPr>
        <p:spPr>
          <a:xfrm>
            <a:off x="3133921" y="3420127"/>
            <a:ext cx="2592056" cy="683264"/>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Available in VMware/</a:t>
            </a:r>
            <a:br>
              <a:rPr lang="en-US" sz="1400">
                <a:gradFill>
                  <a:gsLst>
                    <a:gs pos="2917">
                      <a:schemeClr val="tx1"/>
                    </a:gs>
                    <a:gs pos="30000">
                      <a:schemeClr val="tx1"/>
                    </a:gs>
                  </a:gsLst>
                  <a:lin ang="5400000" scaled="0"/>
                </a:gradFill>
                <a:latin typeface="+mj-lt"/>
              </a:rPr>
            </a:br>
            <a:r>
              <a:rPr lang="en-US" sz="1400">
                <a:gradFill>
                  <a:gsLst>
                    <a:gs pos="2917">
                      <a:schemeClr val="tx1"/>
                    </a:gs>
                    <a:gs pos="30000">
                      <a:schemeClr val="tx1"/>
                    </a:gs>
                  </a:gsLst>
                  <a:lin ang="5400000" scaled="0"/>
                </a:gradFill>
                <a:latin typeface="+mj-lt"/>
              </a:rPr>
              <a:t>Hyper-V/physical appliance</a:t>
            </a:r>
          </a:p>
        </p:txBody>
      </p:sp>
      <p:sp>
        <p:nvSpPr>
          <p:cNvPr id="36" name="TextBox 35">
            <a:extLst>
              <a:ext uri="{FF2B5EF4-FFF2-40B4-BE49-F238E27FC236}">
                <a16:creationId xmlns:a16="http://schemas.microsoft.com/office/drawing/2014/main" id="{B53B3D2C-4173-534A-BB2D-204A86D08330}"/>
              </a:ext>
            </a:extLst>
          </p:cNvPr>
          <p:cNvSpPr txBox="1"/>
          <p:nvPr/>
        </p:nvSpPr>
        <p:spPr>
          <a:xfrm>
            <a:off x="8033054" y="3420127"/>
            <a:ext cx="3252749" cy="683264"/>
          </a:xfrm>
          <a:prstGeom prst="rect">
            <a:avLst/>
          </a:prstGeom>
          <a:noFill/>
        </p:spPr>
        <p:txBody>
          <a:bodyPr wrap="non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Available only in VMware appliance</a:t>
            </a:r>
            <a:br>
              <a:rPr lang="en-US" sz="1400">
                <a:gradFill>
                  <a:gsLst>
                    <a:gs pos="2917">
                      <a:schemeClr val="tx1"/>
                    </a:gs>
                    <a:gs pos="30000">
                      <a:schemeClr val="tx1"/>
                    </a:gs>
                  </a:gsLst>
                  <a:lin ang="5400000" scaled="0"/>
                </a:gradFill>
                <a:latin typeface="+mj-lt"/>
              </a:rPr>
            </a:br>
            <a:r>
              <a:rPr lang="en-US" sz="1400">
                <a:gradFill>
                  <a:gsLst>
                    <a:gs pos="2917">
                      <a:schemeClr val="tx1"/>
                    </a:gs>
                    <a:gs pos="30000">
                      <a:schemeClr val="tx1"/>
                    </a:gs>
                  </a:gsLst>
                  <a:lin ang="5400000" scaled="0"/>
                </a:gradFill>
                <a:latin typeface="+mj-lt"/>
              </a:rPr>
              <a:t>(for agentless migration)</a:t>
            </a:r>
          </a:p>
        </p:txBody>
      </p:sp>
      <p:sp>
        <p:nvSpPr>
          <p:cNvPr id="15" name="Left Brace 14">
            <a:extLst>
              <a:ext uri="{FF2B5EF4-FFF2-40B4-BE49-F238E27FC236}">
                <a16:creationId xmlns:a16="http://schemas.microsoft.com/office/drawing/2014/main" id="{9498F003-B4A6-834A-9509-D6F5983FFE02}"/>
              </a:ext>
            </a:extLst>
          </p:cNvPr>
          <p:cNvSpPr/>
          <p:nvPr/>
        </p:nvSpPr>
        <p:spPr>
          <a:xfrm rot="16200000">
            <a:off x="4301511" y="692594"/>
            <a:ext cx="281350" cy="5230323"/>
          </a:xfrm>
          <a:prstGeom prst="leftBrace">
            <a:avLst>
              <a:gd name="adj1" fmla="val 83269"/>
              <a:gd name="adj2" fmla="val 5000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3B34643A-408B-1C4E-8350-F56AD9834323}"/>
              </a:ext>
            </a:extLst>
          </p:cNvPr>
          <p:cNvSpPr/>
          <p:nvPr/>
        </p:nvSpPr>
        <p:spPr>
          <a:xfrm rot="16200000">
            <a:off x="9569516" y="2388058"/>
            <a:ext cx="281350" cy="1839395"/>
          </a:xfrm>
          <a:prstGeom prst="leftBrace">
            <a:avLst>
              <a:gd name="adj1" fmla="val 83269"/>
              <a:gd name="adj2" fmla="val 5000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 Placeholder 6">
            <a:extLst>
              <a:ext uri="{FF2B5EF4-FFF2-40B4-BE49-F238E27FC236}">
                <a16:creationId xmlns:a16="http://schemas.microsoft.com/office/drawing/2014/main" id="{C1B5971B-2A4A-A84D-8271-F899684DA123}"/>
              </a:ext>
            </a:extLst>
          </p:cNvPr>
          <p:cNvSpPr>
            <a:spLocks noGrp="1"/>
          </p:cNvSpPr>
          <p:nvPr>
            <p:ph type="body" sz="quarter" idx="10"/>
          </p:nvPr>
        </p:nvSpPr>
        <p:spPr/>
        <p:txBody>
          <a:bodyPr/>
          <a:lstStyle/>
          <a:p>
            <a:r>
              <a:rPr lang="en-US"/>
              <a:t>Software components</a:t>
            </a:r>
          </a:p>
        </p:txBody>
      </p:sp>
      <p:sp>
        <p:nvSpPr>
          <p:cNvPr id="6" name="Title 5">
            <a:extLst>
              <a:ext uri="{FF2B5EF4-FFF2-40B4-BE49-F238E27FC236}">
                <a16:creationId xmlns:a16="http://schemas.microsoft.com/office/drawing/2014/main" id="{EC796F41-1466-1D4D-A446-2871308669AB}"/>
              </a:ext>
            </a:extLst>
          </p:cNvPr>
          <p:cNvSpPr>
            <a:spLocks noGrp="1"/>
          </p:cNvSpPr>
          <p:nvPr>
            <p:ph type="title"/>
          </p:nvPr>
        </p:nvSpPr>
        <p:spPr/>
        <p:txBody>
          <a:bodyPr/>
          <a:lstStyle/>
          <a:p>
            <a:r>
              <a:rPr lang="en-US"/>
              <a:t>Azure Migrate appliance</a:t>
            </a:r>
          </a:p>
        </p:txBody>
      </p:sp>
    </p:spTree>
    <p:extLst>
      <p:ext uri="{BB962C8B-B14F-4D97-AF65-F5344CB8AC3E}">
        <p14:creationId xmlns:p14="http://schemas.microsoft.com/office/powerpoint/2010/main" val="277016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strVal val="#ppt_x"/>
                                          </p:val>
                                        </p:tav>
                                        <p:tav tm="100000">
                                          <p:val>
                                            <p:strVal val="#ppt_x"/>
                                          </p:val>
                                        </p:tav>
                                      </p:tavLst>
                                    </p:anim>
                                    <p:anim calcmode="lin" valueType="num">
                                      <p:cBhvr>
                                        <p:cTn id="2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anim calcmode="lin" valueType="num">
                                      <p:cBhvr>
                                        <p:cTn id="37" dur="500" fill="hold"/>
                                        <p:tgtEl>
                                          <p:spTgt spid="27"/>
                                        </p:tgtEl>
                                        <p:attrNameLst>
                                          <p:attrName>ppt_x</p:attrName>
                                        </p:attrNameLst>
                                      </p:cBhvr>
                                      <p:tavLst>
                                        <p:tav tm="0">
                                          <p:val>
                                            <p:strVal val="#ppt_x"/>
                                          </p:val>
                                        </p:tav>
                                        <p:tav tm="100000">
                                          <p:val>
                                            <p:strVal val="#ppt_x"/>
                                          </p:val>
                                        </p:tav>
                                      </p:tavLst>
                                    </p:anim>
                                    <p:anim calcmode="lin" valueType="num">
                                      <p:cBhvr>
                                        <p:cTn id="38"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anim calcmode="lin" valueType="num">
                                      <p:cBhvr>
                                        <p:cTn id="49" dur="500" fill="hold"/>
                                        <p:tgtEl>
                                          <p:spTgt spid="31"/>
                                        </p:tgtEl>
                                        <p:attrNameLst>
                                          <p:attrName>ppt_x</p:attrName>
                                        </p:attrNameLst>
                                      </p:cBhvr>
                                      <p:tavLst>
                                        <p:tav tm="0">
                                          <p:val>
                                            <p:strVal val="#ppt_x"/>
                                          </p:val>
                                        </p:tav>
                                        <p:tav tm="100000">
                                          <p:val>
                                            <p:strVal val="#ppt_x"/>
                                          </p:val>
                                        </p:tav>
                                      </p:tavLst>
                                    </p:anim>
                                    <p:anim calcmode="lin" valueType="num">
                                      <p:cBhvr>
                                        <p:cTn id="50"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anim calcmode="lin" valueType="num">
                                      <p:cBhvr>
                                        <p:cTn id="56" dur="500" fill="hold"/>
                                        <p:tgtEl>
                                          <p:spTgt spid="20"/>
                                        </p:tgtEl>
                                        <p:attrNameLst>
                                          <p:attrName>ppt_x</p:attrName>
                                        </p:attrNameLst>
                                      </p:cBhvr>
                                      <p:tavLst>
                                        <p:tav tm="0">
                                          <p:val>
                                            <p:strVal val="#ppt_x"/>
                                          </p:val>
                                        </p:tav>
                                        <p:tav tm="100000">
                                          <p:val>
                                            <p:strVal val="#ppt_x"/>
                                          </p:val>
                                        </p:tav>
                                      </p:tavLst>
                                    </p:anim>
                                    <p:anim calcmode="lin" valueType="num">
                                      <p:cBhvr>
                                        <p:cTn id="57" dur="5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anim calcmode="lin" valueType="num">
                                      <p:cBhvr>
                                        <p:cTn id="61" dur="500" fill="hold"/>
                                        <p:tgtEl>
                                          <p:spTgt spid="33"/>
                                        </p:tgtEl>
                                        <p:attrNameLst>
                                          <p:attrName>ppt_x</p:attrName>
                                        </p:attrNameLst>
                                      </p:cBhvr>
                                      <p:tavLst>
                                        <p:tav tm="0">
                                          <p:val>
                                            <p:strVal val="#ppt_x"/>
                                          </p:val>
                                        </p:tav>
                                        <p:tav tm="100000">
                                          <p:val>
                                            <p:strVal val="#ppt_x"/>
                                          </p:val>
                                        </p:tav>
                                      </p:tavLst>
                                    </p:anim>
                                    <p:anim calcmode="lin" valueType="num">
                                      <p:cBhvr>
                                        <p:cTn id="62"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anim calcmode="lin" valueType="num">
                                      <p:cBhvr>
                                        <p:cTn id="68" dur="500" fill="hold"/>
                                        <p:tgtEl>
                                          <p:spTgt spid="22"/>
                                        </p:tgtEl>
                                        <p:attrNameLst>
                                          <p:attrName>ppt_x</p:attrName>
                                        </p:attrNameLst>
                                      </p:cBhvr>
                                      <p:tavLst>
                                        <p:tav tm="0">
                                          <p:val>
                                            <p:strVal val="#ppt_x"/>
                                          </p:val>
                                        </p:tav>
                                        <p:tav tm="100000">
                                          <p:val>
                                            <p:strVal val="#ppt_x"/>
                                          </p:val>
                                        </p:tav>
                                      </p:tavLst>
                                    </p:anim>
                                    <p:anim calcmode="lin" valueType="num">
                                      <p:cBhvr>
                                        <p:cTn id="69" dur="5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anim calcmode="lin" valueType="num">
                                      <p:cBhvr>
                                        <p:cTn id="73" dur="500" fill="hold"/>
                                        <p:tgtEl>
                                          <p:spTgt spid="35"/>
                                        </p:tgtEl>
                                        <p:attrNameLst>
                                          <p:attrName>ppt_x</p:attrName>
                                        </p:attrNameLst>
                                      </p:cBhvr>
                                      <p:tavLst>
                                        <p:tav tm="0">
                                          <p:val>
                                            <p:strVal val="#ppt_x"/>
                                          </p:val>
                                        </p:tav>
                                        <p:tav tm="100000">
                                          <p:val>
                                            <p:strVal val="#ppt_x"/>
                                          </p:val>
                                        </p:tav>
                                      </p:tavLst>
                                    </p:anim>
                                    <p:anim calcmode="lin" valueType="num">
                                      <p:cBhvr>
                                        <p:cTn id="74"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31" grpId="0"/>
      <p:bldP spid="33"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Discover servers</a:t>
            </a:r>
          </a:p>
        </p:txBody>
      </p:sp>
    </p:spTree>
    <p:extLst>
      <p:ext uri="{BB962C8B-B14F-4D97-AF65-F5344CB8AC3E}">
        <p14:creationId xmlns:p14="http://schemas.microsoft.com/office/powerpoint/2010/main" val="268151113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Discover: Capabilities</a:t>
            </a:r>
          </a:p>
        </p:txBody>
      </p:sp>
      <p:sp>
        <p:nvSpPr>
          <p:cNvPr id="55" name="Rectangle 54">
            <a:extLst>
              <a:ext uri="{FF2B5EF4-FFF2-40B4-BE49-F238E27FC236}">
                <a16:creationId xmlns:a16="http://schemas.microsoft.com/office/drawing/2014/main" id="{F8FF8149-13BF-4ED2-84BD-E4FA985AC655}"/>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Any platform</a:t>
            </a:r>
            <a:endParaRPr lang="en-US" sz="1600">
              <a:gradFill>
                <a:gsLst>
                  <a:gs pos="2917">
                    <a:srgbClr val="1A1A1A"/>
                  </a:gs>
                  <a:gs pos="30000">
                    <a:srgbClr val="1A1A1A"/>
                  </a:gs>
                </a:gsLst>
                <a:lin ang="5400000" scaled="0"/>
              </a:gradFill>
              <a:cs typeface="Segoe UI Semilight" panose="020B0402040204020203" pitchFamily="34" charset="0"/>
            </a:endParaRP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VMware, Hyper-V, physical servers, AWS, GCP</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CMDB, CSV imports</a:t>
            </a:r>
          </a:p>
        </p:txBody>
      </p:sp>
      <p:sp>
        <p:nvSpPr>
          <p:cNvPr id="64" name="Rectangle 63">
            <a:extLst>
              <a:ext uri="{FF2B5EF4-FFF2-40B4-BE49-F238E27FC236}">
                <a16:creationId xmlns:a16="http://schemas.microsoft.com/office/drawing/2014/main" id="{9EF76B76-48E9-914F-9F0F-8D76FF60954D}"/>
              </a:ext>
            </a:extLst>
          </p:cNvPr>
          <p:cNvSpPr/>
          <p:nvPr/>
        </p:nvSpPr>
        <p:spPr bwMode="auto">
          <a:xfrm>
            <a:off x="7448830" y="2039480"/>
            <a:ext cx="318644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Agentless discovery</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For all hypervisors, bare-metal servers and servers on other clouds</a:t>
            </a:r>
          </a:p>
        </p:txBody>
      </p:sp>
      <p:sp>
        <p:nvSpPr>
          <p:cNvPr id="65" name="Rectangle 64">
            <a:extLst>
              <a:ext uri="{FF2B5EF4-FFF2-40B4-BE49-F238E27FC236}">
                <a16:creationId xmlns:a16="http://schemas.microsoft.com/office/drawing/2014/main" id="{663273C7-603E-FF44-BB8E-02DD7EBA60AA}"/>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Inventory applications</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And roles enabled on servers</a:t>
            </a:r>
            <a:br>
              <a:rPr lang="en-US" sz="1600" dirty="0">
                <a:gradFill>
                  <a:gsLst>
                    <a:gs pos="2917">
                      <a:srgbClr val="1A1A1A"/>
                    </a:gs>
                    <a:gs pos="30000">
                      <a:srgbClr val="1A1A1A"/>
                    </a:gs>
                  </a:gsLst>
                  <a:lin ang="5400000" scaled="0"/>
                </a:gradFill>
                <a:cs typeface="Segoe UI Semilight" panose="020B0402040204020203" pitchFamily="34" charset="0"/>
              </a:rPr>
            </a:br>
            <a:r>
              <a:rPr lang="en-US" sz="1600" dirty="0">
                <a:gradFill>
                  <a:gsLst>
                    <a:gs pos="2917">
                      <a:srgbClr val="1A1A1A"/>
                    </a:gs>
                    <a:gs pos="30000">
                      <a:srgbClr val="1A1A1A"/>
                    </a:gs>
                  </a:gsLst>
                  <a:lin ang="5400000" scaled="0"/>
                </a:gradFill>
                <a:cs typeface="Segoe UI Semilight" panose="020B0402040204020203" pitchFamily="34" charset="0"/>
              </a:rPr>
              <a:t>(only for VMware) </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Multiple server credentials supported </a:t>
            </a:r>
          </a:p>
        </p:txBody>
      </p:sp>
      <p:sp>
        <p:nvSpPr>
          <p:cNvPr id="66" name="Rectangle 65">
            <a:extLst>
              <a:ext uri="{FF2B5EF4-FFF2-40B4-BE49-F238E27FC236}">
                <a16:creationId xmlns:a16="http://schemas.microsoft.com/office/drawing/2014/main" id="{9BB2480B-9F64-E848-A9D5-F2D9F8D096E5}"/>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Visualize dependencies</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Across application layers or across servers (agentless for VMware)</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Multiple server credentials supported </a:t>
            </a:r>
          </a:p>
          <a:p>
            <a:pPr defTabSz="932597">
              <a:spcAft>
                <a:spcPts val="600"/>
              </a:spcAft>
              <a:defRPr/>
            </a:pPr>
            <a:r>
              <a:rPr lang="en-US" sz="1600" dirty="0">
                <a:gradFill>
                  <a:gsLst>
                    <a:gs pos="2917">
                      <a:srgbClr val="1A1A1A"/>
                    </a:gs>
                    <a:gs pos="30000">
                      <a:srgbClr val="1A1A1A"/>
                    </a:gs>
                  </a:gsLst>
                  <a:lin ang="5400000" scaled="0"/>
                </a:gradFill>
                <a:cs typeface="Segoe UI Semilight" panose="020B0402040204020203" pitchFamily="34" charset="0"/>
              </a:rPr>
              <a:t> </a:t>
            </a:r>
          </a:p>
        </p:txBody>
      </p:sp>
      <p:cxnSp>
        <p:nvCxnSpPr>
          <p:cNvPr id="68" name="Straight Connector 67">
            <a:extLst>
              <a:ext uri="{FF2B5EF4-FFF2-40B4-BE49-F238E27FC236}">
                <a16:creationId xmlns:a16="http://schemas.microsoft.com/office/drawing/2014/main" id="{167523AC-446B-534E-90C1-470A912028EB}"/>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337B59-13F4-E449-B0D4-EFB3F629EB3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356368-56CE-4046-A0D4-ECFA86F70BCE}"/>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8208BA-CD78-1145-AA95-CAAAAF367D84}"/>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4B7CD8DE-DF02-A143-A939-0AA5E16668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7520" y="4439791"/>
            <a:ext cx="594360" cy="594360"/>
          </a:xfrm>
          <a:prstGeom prst="rect">
            <a:avLst/>
          </a:prstGeom>
        </p:spPr>
      </p:pic>
      <p:pic>
        <p:nvPicPr>
          <p:cNvPr id="76" name="Picture 75">
            <a:extLst>
              <a:ext uri="{FF2B5EF4-FFF2-40B4-BE49-F238E27FC236}">
                <a16:creationId xmlns:a16="http://schemas.microsoft.com/office/drawing/2014/main" id="{6CE8F6CD-CEA3-F64A-9AE9-4BFED1B4546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263905" y="2025519"/>
            <a:ext cx="585216" cy="585216"/>
          </a:xfrm>
          <a:prstGeom prst="rect">
            <a:avLst/>
          </a:prstGeom>
        </p:spPr>
      </p:pic>
      <p:pic>
        <p:nvPicPr>
          <p:cNvPr id="16" name="Picture 15">
            <a:extLst>
              <a:ext uri="{FF2B5EF4-FFF2-40B4-BE49-F238E27FC236}">
                <a16:creationId xmlns:a16="http://schemas.microsoft.com/office/drawing/2014/main" id="{809C547A-663B-CA46-BE67-635066FBCE42}"/>
              </a:ext>
            </a:extLst>
          </p:cNvPr>
          <p:cNvPicPr>
            <a:picLocks noChangeAspect="1"/>
          </p:cNvPicPr>
          <p:nvPr/>
        </p:nvPicPr>
        <p:blipFill>
          <a:blip r:embed="rId5"/>
          <a:stretch>
            <a:fillRect/>
          </a:stretch>
        </p:blipFill>
        <p:spPr>
          <a:xfrm>
            <a:off x="846518" y="2062558"/>
            <a:ext cx="594360" cy="446015"/>
          </a:xfrm>
          <a:prstGeom prst="rect">
            <a:avLst/>
          </a:prstGeom>
        </p:spPr>
      </p:pic>
      <p:pic>
        <p:nvPicPr>
          <p:cNvPr id="17" name="Picture 16">
            <a:extLst>
              <a:ext uri="{FF2B5EF4-FFF2-40B4-BE49-F238E27FC236}">
                <a16:creationId xmlns:a16="http://schemas.microsoft.com/office/drawing/2014/main" id="{6C378FB2-F084-1B41-BD2F-D2DF202997CD}"/>
              </a:ext>
            </a:extLst>
          </p:cNvPr>
          <p:cNvPicPr>
            <a:picLocks noChangeAspect="1"/>
          </p:cNvPicPr>
          <p:nvPr/>
        </p:nvPicPr>
        <p:blipFill>
          <a:blip r:embed="rId6"/>
          <a:stretch>
            <a:fillRect/>
          </a:stretch>
        </p:blipFill>
        <p:spPr>
          <a:xfrm>
            <a:off x="6254761" y="4449516"/>
            <a:ext cx="594360" cy="446015"/>
          </a:xfrm>
          <a:prstGeom prst="rect">
            <a:avLst/>
          </a:prstGeom>
        </p:spPr>
      </p:pic>
    </p:spTree>
    <p:extLst>
      <p:ext uri="{BB962C8B-B14F-4D97-AF65-F5344CB8AC3E}">
        <p14:creationId xmlns:p14="http://schemas.microsoft.com/office/powerpoint/2010/main" val="1680728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anim calcmode="lin" valueType="num">
                                      <p:cBhvr>
                                        <p:cTn id="20" dur="500" fill="hold"/>
                                        <p:tgtEl>
                                          <p:spTgt spid="76"/>
                                        </p:tgtEl>
                                        <p:attrNameLst>
                                          <p:attrName>ppt_x</p:attrName>
                                        </p:attrNameLst>
                                      </p:cBhvr>
                                      <p:tavLst>
                                        <p:tav tm="0">
                                          <p:val>
                                            <p:strVal val="#ppt_x"/>
                                          </p:val>
                                        </p:tav>
                                        <p:tav tm="100000">
                                          <p:val>
                                            <p:strVal val="#ppt_x"/>
                                          </p:val>
                                        </p:tav>
                                      </p:tavLst>
                                    </p:anim>
                                    <p:anim calcmode="lin" valueType="num">
                                      <p:cBhvr>
                                        <p:cTn id="21" dur="5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anim calcmode="lin" valueType="num">
                                      <p:cBhvr>
                                        <p:cTn id="25" dur="500" fill="hold"/>
                                        <p:tgtEl>
                                          <p:spTgt spid="64"/>
                                        </p:tgtEl>
                                        <p:attrNameLst>
                                          <p:attrName>ppt_x</p:attrName>
                                        </p:attrNameLst>
                                      </p:cBhvr>
                                      <p:tavLst>
                                        <p:tav tm="0">
                                          <p:val>
                                            <p:strVal val="#ppt_x"/>
                                          </p:val>
                                        </p:tav>
                                        <p:tav tm="100000">
                                          <p:val>
                                            <p:strVal val="#ppt_x"/>
                                          </p:val>
                                        </p:tav>
                                      </p:tavLst>
                                    </p:anim>
                                    <p:anim calcmode="lin" valueType="num">
                                      <p:cBhvr>
                                        <p:cTn id="26"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anim calcmode="lin" valueType="num">
                                      <p:cBhvr>
                                        <p:cTn id="32" dur="500" fill="hold"/>
                                        <p:tgtEl>
                                          <p:spTgt spid="75"/>
                                        </p:tgtEl>
                                        <p:attrNameLst>
                                          <p:attrName>ppt_x</p:attrName>
                                        </p:attrNameLst>
                                      </p:cBhvr>
                                      <p:tavLst>
                                        <p:tav tm="0">
                                          <p:val>
                                            <p:strVal val="#ppt_x"/>
                                          </p:val>
                                        </p:tav>
                                        <p:tav tm="100000">
                                          <p:val>
                                            <p:strVal val="#ppt_x"/>
                                          </p:val>
                                        </p:tav>
                                      </p:tavLst>
                                    </p:anim>
                                    <p:anim calcmode="lin" valueType="num">
                                      <p:cBhvr>
                                        <p:cTn id="33" dur="500" fill="hold"/>
                                        <p:tgtEl>
                                          <p:spTgt spid="7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anim calcmode="lin" valueType="num">
                                      <p:cBhvr>
                                        <p:cTn id="37" dur="500" fill="hold"/>
                                        <p:tgtEl>
                                          <p:spTgt spid="65"/>
                                        </p:tgtEl>
                                        <p:attrNameLst>
                                          <p:attrName>ppt_x</p:attrName>
                                        </p:attrNameLst>
                                      </p:cBhvr>
                                      <p:tavLst>
                                        <p:tav tm="0">
                                          <p:val>
                                            <p:strVal val="#ppt_x"/>
                                          </p:val>
                                        </p:tav>
                                        <p:tav tm="100000">
                                          <p:val>
                                            <p:strVal val="#ppt_x"/>
                                          </p:val>
                                        </p:tav>
                                      </p:tavLst>
                                    </p:anim>
                                    <p:anim calcmode="lin" valueType="num">
                                      <p:cBhvr>
                                        <p:cTn id="38"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5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anim calcmode="lin" valueType="num">
                                      <p:cBhvr>
                                        <p:cTn id="49" dur="500" fill="hold"/>
                                        <p:tgtEl>
                                          <p:spTgt spid="66"/>
                                        </p:tgtEl>
                                        <p:attrNameLst>
                                          <p:attrName>ppt_x</p:attrName>
                                        </p:attrNameLst>
                                      </p:cBhvr>
                                      <p:tavLst>
                                        <p:tav tm="0">
                                          <p:val>
                                            <p:strVal val="#ppt_x"/>
                                          </p:val>
                                        </p:tav>
                                        <p:tav tm="100000">
                                          <p:val>
                                            <p:strVal val="#ppt_x"/>
                                          </p:val>
                                        </p:tav>
                                      </p:tavLst>
                                    </p:anim>
                                    <p:anim calcmode="lin" valueType="num">
                                      <p:cBhvr>
                                        <p:cTn id="50"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P spid="65" grpId="0"/>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491065"/>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Deploy</a:t>
            </a:r>
            <a:r>
              <a:rPr lang="en-US" altLang="en-US" sz="2000">
                <a:solidFill>
                  <a:prstClr val="black"/>
                </a:solidFill>
                <a:latin typeface="+mn-lt"/>
              </a:rPr>
              <a:t> </a:t>
            </a:r>
            <a:r>
              <a:rPr lang="en-US" altLang="en-US" sz="2000">
                <a:gradFill>
                  <a:gsLst>
                    <a:gs pos="1250">
                      <a:prstClr val="black"/>
                    </a:gs>
                    <a:gs pos="100000">
                      <a:prstClr val="black"/>
                    </a:gs>
                  </a:gsLst>
                  <a:lin ang="5400000" scaled="0"/>
                </a:gradFill>
                <a:latin typeface="+mn-lt"/>
              </a:rPr>
              <a:t>and configure the Azure Migrate appliance in the source environment</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Appliance discovers servers and server configurations, and collects performance data (resource utilizations) </a:t>
            </a:r>
            <a:r>
              <a:rPr lang="en-US" altLang="en-US" sz="2000">
                <a:gradFill>
                  <a:gsLst>
                    <a:gs pos="1250">
                      <a:prstClr val="black"/>
                    </a:gs>
                    <a:gs pos="100000">
                      <a:prstClr val="black"/>
                    </a:gs>
                  </a:gsLst>
                  <a:lin ang="5400000" scaled="0"/>
                </a:gradFill>
                <a:latin typeface="+mn-lt"/>
              </a:rPr>
              <a:t>for</a:t>
            </a:r>
            <a:r>
              <a:rPr lang="en-US" altLang="en-US" sz="2000">
                <a:solidFill>
                  <a:srgbClr val="0070C0"/>
                </a:solidFill>
                <a:latin typeface="+mn-lt"/>
              </a:rPr>
              <a:t> </a:t>
            </a:r>
            <a:r>
              <a:rPr lang="en-US" altLang="en-US" sz="2000">
                <a:gradFill>
                  <a:gsLst>
                    <a:gs pos="1250">
                      <a:prstClr val="black"/>
                    </a:gs>
                    <a:gs pos="100000">
                      <a:prstClr val="black"/>
                    </a:gs>
                  </a:gsLst>
                  <a:lin ang="5400000" scaled="0"/>
                </a:gradFill>
                <a:latin typeface="+mn-lt"/>
              </a:rPr>
              <a:t>Windows and Linux servers</a:t>
            </a:r>
          </a:p>
          <a:p>
            <a:pPr marL="457200" indent="-457200" defTabSz="932418" eaLnBrk="0" fontAlgn="base" hangingPunct="0">
              <a:spcBef>
                <a:spcPct val="0"/>
              </a:spcBef>
              <a:spcAft>
                <a:spcPts val="600"/>
              </a:spcAft>
              <a:buClr>
                <a:schemeClr val="tx1"/>
              </a:buClr>
              <a:buSzTx/>
              <a:buFont typeface="+mj-lt"/>
              <a:buAutoNum type="arabicPeriod"/>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View</a:t>
            </a:r>
            <a:r>
              <a:rPr lang="en-US" altLang="en-US" sz="2000">
                <a:solidFill>
                  <a:srgbClr val="0070C0"/>
                </a:solidFill>
                <a:latin typeface="+mn-lt"/>
              </a:rPr>
              <a:t> </a:t>
            </a:r>
            <a:r>
              <a:rPr lang="en-US" altLang="en-US" sz="2000">
                <a:gradFill>
                  <a:gsLst>
                    <a:gs pos="1250">
                      <a:prstClr val="black"/>
                    </a:gs>
                    <a:gs pos="100000">
                      <a:prstClr val="black"/>
                    </a:gs>
                  </a:gsLst>
                  <a:lin ang="5400000" scaled="0"/>
                </a:gradFill>
                <a:latin typeface="+mn-lt"/>
              </a:rPr>
              <a:t>discovered servers</a:t>
            </a:r>
            <a:endParaRPr lang="en-US" altLang="en-US" sz="2000" b="1">
              <a:solidFill>
                <a:srgbClr val="8E0000"/>
              </a:solidFill>
              <a:latin typeface="+mn-lt"/>
            </a:endParaRPr>
          </a:p>
        </p:txBody>
      </p:sp>
      <p:grpSp>
        <p:nvGrpSpPr>
          <p:cNvPr id="52" name="Group 51">
            <a:extLst>
              <a:ext uri="{FF2B5EF4-FFF2-40B4-BE49-F238E27FC236}">
                <a16:creationId xmlns:a16="http://schemas.microsoft.com/office/drawing/2014/main" id="{263507EB-B293-4F58-8BAA-CD0C20E9A341}"/>
              </a:ext>
            </a:extLst>
          </p:cNvPr>
          <p:cNvGrpSpPr/>
          <p:nvPr/>
        </p:nvGrpSpPr>
        <p:grpSpPr>
          <a:xfrm>
            <a:off x="1726867" y="5628633"/>
            <a:ext cx="4258572" cy="1094466"/>
            <a:chOff x="572602" y="5308284"/>
            <a:chExt cx="4176043" cy="1073254"/>
          </a:xfrm>
        </p:grpSpPr>
        <p:pic>
          <p:nvPicPr>
            <p:cNvPr id="53" name="Picture 4" descr="Image result for vmware icon transparent">
              <a:extLst>
                <a:ext uri="{FF2B5EF4-FFF2-40B4-BE49-F238E27FC236}">
                  <a16:creationId xmlns:a16="http://schemas.microsoft.com/office/drawing/2014/main" id="{F6F44900-A3A2-4AE2-B6AB-137A002FF66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Image result for aws transparent icon">
              <a:extLst>
                <a:ext uri="{FF2B5EF4-FFF2-40B4-BE49-F238E27FC236}">
                  <a16:creationId xmlns:a16="http://schemas.microsoft.com/office/drawing/2014/main" id="{2D8ED3A9-0514-4802-97E0-408984950A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00B5F4D8-AC57-49F7-8D28-6316B50B02F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4" descr="Image result for hyper-v logo transparent">
            <a:extLst>
              <a:ext uri="{FF2B5EF4-FFF2-40B4-BE49-F238E27FC236}">
                <a16:creationId xmlns:a16="http://schemas.microsoft.com/office/drawing/2014/main" id="{9648A146-E1EB-4AC5-B897-332B5BF3AB2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55809" y="586564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34743" y="2845542"/>
            <a:ext cx="926988" cy="926988"/>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269169"/>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670434"/>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654008"/>
            <a:ext cx="4684153" cy="0"/>
          </a:xfrm>
          <a:prstGeom prst="line">
            <a:avLst/>
          </a:prstGeom>
          <a:noFill/>
          <a:ln w="12700" cap="flat" cmpd="sng" algn="ctr">
            <a:solidFill>
              <a:schemeClr val="bg1">
                <a:lumMod val="75000"/>
              </a:schemeClr>
            </a:solidFill>
            <a:prstDash val="solid"/>
            <a:headEnd type="none"/>
            <a:tailEnd type="none"/>
          </a:ln>
          <a:effectLst/>
        </p:spPr>
      </p:cxnSp>
      <p:sp>
        <p:nvSpPr>
          <p:cNvPr id="7" name="Text Placeholder 6">
            <a:extLst>
              <a:ext uri="{FF2B5EF4-FFF2-40B4-BE49-F238E27FC236}">
                <a16:creationId xmlns:a16="http://schemas.microsoft.com/office/drawing/2014/main" id="{A3AB1846-3AB2-EC4B-8277-6115C8D93153}"/>
              </a:ext>
            </a:extLst>
          </p:cNvPr>
          <p:cNvSpPr>
            <a:spLocks noGrp="1"/>
          </p:cNvSpPr>
          <p:nvPr>
            <p:ph type="body" sz="quarter" idx="10"/>
          </p:nvPr>
        </p:nvSpPr>
        <p:spPr>
          <a:xfrm>
            <a:off x="465138" y="898382"/>
            <a:ext cx="11887195" cy="492443"/>
          </a:xfrm>
        </p:spPr>
        <p:txBody>
          <a:bodyPr/>
          <a:lstStyle/>
          <a:p>
            <a:r>
              <a:rPr lang="en-US"/>
              <a:t>For all scenarios</a:t>
            </a:r>
          </a:p>
        </p:txBody>
      </p:sp>
      <p:sp>
        <p:nvSpPr>
          <p:cNvPr id="6" name="Title 5">
            <a:extLst>
              <a:ext uri="{FF2B5EF4-FFF2-40B4-BE49-F238E27FC236}">
                <a16:creationId xmlns:a16="http://schemas.microsoft.com/office/drawing/2014/main" id="{FACB9D30-334F-5041-A291-D6930F5C3DB0}"/>
              </a:ext>
            </a:extLst>
          </p:cNvPr>
          <p:cNvSpPr>
            <a:spLocks noGrp="1"/>
          </p:cNvSpPr>
          <p:nvPr>
            <p:ph type="title"/>
          </p:nvPr>
        </p:nvSpPr>
        <p:spPr>
          <a:xfrm>
            <a:off x="465138" y="441332"/>
            <a:ext cx="11530584" cy="830020"/>
          </a:xfrm>
        </p:spPr>
        <p:txBody>
          <a:bodyPr/>
          <a:lstStyle/>
          <a:p>
            <a:r>
              <a:rPr lang="en-US"/>
              <a:t>Discovery: Process</a:t>
            </a:r>
          </a:p>
        </p:txBody>
      </p:sp>
    </p:spTree>
    <p:extLst>
      <p:ext uri="{BB962C8B-B14F-4D97-AF65-F5344CB8AC3E}">
        <p14:creationId xmlns:p14="http://schemas.microsoft.com/office/powerpoint/2010/main" val="197370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 calcmode="lin" valueType="num">
                                      <p:cBhvr additive="base">
                                        <p:cTn id="11"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96951" y="1264186"/>
            <a:ext cx="3245833" cy="4038043"/>
          </a:xfrm>
          <a:solidFill>
            <a:schemeClr val="bg1"/>
          </a:solidFill>
        </p:spPr>
        <p:txBody>
          <a:bodyPr/>
          <a:lstStyle/>
          <a:p>
            <a:r>
              <a:rPr lang="en-US" dirty="0"/>
              <a:t>Agenda</a:t>
            </a:r>
          </a:p>
        </p:txBody>
      </p:sp>
      <p:cxnSp>
        <p:nvCxnSpPr>
          <p:cNvPr id="3" name="Straight Connector 2">
            <a:extLst>
              <a:ext uri="{FF2B5EF4-FFF2-40B4-BE49-F238E27FC236}">
                <a16:creationId xmlns:a16="http://schemas.microsoft.com/office/drawing/2014/main" id="{DED73872-23B0-4348-8F4D-1C8A81959CBA}"/>
              </a:ext>
            </a:extLst>
          </p:cNvPr>
          <p:cNvCxnSpPr/>
          <p:nvPr/>
        </p:nvCxnSpPr>
        <p:spPr>
          <a:xfrm>
            <a:off x="4435653" y="900223"/>
            <a:ext cx="7444459"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952DDD3-7329-4327-A504-A38CF4EF05A6}"/>
              </a:ext>
            </a:extLst>
          </p:cNvPr>
          <p:cNvCxnSpPr>
            <a:cxnSpLocks/>
          </p:cNvCxnSpPr>
          <p:nvPr/>
        </p:nvCxnSpPr>
        <p:spPr>
          <a:xfrm>
            <a:off x="563630" y="900223"/>
            <a:ext cx="3279154"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6238881-4B52-44EF-809A-251251639718}"/>
              </a:ext>
            </a:extLst>
          </p:cNvPr>
          <p:cNvSpPr/>
          <p:nvPr/>
        </p:nvSpPr>
        <p:spPr bwMode="auto">
          <a:xfrm>
            <a:off x="4224670" y="1821712"/>
            <a:ext cx="7917711" cy="7088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5BE9B5-8ADF-AC48-9158-CBD7D61077A1}"/>
              </a:ext>
            </a:extLst>
          </p:cNvPr>
          <p:cNvSpPr txBox="1">
            <a:spLocks/>
          </p:cNvSpPr>
          <p:nvPr/>
        </p:nvSpPr>
        <p:spPr>
          <a:xfrm>
            <a:off x="5065740" y="1264186"/>
            <a:ext cx="5628392" cy="6065763"/>
          </a:xfrm>
          <a:prstGeom prst="rect">
            <a:avLst/>
          </a:prstGeom>
          <a:solidFill>
            <a:schemeClr val="bg1"/>
          </a:solidFill>
        </p:spPr>
        <p:txBody>
          <a:bodyPr vert="horz" wrap="square" lIns="0" tIns="91440" rIns="146304" bIns="91440" rtlCol="0" anchor="t">
            <a:spAutoFit/>
          </a:bodyPr>
          <a:lstStyle>
            <a:lvl1pPr marL="0" marR="0" indent="0" algn="l" defTabSz="932742" rtl="0" eaLnBrk="1" fontAlgn="auto" latinLnBrk="0" hangingPunct="1">
              <a:lnSpc>
                <a:spcPct val="100000"/>
              </a:lnSpc>
              <a:spcBef>
                <a:spcPts val="0"/>
              </a:spcBef>
              <a:spcAft>
                <a:spcPts val="816"/>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Azure Migrate overview</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Discover, assess, &amp; migrate servers to Azure</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Discover servers</a:t>
            </a:r>
            <a:endParaRPr kumimoji="0" lang="en-US" sz="1400" b="0" i="0" u="none" strike="noStrike" kern="1200" cap="none" spc="-50" normalizeH="0" baseline="0" noProof="0" dirty="0">
              <a:ln>
                <a:noFill/>
              </a:ln>
              <a:solidFill>
                <a:srgbClr val="00000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Discover applications and dependencies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Assess servers for migration</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Assess SQL servers</a:t>
            </a:r>
            <a:endParaRPr kumimoji="0" lang="en-US" sz="1400" b="0" i="0" u="none" strike="noStrike" kern="1200" cap="none" spc="-50" normalizeH="0" baseline="0" noProof="0" dirty="0">
              <a:ln>
                <a:noFill/>
              </a:ln>
              <a:solidFill>
                <a:srgbClr val="00000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Migrate servers to Azure</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Agentless VMware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Agentless </a:t>
            </a:r>
            <a:r>
              <a:rPr lang="en-US" sz="1400" dirty="0">
                <a:latin typeface="Segoe UI Semibold"/>
              </a:rPr>
              <a:t>Hyper-V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0000"/>
                </a:solidFill>
                <a:effectLst/>
                <a:uLnTx/>
                <a:uFillTx/>
                <a:latin typeface="Segoe UI Semibold"/>
                <a:ea typeface="+mn-ea"/>
                <a:cs typeface="+mn-cs"/>
              </a:rPr>
              <a:t>Agent-based migrations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Migration concepts</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Private Link support</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latin typeface="Segoe UI Semibold"/>
              </a:rPr>
              <a:t>App Containerization</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endParaRPr kumimoji="0" lang="en-US" sz="1600" b="0" i="0" u="none" strike="noStrike" kern="1200" cap="none" spc="-50" normalizeH="0" baseline="0" noProof="0" dirty="0">
              <a:ln>
                <a:noFill/>
              </a:ln>
              <a:solidFill>
                <a:srgbClr val="000000"/>
              </a:solidFill>
              <a:effectLst/>
              <a:uLnTx/>
              <a:uFillTx/>
              <a:latin typeface="Segoe UI Semibold"/>
              <a:ea typeface="+mn-ea"/>
              <a:cs typeface="+mn-cs"/>
            </a:endParaRPr>
          </a:p>
        </p:txBody>
      </p:sp>
      <p:sp>
        <p:nvSpPr>
          <p:cNvPr id="8" name="Text Placeholder 6">
            <a:extLst>
              <a:ext uri="{FF2B5EF4-FFF2-40B4-BE49-F238E27FC236}">
                <a16:creationId xmlns:a16="http://schemas.microsoft.com/office/drawing/2014/main" id="{CD5E8F69-2332-0247-8184-19107B54F8CB}"/>
              </a:ext>
            </a:extLst>
          </p:cNvPr>
          <p:cNvSpPr txBox="1">
            <a:spLocks/>
          </p:cNvSpPr>
          <p:nvPr/>
        </p:nvSpPr>
        <p:spPr>
          <a:xfrm>
            <a:off x="4435653" y="1315602"/>
            <a:ext cx="558414" cy="3862387"/>
          </a:xfrm>
          <a:prstGeom prst="rect">
            <a:avLst/>
          </a:prstGeom>
          <a:solidFill>
            <a:schemeClr val="bg1"/>
          </a:solidFill>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01</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02</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03</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04</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05</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06</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a:t>
            </a:r>
            <a:r>
              <a:rPr lang="en-US" sz="1400" dirty="0">
                <a:solidFill>
                  <a:srgbClr val="0078D3"/>
                </a:solidFill>
                <a:latin typeface="Segoe UI Semibold"/>
              </a:rPr>
              <a:t>7</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08</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09</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10</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11</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kumimoji="0" lang="en-US" sz="1400" b="0" i="0" u="none" strike="noStrike" kern="1200" cap="none" spc="-50" normalizeH="0" baseline="0" noProof="0" dirty="0">
                <a:ln>
                  <a:noFill/>
                </a:ln>
                <a:solidFill>
                  <a:srgbClr val="0078D3"/>
                </a:solidFill>
                <a:effectLst/>
                <a:uLnTx/>
                <a:uFillTx/>
                <a:latin typeface="Segoe UI Semibold"/>
                <a:ea typeface="+mn-ea"/>
                <a:cs typeface="+mn-cs"/>
              </a:rPr>
              <a:t>12</a:t>
            </a:r>
          </a:p>
          <a:p>
            <a:pPr marL="0" marR="0" lvl="0" indent="0" algn="l" defTabSz="932742" rtl="0" eaLnBrk="1" fontAlgn="auto" latinLnBrk="0" hangingPunct="1">
              <a:lnSpc>
                <a:spcPct val="100000"/>
              </a:lnSpc>
              <a:spcBef>
                <a:spcPts val="0"/>
              </a:spcBef>
              <a:spcAft>
                <a:spcPts val="1700"/>
              </a:spcAft>
              <a:buClrTx/>
              <a:buSzPct val="90000"/>
              <a:buFont typeface="Wingdings" panose="05000000000000000000" pitchFamily="2" charset="2"/>
              <a:buNone/>
              <a:tabLst/>
              <a:defRPr/>
            </a:pPr>
            <a:r>
              <a:rPr lang="en-US" sz="1400" dirty="0">
                <a:solidFill>
                  <a:srgbClr val="0078D3"/>
                </a:solidFill>
                <a:latin typeface="Segoe UI Semibold"/>
              </a:rPr>
              <a:t>13</a:t>
            </a:r>
            <a:endParaRPr kumimoji="0" lang="en-US" sz="2000" b="0" i="0" u="none" strike="noStrike" kern="1200" cap="none" spc="-50" normalizeH="0" baseline="0" noProof="0" dirty="0">
              <a:ln>
                <a:noFill/>
              </a:ln>
              <a:solidFill>
                <a:srgbClr val="0078D3"/>
              </a:solidFill>
              <a:effectLst/>
              <a:uLnTx/>
              <a:uFillTx/>
              <a:latin typeface="Segoe UI Semibold"/>
              <a:ea typeface="+mn-ea"/>
              <a:cs typeface="+mn-cs"/>
            </a:endParaRPr>
          </a:p>
        </p:txBody>
      </p:sp>
    </p:spTree>
    <p:extLst>
      <p:ext uri="{BB962C8B-B14F-4D97-AF65-F5344CB8AC3E}">
        <p14:creationId xmlns:p14="http://schemas.microsoft.com/office/powerpoint/2010/main" val="23157926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dirty="0"/>
              <a:t>Demo: Discover servers</a:t>
            </a:r>
          </a:p>
        </p:txBody>
      </p:sp>
    </p:spTree>
    <p:extLst>
      <p:ext uri="{BB962C8B-B14F-4D97-AF65-F5344CB8AC3E}">
        <p14:creationId xmlns:p14="http://schemas.microsoft.com/office/powerpoint/2010/main" val="54257502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163725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err="1">
                <a:solidFill>
                  <a:schemeClr val="bg2"/>
                </a:solidFill>
                <a:cs typeface="Segoe UI Semilight" panose="020B0402040204020203" pitchFamily="34" charset="0"/>
              </a:rPr>
              <a:t>ESXi</a:t>
            </a:r>
            <a:r>
              <a:rPr lang="en-US" sz="1400">
                <a:solidFill>
                  <a:schemeClr val="bg2"/>
                </a:solidFill>
                <a:cs typeface="Segoe UI Semilight" panose="020B0402040204020203" pitchFamily="34" charset="0"/>
              </a:rPr>
              <a:t>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2817939"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a:t>
            </a:r>
            <a:br>
              <a:rPr lang="en-US" sz="1400">
                <a:solidFill>
                  <a:schemeClr val="bg2"/>
                </a:solidFill>
                <a:cs typeface="Segoe UI Semilight" panose="020B0402040204020203" pitchFamily="34" charset="0"/>
              </a:rPr>
            </a:br>
            <a:r>
              <a:rPr lang="en-US" sz="1400">
                <a:solidFill>
                  <a:schemeClr val="bg2"/>
                </a:solidFill>
                <a:cs typeface="Segoe UI Semilight" panose="020B0402040204020203" pitchFamily="34" charset="0"/>
              </a:rPr>
              <a:t>(5.5, 6, 6.5, 6.7, 7)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Read-only account</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312591"/>
            <a:ext cx="2817939" cy="1272336"/>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Disks attached to SCSI, IDE, SATA controllers</a:t>
            </a:r>
          </a:p>
          <a:p>
            <a:pPr defTabSz="914191"/>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Host requirements </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Windows Server 2012 R2 or later</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PowerShell remoting </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Administrator permissions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312591"/>
            <a:ext cx="2817939"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Hyper-V Integration Services enabled</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558936"/>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For Windows servers</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Local or domain joined account </a:t>
            </a:r>
          </a:p>
        </p:txBody>
      </p:sp>
      <p:sp>
        <p:nvSpPr>
          <p:cNvPr id="29" name="TextBox 28">
            <a:extLst>
              <a:ext uri="{FF2B5EF4-FFF2-40B4-BE49-F238E27FC236}">
                <a16:creationId xmlns:a16="http://schemas.microsoft.com/office/drawing/2014/main" id="{C82E0A89-8B5A-4144-AFBD-1CE06B960285}"/>
              </a:ext>
            </a:extLst>
          </p:cNvPr>
          <p:cNvSpPr txBox="1"/>
          <p:nvPr/>
        </p:nvSpPr>
        <p:spPr>
          <a:xfrm>
            <a:off x="8572350" y="3027567"/>
            <a:ext cx="2817939" cy="774379"/>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For Linux servers</a:t>
            </a:r>
          </a:p>
          <a:p>
            <a:pPr marL="180975" indent="-169863" defTabSz="914191">
              <a:buFont typeface="Arial" panose="020B0604020202020204" pitchFamily="34" charset="0"/>
              <a:buChar char="•"/>
              <a:defRPr/>
            </a:pPr>
            <a:r>
              <a:rPr lang="en-US" sz="1400">
                <a:solidFill>
                  <a:schemeClr val="bg1"/>
                </a:solidFill>
                <a:cs typeface="Segoe UI Semilight" panose="020B0402040204020203" pitchFamily="34" charset="0"/>
              </a:rPr>
              <a:t>An account with root permissions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312591"/>
            <a:ext cx="2817939" cy="55893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operating systems</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Discovery: Supported versions &amp; pre-requisites</a:t>
            </a:r>
          </a:p>
        </p:txBody>
      </p:sp>
    </p:spTree>
    <p:extLst>
      <p:ext uri="{BB962C8B-B14F-4D97-AF65-F5344CB8AC3E}">
        <p14:creationId xmlns:p14="http://schemas.microsoft.com/office/powerpoint/2010/main" val="36096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VMware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389741"/>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3963645"/>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95230" y="6055131"/>
            <a:ext cx="1353343" cy="20056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17208" y="2329035"/>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aphicFrame>
        <p:nvGraphicFramePr>
          <p:cNvPr id="109" name="Table 4">
            <a:extLst>
              <a:ext uri="{FF2B5EF4-FFF2-40B4-BE49-F238E27FC236}">
                <a16:creationId xmlns:a16="http://schemas.microsoft.com/office/drawing/2014/main" id="{BF1DD7E2-C393-634D-A20D-2184C0A79457}"/>
              </a:ext>
            </a:extLst>
          </p:cNvPr>
          <p:cNvGraphicFramePr>
            <a:graphicFrameLocks noGrp="1"/>
          </p:cNvGraphicFramePr>
          <p:nvPr>
            <p:extLst>
              <p:ext uri="{D42A27DB-BD31-4B8C-83A1-F6EECF244321}">
                <p14:modId xmlns:p14="http://schemas.microsoft.com/office/powerpoint/2010/main" val="4147866867"/>
              </p:ext>
            </p:extLst>
          </p:nvPr>
        </p:nvGraphicFramePr>
        <p:xfrm>
          <a:off x="5329260" y="4050046"/>
          <a:ext cx="6576521" cy="2310137"/>
        </p:xfrm>
        <a:graphic>
          <a:graphicData uri="http://schemas.openxmlformats.org/drawingml/2006/table">
            <a:tbl>
              <a:tblPr firstRow="1" bandRow="1">
                <a:tableStyleId>{FABFCF23-3B69-468F-B69F-88F6DE6A72F2}</a:tableStyleId>
              </a:tblPr>
              <a:tblGrid>
                <a:gridCol w="2429747">
                  <a:extLst>
                    <a:ext uri="{9D8B030D-6E8A-4147-A177-3AD203B41FA5}">
                      <a16:colId xmlns:a16="http://schemas.microsoft.com/office/drawing/2014/main" val="2875081745"/>
                    </a:ext>
                  </a:extLst>
                </a:gridCol>
                <a:gridCol w="4146774">
                  <a:extLst>
                    <a:ext uri="{9D8B030D-6E8A-4147-A177-3AD203B41FA5}">
                      <a16:colId xmlns:a16="http://schemas.microsoft.com/office/drawing/2014/main" val="1574648769"/>
                    </a:ext>
                  </a:extLst>
                </a:gridCol>
              </a:tblGrid>
              <a:tr h="275796">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vSphere API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Purpose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77103">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Login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Initializes connection to vCenter/</a:t>
                      </a: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ESXi</a:t>
                      </a:r>
                      <a:endPar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endParaRP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RetrieveServiceContent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Initializes vSphere management client</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RetrievePropertiesEx</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 a list of properties specified by the property filter spec.</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259883">
                <a:tc>
                  <a:txBody>
                    <a:bodyPr/>
                    <a:lstStyle/>
                    <a:p>
                      <a:pPr marL="0" marR="0">
                        <a:lnSpc>
                          <a:spcPct val="107000"/>
                        </a:lnSpc>
                        <a:spcBef>
                          <a:spcPts val="0"/>
                        </a:spcBef>
                        <a:spcAft>
                          <a:spcPts val="0"/>
                        </a:spcAft>
                      </a:pP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ContinueRetrievePropertiesEx</a:t>
                      </a:r>
                      <a:endPar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Retrieve a list of properties specified by the property filter spec.</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QueryDvsConfigTarget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Gets Distributed Virtual PortGroupInfo on vSphere /ESX host.</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CreateContainerView</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the entities from the vCenter</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8755065"/>
                  </a:ext>
                </a:extLst>
              </a:tr>
              <a:tr h="251672">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QueryPerfCounterByLevel</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counter information for given levels for vCenter server</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8641469"/>
                  </a:ext>
                </a:extLst>
              </a:tr>
              <a:tr h="238995">
                <a:tc>
                  <a:txBody>
                    <a:bodyPr/>
                    <a:lstStyle/>
                    <a:p>
                      <a:pPr marL="0" marR="0">
                        <a:lnSpc>
                          <a:spcPct val="107000"/>
                        </a:lnSpc>
                        <a:spcBef>
                          <a:spcPts val="0"/>
                        </a:spcBef>
                        <a:spcAft>
                          <a:spcPts val="0"/>
                        </a:spcAft>
                      </a:pPr>
                      <a:r>
                        <a:rPr kumimoji="0" lang="en-US" sz="1100" b="0" i="0" u="none" strike="noStrike" kern="0" cap="none" spc="0" normalizeH="0" baseline="0" err="1">
                          <a:ln>
                            <a:noFill/>
                          </a:ln>
                          <a:solidFill>
                            <a:prstClr val="black"/>
                          </a:solidFill>
                          <a:effectLst/>
                          <a:uLnTx/>
                          <a:uFillTx/>
                          <a:latin typeface="+mn-lt"/>
                          <a:ea typeface="+mn-ea"/>
                          <a:cs typeface="Segoe UI" panose="020B0502040204020203" pitchFamily="34" charset="0"/>
                        </a:rPr>
                        <a:t>QueryPerf</a:t>
                      </a: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 </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Get Performance data points.</a:t>
                      </a:r>
                    </a:p>
                  </a:txBody>
                  <a:tcPr marL="69945" marR="69945" marT="0" marB="0" anchor="ctr">
                    <a:lnL>
                      <a:noFill/>
                    </a:lnL>
                    <a:lnR w="12700" cmpd="sng">
                      <a:noFill/>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1693138" cy="265009"/>
          </a:xfrm>
          <a:prstGeom prst="rect">
            <a:avLst/>
          </a:prstGeom>
          <a:noFill/>
        </p:spPr>
        <p:txBody>
          <a:bodyPr wrap="square" rtlCol="0">
            <a:spAutoFit/>
          </a:bodyPr>
          <a:lstStyle/>
          <a:p>
            <a:pPr defTabSz="932418">
              <a:defRPr/>
            </a:pPr>
            <a:r>
              <a:rPr lang="en-US" sz="1122" i="1" kern="0">
                <a:solidFill>
                  <a:schemeClr val="accent4"/>
                </a:solidFill>
                <a:latin typeface="Segoe UI"/>
              </a:rPr>
              <a:t>vSphere APIs, TCP 443</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46266" y="2944627"/>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spTree>
    <p:extLst>
      <p:ext uri="{BB962C8B-B14F-4D97-AF65-F5344CB8AC3E}">
        <p14:creationId xmlns:p14="http://schemas.microsoft.com/office/powerpoint/2010/main" val="36025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Hyper-V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Hyper-V</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1693138" cy="265009"/>
          </a:xfrm>
          <a:prstGeom prst="rect">
            <a:avLst/>
          </a:prstGeom>
          <a:noFill/>
        </p:spPr>
        <p:txBody>
          <a:bodyPr wrap="square" rtlCol="0">
            <a:spAutoFit/>
          </a:bodyPr>
          <a:lstStyle/>
          <a:p>
            <a:pPr defTabSz="932418">
              <a:defRPr/>
            </a:pPr>
            <a:r>
              <a:rPr lang="en-US" sz="1122" i="1" kern="0" err="1">
                <a:solidFill>
                  <a:schemeClr val="accent4"/>
                </a:solidFill>
              </a:rPr>
              <a:t>WinRM</a:t>
            </a:r>
            <a:r>
              <a:rPr lang="en-US" sz="1122" i="1" kern="0">
                <a:solidFill>
                  <a:schemeClr val="accent4"/>
                </a:solidFill>
              </a:rPr>
              <a:t> 5985</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629019"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Hyper-V hosts</a:t>
            </a:r>
          </a:p>
        </p:txBody>
      </p:sp>
      <p:grpSp>
        <p:nvGrpSpPr>
          <p:cNvPr id="2" name="Group 1">
            <a:extLst>
              <a:ext uri="{FF2B5EF4-FFF2-40B4-BE49-F238E27FC236}">
                <a16:creationId xmlns:a16="http://schemas.microsoft.com/office/drawing/2014/main" id="{6EEA0990-0FDA-DA40-8668-95CF42849D8B}"/>
              </a:ext>
            </a:extLst>
          </p:cNvPr>
          <p:cNvGrpSpPr/>
          <p:nvPr/>
        </p:nvGrpSpPr>
        <p:grpSpPr>
          <a:xfrm>
            <a:off x="1017226" y="2185377"/>
            <a:ext cx="959830" cy="651401"/>
            <a:chOff x="3919035" y="4292855"/>
            <a:chExt cx="959830" cy="651401"/>
          </a:xfrm>
        </p:grpSpPr>
        <p:pic>
          <p:nvPicPr>
            <p:cNvPr id="67" name="Picture 66">
              <a:extLst>
                <a:ext uri="{FF2B5EF4-FFF2-40B4-BE49-F238E27FC236}">
                  <a16:creationId xmlns:a16="http://schemas.microsoft.com/office/drawing/2014/main" id="{58DB888A-2981-4A49-859C-500B4D7A0610}"/>
                </a:ext>
              </a:extLst>
            </p:cNvPr>
            <p:cNvPicPr>
              <a:picLocks noChangeAspect="1"/>
            </p:cNvPicPr>
            <p:nvPr/>
          </p:nvPicPr>
          <p:blipFill>
            <a:blip r:embed="rId8"/>
            <a:stretch>
              <a:fillRect/>
            </a:stretch>
          </p:blipFill>
          <p:spPr>
            <a:xfrm>
              <a:off x="3919035" y="4292855"/>
              <a:ext cx="263105" cy="651401"/>
            </a:xfrm>
            <a:prstGeom prst="rect">
              <a:avLst/>
            </a:prstGeom>
          </p:spPr>
        </p:pic>
        <p:pic>
          <p:nvPicPr>
            <p:cNvPr id="68" name="Picture 67">
              <a:extLst>
                <a:ext uri="{FF2B5EF4-FFF2-40B4-BE49-F238E27FC236}">
                  <a16:creationId xmlns:a16="http://schemas.microsoft.com/office/drawing/2014/main" id="{C66B0D9C-8450-A74E-B757-E136FEF6F2C8}"/>
                </a:ext>
              </a:extLst>
            </p:cNvPr>
            <p:cNvPicPr>
              <a:picLocks noChangeAspect="1"/>
            </p:cNvPicPr>
            <p:nvPr/>
          </p:nvPicPr>
          <p:blipFill>
            <a:blip r:embed="rId8"/>
            <a:stretch>
              <a:fillRect/>
            </a:stretch>
          </p:blipFill>
          <p:spPr>
            <a:xfrm>
              <a:off x="4267398" y="4292855"/>
              <a:ext cx="263105" cy="651401"/>
            </a:xfrm>
            <a:prstGeom prst="rect">
              <a:avLst/>
            </a:prstGeom>
          </p:spPr>
        </p:pic>
        <p:pic>
          <p:nvPicPr>
            <p:cNvPr id="69" name="Picture 68">
              <a:extLst>
                <a:ext uri="{FF2B5EF4-FFF2-40B4-BE49-F238E27FC236}">
                  <a16:creationId xmlns:a16="http://schemas.microsoft.com/office/drawing/2014/main" id="{60A7EBCF-BA18-AA40-B58A-834BD1B076E8}"/>
                </a:ext>
              </a:extLst>
            </p:cNvPr>
            <p:cNvPicPr>
              <a:picLocks noChangeAspect="1"/>
            </p:cNvPicPr>
            <p:nvPr/>
          </p:nvPicPr>
          <p:blipFill>
            <a:blip r:embed="rId8"/>
            <a:stretch>
              <a:fillRect/>
            </a:stretch>
          </p:blipFill>
          <p:spPr>
            <a:xfrm>
              <a:off x="4615760" y="4292855"/>
              <a:ext cx="263105" cy="651401"/>
            </a:xfrm>
            <a:prstGeom prst="rect">
              <a:avLst/>
            </a:prstGeom>
          </p:spPr>
        </p:pic>
      </p:grpSp>
      <p:grpSp>
        <p:nvGrpSpPr>
          <p:cNvPr id="3" name="Group 2">
            <a:extLst>
              <a:ext uri="{FF2B5EF4-FFF2-40B4-BE49-F238E27FC236}">
                <a16:creationId xmlns:a16="http://schemas.microsoft.com/office/drawing/2014/main" id="{510D714D-183A-E04C-9701-176F864CAAC6}"/>
              </a:ext>
            </a:extLst>
          </p:cNvPr>
          <p:cNvGrpSpPr/>
          <p:nvPr/>
        </p:nvGrpSpPr>
        <p:grpSpPr>
          <a:xfrm>
            <a:off x="1003345" y="4346953"/>
            <a:ext cx="606442" cy="1107993"/>
            <a:chOff x="1003345" y="4267719"/>
            <a:chExt cx="606442" cy="1107993"/>
          </a:xfrm>
        </p:grpSpPr>
        <p:pic>
          <p:nvPicPr>
            <p:cNvPr id="56" name="Picture 55">
              <a:extLst>
                <a:ext uri="{FF2B5EF4-FFF2-40B4-BE49-F238E27FC236}">
                  <a16:creationId xmlns:a16="http://schemas.microsoft.com/office/drawing/2014/main" id="{3FED9C74-9DFD-3A47-8C08-4933380AFAA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4075" y="5133026"/>
              <a:ext cx="238933" cy="232297"/>
            </a:xfrm>
            <a:prstGeom prst="rect">
              <a:avLst/>
            </a:prstGeom>
          </p:spPr>
        </p:pic>
        <p:pic>
          <p:nvPicPr>
            <p:cNvPr id="70" name="Picture 69">
              <a:extLst>
                <a:ext uri="{FF2B5EF4-FFF2-40B4-BE49-F238E27FC236}">
                  <a16:creationId xmlns:a16="http://schemas.microsoft.com/office/drawing/2014/main" id="{6DC4699D-816B-FD4F-BBDE-824C39A3451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4075" y="4551268"/>
              <a:ext cx="238933" cy="232297"/>
            </a:xfrm>
            <a:prstGeom prst="rect">
              <a:avLst/>
            </a:prstGeom>
          </p:spPr>
        </p:pic>
        <p:pic>
          <p:nvPicPr>
            <p:cNvPr id="71" name="Picture 70">
              <a:extLst>
                <a:ext uri="{FF2B5EF4-FFF2-40B4-BE49-F238E27FC236}">
                  <a16:creationId xmlns:a16="http://schemas.microsoft.com/office/drawing/2014/main" id="{E348D7BB-79D8-1A41-BBEE-F4CD37B7DA4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3345" y="4272147"/>
              <a:ext cx="238933" cy="232297"/>
            </a:xfrm>
            <a:prstGeom prst="rect">
              <a:avLst/>
            </a:prstGeom>
          </p:spPr>
        </p:pic>
        <p:pic>
          <p:nvPicPr>
            <p:cNvPr id="72" name="Picture 71">
              <a:extLst>
                <a:ext uri="{FF2B5EF4-FFF2-40B4-BE49-F238E27FC236}">
                  <a16:creationId xmlns:a16="http://schemas.microsoft.com/office/drawing/2014/main" id="{4E34B555-AFF2-F449-8AEC-D9614D58939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65589" y="4561657"/>
              <a:ext cx="238933" cy="232297"/>
            </a:xfrm>
            <a:prstGeom prst="rect">
              <a:avLst/>
            </a:prstGeom>
          </p:spPr>
        </p:pic>
        <p:pic>
          <p:nvPicPr>
            <p:cNvPr id="73" name="Picture 72">
              <a:extLst>
                <a:ext uri="{FF2B5EF4-FFF2-40B4-BE49-F238E27FC236}">
                  <a16:creationId xmlns:a16="http://schemas.microsoft.com/office/drawing/2014/main" id="{9E1A628B-1001-F44A-B535-B2952106CC4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70854" y="4267719"/>
              <a:ext cx="238933" cy="232297"/>
            </a:xfrm>
            <a:prstGeom prst="rect">
              <a:avLst/>
            </a:prstGeom>
          </p:spPr>
        </p:pic>
        <p:pic>
          <p:nvPicPr>
            <p:cNvPr id="75" name="Picture 74">
              <a:extLst>
                <a:ext uri="{FF2B5EF4-FFF2-40B4-BE49-F238E27FC236}">
                  <a16:creationId xmlns:a16="http://schemas.microsoft.com/office/drawing/2014/main" id="{698F654B-4639-AB49-BE08-B12ACA79E65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03345" y="4853905"/>
              <a:ext cx="238933" cy="232297"/>
            </a:xfrm>
            <a:prstGeom prst="rect">
              <a:avLst/>
            </a:prstGeom>
          </p:spPr>
        </p:pic>
        <p:pic>
          <p:nvPicPr>
            <p:cNvPr id="58" name="Picture 57">
              <a:extLst>
                <a:ext uri="{FF2B5EF4-FFF2-40B4-BE49-F238E27FC236}">
                  <a16:creationId xmlns:a16="http://schemas.microsoft.com/office/drawing/2014/main" id="{DC27BCEB-14C4-C547-B3A3-9A522F2AEA9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65589" y="5143415"/>
              <a:ext cx="238933" cy="232297"/>
            </a:xfrm>
            <a:prstGeom prst="rect">
              <a:avLst/>
            </a:prstGeom>
          </p:spPr>
        </p:pic>
        <p:pic>
          <p:nvPicPr>
            <p:cNvPr id="59" name="Picture 58">
              <a:extLst>
                <a:ext uri="{FF2B5EF4-FFF2-40B4-BE49-F238E27FC236}">
                  <a16:creationId xmlns:a16="http://schemas.microsoft.com/office/drawing/2014/main" id="{03C79042-FAA8-1B4E-A520-EF2D4A482D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70854" y="4849478"/>
              <a:ext cx="238933" cy="232297"/>
            </a:xfrm>
            <a:prstGeom prst="rect">
              <a:avLst/>
            </a:prstGeom>
          </p:spPr>
        </p:pic>
      </p:grpSp>
      <p:sp>
        <p:nvSpPr>
          <p:cNvPr id="78" name="Triangle 77">
            <a:extLst>
              <a:ext uri="{FF2B5EF4-FFF2-40B4-BE49-F238E27FC236}">
                <a16:creationId xmlns:a16="http://schemas.microsoft.com/office/drawing/2014/main" id="{642D550E-99C5-A741-B9D7-5F9211EAAE29}"/>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Left Brace 78">
            <a:extLst>
              <a:ext uri="{FF2B5EF4-FFF2-40B4-BE49-F238E27FC236}">
                <a16:creationId xmlns:a16="http://schemas.microsoft.com/office/drawing/2014/main" id="{F95545C6-5741-D643-9A7A-43BA01CCC1CB}"/>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0" name="TextBox 79">
            <a:extLst>
              <a:ext uri="{FF2B5EF4-FFF2-40B4-BE49-F238E27FC236}">
                <a16:creationId xmlns:a16="http://schemas.microsoft.com/office/drawing/2014/main" id="{FDFB3E6E-A63E-6045-BB84-4A88838707D3}"/>
              </a:ext>
            </a:extLst>
          </p:cNvPr>
          <p:cNvSpPr txBox="1"/>
          <p:nvPr/>
        </p:nvSpPr>
        <p:spPr>
          <a:xfrm>
            <a:off x="1003345" y="4042879"/>
            <a:ext cx="601178" cy="265009"/>
          </a:xfrm>
          <a:prstGeom prst="rect">
            <a:avLst/>
          </a:prstGeom>
          <a:noFill/>
        </p:spPr>
        <p:txBody>
          <a:bodyPr wrap="square" rtlCol="0">
            <a:spAutoFit/>
          </a:bodyPr>
          <a:lstStyle/>
          <a:p>
            <a:pPr algn="ctr" defTabSz="932418">
              <a:defRPr/>
            </a:pPr>
            <a:r>
              <a:rPr lang="en-US" sz="1122" kern="0">
                <a:solidFill>
                  <a:prstClr val="black"/>
                </a:solidFill>
                <a:latin typeface="+mj-lt"/>
              </a:rPr>
              <a:t>VMs</a:t>
            </a:r>
          </a:p>
        </p:txBody>
      </p:sp>
      <p:sp>
        <p:nvSpPr>
          <p:cNvPr id="82" name="TextBox 81">
            <a:extLst>
              <a:ext uri="{FF2B5EF4-FFF2-40B4-BE49-F238E27FC236}">
                <a16:creationId xmlns:a16="http://schemas.microsoft.com/office/drawing/2014/main" id="{4AD3AF55-8EC2-3040-880C-B927759289E7}"/>
              </a:ext>
            </a:extLst>
          </p:cNvPr>
          <p:cNvSpPr txBox="1"/>
          <p:nvPr/>
        </p:nvSpPr>
        <p:spPr>
          <a:xfrm>
            <a:off x="2104558" y="4042879"/>
            <a:ext cx="707468" cy="265009"/>
          </a:xfrm>
          <a:prstGeom prst="rect">
            <a:avLst/>
          </a:prstGeom>
          <a:noFill/>
        </p:spPr>
        <p:txBody>
          <a:bodyPr wrap="square" rtlCol="0">
            <a:spAutoFit/>
          </a:bodyPr>
          <a:lstStyle/>
          <a:p>
            <a:pPr algn="ctr" defTabSz="932418">
              <a:defRPr/>
            </a:pPr>
            <a:r>
              <a:rPr lang="en-US" sz="1122" kern="0">
                <a:solidFill>
                  <a:prstClr val="black"/>
                </a:solidFill>
                <a:latin typeface="+mj-lt"/>
              </a:rPr>
              <a:t>Storage</a:t>
            </a:r>
          </a:p>
        </p:txBody>
      </p:sp>
      <p:pic>
        <p:nvPicPr>
          <p:cNvPr id="89" name="Picture 4">
            <a:extLst>
              <a:ext uri="{FF2B5EF4-FFF2-40B4-BE49-F238E27FC236}">
                <a16:creationId xmlns:a16="http://schemas.microsoft.com/office/drawing/2014/main" id="{C5FCDA9D-9CEB-F04F-8826-6A7D681FCFDD}"/>
              </a:ext>
            </a:extLst>
          </p:cNvPr>
          <p:cNvPicPr>
            <a:picLocks noChangeAspect="1" noChangeArrowheads="1"/>
          </p:cNvPicPr>
          <p:nvPr/>
        </p:nvPicPr>
        <p:blipFill>
          <a:blip r:embed="rId10"/>
          <a:srcRect/>
          <a:stretch/>
        </p:blipFill>
        <p:spPr bwMode="auto">
          <a:xfrm>
            <a:off x="1094899" y="5803487"/>
            <a:ext cx="1470757" cy="6303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8958D69-AC10-A742-951D-3359965E9D5C}"/>
              </a:ext>
            </a:extLst>
          </p:cNvPr>
          <p:cNvGrpSpPr/>
          <p:nvPr/>
        </p:nvGrpSpPr>
        <p:grpSpPr>
          <a:xfrm>
            <a:off x="2232636" y="4434082"/>
            <a:ext cx="451312" cy="428671"/>
            <a:chOff x="6199486" y="4329361"/>
            <a:chExt cx="589482" cy="559910"/>
          </a:xfrm>
        </p:grpSpPr>
        <p:sp>
          <p:nvSpPr>
            <p:cNvPr id="6" name="Oval 5">
              <a:extLst>
                <a:ext uri="{FF2B5EF4-FFF2-40B4-BE49-F238E27FC236}">
                  <a16:creationId xmlns:a16="http://schemas.microsoft.com/office/drawing/2014/main" id="{9200CFBE-D80F-EC4B-A0D4-76910E90CCF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Stored Data 6">
              <a:extLst>
                <a:ext uri="{FF2B5EF4-FFF2-40B4-BE49-F238E27FC236}">
                  <a16:creationId xmlns:a16="http://schemas.microsoft.com/office/drawing/2014/main" id="{22E4F1A3-1F85-7C49-B9B8-D4CE07C79390}"/>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4E43CBDA-42D2-4945-8F98-85F3F0989415}"/>
              </a:ext>
            </a:extLst>
          </p:cNvPr>
          <p:cNvGrpSpPr/>
          <p:nvPr/>
        </p:nvGrpSpPr>
        <p:grpSpPr>
          <a:xfrm>
            <a:off x="2232636" y="5025355"/>
            <a:ext cx="451312" cy="428671"/>
            <a:chOff x="6199486" y="4329361"/>
            <a:chExt cx="589482" cy="559910"/>
          </a:xfrm>
        </p:grpSpPr>
        <p:sp>
          <p:nvSpPr>
            <p:cNvPr id="108" name="Oval 107">
              <a:extLst>
                <a:ext uri="{FF2B5EF4-FFF2-40B4-BE49-F238E27FC236}">
                  <a16:creationId xmlns:a16="http://schemas.microsoft.com/office/drawing/2014/main" id="{00362B5F-5396-5847-99C9-6A7B97CD1C3B}"/>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Stored Data 112">
              <a:extLst>
                <a:ext uri="{FF2B5EF4-FFF2-40B4-BE49-F238E27FC236}">
                  <a16:creationId xmlns:a16="http://schemas.microsoft.com/office/drawing/2014/main" id="{C9E0F3A0-2A2B-F94F-91DD-AC50449828EF}"/>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277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4839"/>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525"/>
            <a:ext cx="11887200" cy="492443"/>
          </a:xfrm>
        </p:spPr>
        <p:txBody>
          <a:bodyPr/>
          <a:lstStyle/>
          <a:p>
            <a:r>
              <a:rPr lang="en-US"/>
              <a:t>For physical servers &amp; servers from other clouds (AWS, GCP)</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Discovery: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440220" y="2036421"/>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2899" y="5513094"/>
            <a:ext cx="289378" cy="255765"/>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9274" y="5189463"/>
            <a:ext cx="289378" cy="255765"/>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2747" y="4872675"/>
            <a:ext cx="289378" cy="255765"/>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5035" y="4546125"/>
            <a:ext cx="289378" cy="255765"/>
          </a:xfrm>
          <a:prstGeom prst="rect">
            <a:avLst/>
          </a:prstGeom>
        </p:spPr>
      </p:pic>
      <p:grpSp>
        <p:nvGrpSpPr>
          <p:cNvPr id="3" name="Group 2">
            <a:extLst>
              <a:ext uri="{FF2B5EF4-FFF2-40B4-BE49-F238E27FC236}">
                <a16:creationId xmlns:a16="http://schemas.microsoft.com/office/drawing/2014/main" id="{CE517B8C-0024-5B40-83BB-E022743C968A}"/>
              </a:ext>
            </a:extLst>
          </p:cNvPr>
          <p:cNvGrpSpPr/>
          <p:nvPr/>
        </p:nvGrpSpPr>
        <p:grpSpPr>
          <a:xfrm>
            <a:off x="1657306" y="4532271"/>
            <a:ext cx="887481" cy="1226676"/>
            <a:chOff x="1899742" y="4433892"/>
            <a:chExt cx="887481" cy="1226676"/>
          </a:xfrm>
        </p:grpSpPr>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9742" y="5404803"/>
              <a:ext cx="289378" cy="255765"/>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6116" y="5081170"/>
              <a:ext cx="289378" cy="255765"/>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9588" y="4764382"/>
              <a:ext cx="289378" cy="255765"/>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1877" y="4437833"/>
              <a:ext cx="289378" cy="255765"/>
            </a:xfrm>
            <a:prstGeom prst="rect">
              <a:avLst/>
            </a:prstGeom>
          </p:spPr>
        </p:pic>
        <p:grpSp>
          <p:nvGrpSpPr>
            <p:cNvPr id="2" name="Group 1">
              <a:extLst>
                <a:ext uri="{FF2B5EF4-FFF2-40B4-BE49-F238E27FC236}">
                  <a16:creationId xmlns:a16="http://schemas.microsoft.com/office/drawing/2014/main" id="{84FBB54C-EC7B-5C4D-B5D8-6336F5D2845C}"/>
                </a:ext>
              </a:extLst>
            </p:cNvPr>
            <p:cNvGrpSpPr/>
            <p:nvPr/>
          </p:nvGrpSpPr>
          <p:grpSpPr>
            <a:xfrm>
              <a:off x="2485709" y="4433892"/>
              <a:ext cx="301514" cy="1222735"/>
              <a:chOff x="2794087" y="4433892"/>
              <a:chExt cx="301514" cy="1222735"/>
            </a:xfrm>
          </p:grpSpPr>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94087" y="5400862"/>
                <a:ext cx="289378" cy="255765"/>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0463" y="5077231"/>
                <a:ext cx="289378" cy="255765"/>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3934" y="4760443"/>
                <a:ext cx="289378" cy="255765"/>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6223" y="4433892"/>
                <a:ext cx="289378" cy="255765"/>
              </a:xfrm>
              <a:prstGeom prst="rect">
                <a:avLst/>
              </a:prstGeom>
            </p:spPr>
          </p:pic>
        </p:grpSp>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650533" y="3963645"/>
            <a:ext cx="2357375" cy="437684"/>
          </a:xfrm>
          <a:prstGeom prst="rect">
            <a:avLst/>
          </a:prstGeom>
          <a:noFill/>
        </p:spPr>
        <p:txBody>
          <a:bodyPr wrap="square" rtlCol="0">
            <a:spAutoFit/>
          </a:bodyPr>
          <a:lstStyle/>
          <a:p>
            <a:pPr algn="ctr" defTabSz="932418">
              <a:defRPr/>
            </a:pPr>
            <a:r>
              <a:rPr lang="en-US" sz="1122" kern="0">
                <a:solidFill>
                  <a:prstClr val="black"/>
                </a:solidFill>
                <a:latin typeface="+mj-lt"/>
              </a:rPr>
              <a:t>Physical servers/ AWS VM/GCP VMs/VMs in other clouds</a:t>
            </a:r>
          </a:p>
        </p:txBody>
      </p:sp>
      <p:grpSp>
        <p:nvGrpSpPr>
          <p:cNvPr id="21" name="Group 20">
            <a:extLst>
              <a:ext uri="{FF2B5EF4-FFF2-40B4-BE49-F238E27FC236}">
                <a16:creationId xmlns:a16="http://schemas.microsoft.com/office/drawing/2014/main" id="{E5D61728-D40A-0F4E-8193-D84E240D760A}"/>
              </a:ext>
            </a:extLst>
          </p:cNvPr>
          <p:cNvGrpSpPr/>
          <p:nvPr/>
        </p:nvGrpSpPr>
        <p:grpSpPr>
          <a:xfrm>
            <a:off x="11038832" y="2438842"/>
            <a:ext cx="750548" cy="750548"/>
            <a:chOff x="11056286" y="2231033"/>
            <a:chExt cx="886432" cy="88643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2" name="Graphic 101">
              <a:extLst>
                <a:ext uri="{FF2B5EF4-FFF2-40B4-BE49-F238E27FC236}">
                  <a16:creationId xmlns:a16="http://schemas.microsoft.com/office/drawing/2014/main" id="{5DB613B0-9F6D-CA41-96A0-86C6AD95241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20574" y="2450245"/>
              <a:ext cx="470230" cy="470230"/>
            </a:xfrm>
            <a:prstGeom prst="rect">
              <a:avLst/>
            </a:prstGeom>
          </p:spPr>
        </p:pic>
      </p:grpSp>
      <p:sp>
        <p:nvSpPr>
          <p:cNvPr id="103" name="TextBox 102">
            <a:extLst>
              <a:ext uri="{FF2B5EF4-FFF2-40B4-BE49-F238E27FC236}">
                <a16:creationId xmlns:a16="http://schemas.microsoft.com/office/drawing/2014/main" id="{461EA6BD-BE6B-4A42-94DC-46F804C1843B}"/>
              </a:ext>
            </a:extLst>
          </p:cNvPr>
          <p:cNvSpPr txBox="1"/>
          <p:nvPr/>
        </p:nvSpPr>
        <p:spPr>
          <a:xfrm>
            <a:off x="10801416" y="192947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759602" y="1788115"/>
            <a:ext cx="1957632"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physical servers</a:t>
            </a:r>
          </a:p>
        </p:txBody>
      </p:sp>
      <p:graphicFrame>
        <p:nvGraphicFramePr>
          <p:cNvPr id="109" name="Table 4">
            <a:extLst>
              <a:ext uri="{FF2B5EF4-FFF2-40B4-BE49-F238E27FC236}">
                <a16:creationId xmlns:a16="http://schemas.microsoft.com/office/drawing/2014/main" id="{BF1DD7E2-C393-634D-A20D-2184C0A79457}"/>
              </a:ext>
            </a:extLst>
          </p:cNvPr>
          <p:cNvGraphicFramePr>
            <a:graphicFrameLocks noGrp="1"/>
          </p:cNvGraphicFramePr>
          <p:nvPr>
            <p:extLst>
              <p:ext uri="{D42A27DB-BD31-4B8C-83A1-F6EECF244321}">
                <p14:modId xmlns:p14="http://schemas.microsoft.com/office/powerpoint/2010/main" val="695567777"/>
              </p:ext>
            </p:extLst>
          </p:nvPr>
        </p:nvGraphicFramePr>
        <p:xfrm>
          <a:off x="5329260" y="4050046"/>
          <a:ext cx="6576521" cy="2341467"/>
        </p:xfrm>
        <a:graphic>
          <a:graphicData uri="http://schemas.openxmlformats.org/drawingml/2006/table">
            <a:tbl>
              <a:tblPr firstRow="1" bandRow="1">
                <a:tableStyleId>{FABFCF23-3B69-468F-B69F-88F6DE6A72F2}</a:tableStyleId>
              </a:tblPr>
              <a:tblGrid>
                <a:gridCol w="657652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Use a non-root account for Linux server discovery</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Ensure the required capabilities are set using the following commands: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tabLst>
                          <a:tab pos="457200" algn="l"/>
                        </a:tabLs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(if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fdisk</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is not present)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r h="748772">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cap_dac_override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cap_fowner,cap_fsetid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cap_setuid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cap_setpcap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cap_net_bind_service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cap_net_admin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cap_sys_chroot</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cap_sys_admin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cap_sys_resource</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cap_audit_control</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cap_setfcap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lvm</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2573093"/>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CAP_DAC_READ_SEARCH+eip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usr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sbin</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dmidecode</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57411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chmod</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a+r</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/sys/class/</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dmi</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/id/</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product_uuid</a:t>
                      </a:r>
                      <a:endPar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endParaRP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732220"/>
                  </a:ext>
                </a:extLst>
              </a:tr>
            </a:tbl>
          </a:graphicData>
        </a:graphic>
      </p:graphicFrame>
      <p:grpSp>
        <p:nvGrpSpPr>
          <p:cNvPr id="20" name="Group 19">
            <a:extLst>
              <a:ext uri="{FF2B5EF4-FFF2-40B4-BE49-F238E27FC236}">
                <a16:creationId xmlns:a16="http://schemas.microsoft.com/office/drawing/2014/main" id="{62B3BB74-1AA7-7148-B5F7-D3365867F59C}"/>
              </a:ext>
            </a:extLst>
          </p:cNvPr>
          <p:cNvGrpSpPr/>
          <p:nvPr/>
        </p:nvGrpSpPr>
        <p:grpSpPr>
          <a:xfrm>
            <a:off x="2265020" y="2395304"/>
            <a:ext cx="3012586"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2502093" y="2407827"/>
            <a:ext cx="2844114" cy="265009"/>
          </a:xfrm>
          <a:prstGeom prst="rect">
            <a:avLst/>
          </a:prstGeom>
          <a:noFill/>
        </p:spPr>
        <p:txBody>
          <a:bodyPr wrap="square" rtlCol="0">
            <a:spAutoFit/>
          </a:bodyPr>
          <a:lstStyle/>
          <a:p>
            <a:pPr defTabSz="932418">
              <a:defRPr/>
            </a:pPr>
            <a:r>
              <a:rPr lang="en-US" sz="1122" i="1" kern="0">
                <a:solidFill>
                  <a:schemeClr val="accent4"/>
                </a:solidFill>
              </a:rPr>
              <a:t>Windows (</a:t>
            </a:r>
            <a:r>
              <a:rPr lang="en-US" sz="1122" i="1" kern="0" err="1">
                <a:solidFill>
                  <a:schemeClr val="accent4"/>
                </a:solidFill>
              </a:rPr>
              <a:t>WinRM</a:t>
            </a:r>
            <a:r>
              <a:rPr lang="en-US" sz="1122" i="1" kern="0">
                <a:solidFill>
                  <a:schemeClr val="accent4"/>
                </a:solidFill>
              </a:rPr>
              <a:t> 5985) Linux ( SSH 22)</a:t>
            </a:r>
          </a:p>
        </p:txBody>
      </p:sp>
      <p:sp>
        <p:nvSpPr>
          <p:cNvPr id="19" name="Oval 18">
            <a:extLst>
              <a:ext uri="{FF2B5EF4-FFF2-40B4-BE49-F238E27FC236}">
                <a16:creationId xmlns:a16="http://schemas.microsoft.com/office/drawing/2014/main" id="{51C1C7EE-AF92-8542-A006-EFD71C4A07B4}"/>
              </a:ext>
            </a:extLst>
          </p:cNvPr>
          <p:cNvSpPr/>
          <p:nvPr/>
        </p:nvSpPr>
        <p:spPr bwMode="auto">
          <a:xfrm>
            <a:off x="2285837"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289926"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latin typeface="Segoe UI"/>
              </a:rPr>
              <a:t>Performance data (20 secs)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20318" y="2111948"/>
            <a:ext cx="2343790" cy="246221"/>
          </a:xfrm>
          <a:prstGeom prst="rect">
            <a:avLst/>
          </a:prstGeom>
          <a:noFill/>
        </p:spPr>
        <p:txBody>
          <a:bodyPr wrap="square" rtlCol="0">
            <a:spAutoFit/>
          </a:bodyPr>
          <a:lstStyle/>
          <a:p>
            <a:pPr algn="r" defTabSz="932418">
              <a:defRPr/>
            </a:pPr>
            <a:r>
              <a:rPr lang="en-US" sz="1000" i="1">
                <a:solidFill>
                  <a:schemeClr val="accent2"/>
                </a:solidFill>
                <a:latin typeface="Segoe UI"/>
              </a:rPr>
              <a:t>Configuration data (30 mins)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938" y="2427118"/>
            <a:ext cx="1087863" cy="265009"/>
          </a:xfrm>
          <a:prstGeom prst="rect">
            <a:avLst/>
          </a:prstGeom>
          <a:noFill/>
        </p:spPr>
        <p:txBody>
          <a:bodyPr wrap="square" rtlCol="0">
            <a:spAutoFit/>
          </a:bodyPr>
          <a:lstStyle/>
          <a:p>
            <a:pPr algn="r" defTabSz="932418">
              <a:defRPr/>
            </a:pPr>
            <a:r>
              <a:rPr lang="en-US" sz="1122" i="1" kern="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39" name="TextBox 138">
            <a:extLst>
              <a:ext uri="{FF2B5EF4-FFF2-40B4-BE49-F238E27FC236}">
                <a16:creationId xmlns:a16="http://schemas.microsoft.com/office/drawing/2014/main" id="{E916AB78-961A-DB42-8E80-D2E19A57DB45}"/>
              </a:ext>
            </a:extLst>
          </p:cNvPr>
          <p:cNvSpPr txBox="1"/>
          <p:nvPr/>
        </p:nvSpPr>
        <p:spPr>
          <a:xfrm>
            <a:off x="2250204" y="2728929"/>
            <a:ext cx="1946415" cy="246221"/>
          </a:xfrm>
          <a:prstGeom prst="rect">
            <a:avLst/>
          </a:prstGeom>
          <a:noFill/>
        </p:spPr>
        <p:txBody>
          <a:bodyPr wrap="square" rtlCol="0">
            <a:spAutoFit/>
          </a:bodyPr>
          <a:lstStyle/>
          <a:p>
            <a:pPr defTabSz="932418">
              <a:defRPr/>
            </a:pPr>
            <a:r>
              <a:rPr lang="en-US" sz="1000" i="1">
                <a:solidFill>
                  <a:schemeClr val="accent2"/>
                </a:solidFill>
                <a:latin typeface="Segoe UI"/>
              </a:rPr>
              <a:t>Performance data (20 secs)</a:t>
            </a:r>
          </a:p>
        </p:txBody>
      </p:sp>
      <p:sp>
        <p:nvSpPr>
          <p:cNvPr id="140" name="TextBox 139">
            <a:extLst>
              <a:ext uri="{FF2B5EF4-FFF2-40B4-BE49-F238E27FC236}">
                <a16:creationId xmlns:a16="http://schemas.microsoft.com/office/drawing/2014/main" id="{5C2ED3C4-C9AC-814B-95D7-6D5191C18573}"/>
              </a:ext>
            </a:extLst>
          </p:cNvPr>
          <p:cNvSpPr txBox="1"/>
          <p:nvPr/>
        </p:nvSpPr>
        <p:spPr>
          <a:xfrm>
            <a:off x="2250204" y="2111948"/>
            <a:ext cx="2343790" cy="246221"/>
          </a:xfrm>
          <a:prstGeom prst="rect">
            <a:avLst/>
          </a:prstGeom>
          <a:noFill/>
        </p:spPr>
        <p:txBody>
          <a:bodyPr wrap="square" rtlCol="0">
            <a:spAutoFit/>
          </a:bodyPr>
          <a:lstStyle/>
          <a:p>
            <a:pPr defTabSz="932418">
              <a:defRPr/>
            </a:pPr>
            <a:r>
              <a:rPr lang="en-US" sz="1000" i="1">
                <a:solidFill>
                  <a:schemeClr val="accent2"/>
                </a:solidFill>
                <a:latin typeface="Segoe UI"/>
              </a:rPr>
              <a:t>Configuration data (30 mins)</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813325"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Physical servers</a:t>
            </a:r>
          </a:p>
        </p:txBody>
      </p:sp>
      <p:pic>
        <p:nvPicPr>
          <p:cNvPr id="58" name="Picture 57">
            <a:extLst>
              <a:ext uri="{FF2B5EF4-FFF2-40B4-BE49-F238E27FC236}">
                <a16:creationId xmlns:a16="http://schemas.microsoft.com/office/drawing/2014/main" id="{E18513C3-4821-6D4E-954D-A7B6AE6F6EBF}"/>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598816" y="5985155"/>
            <a:ext cx="406357" cy="406357"/>
          </a:xfrm>
          <a:prstGeom prst="rect">
            <a:avLst/>
          </a:prstGeom>
        </p:spPr>
      </p:pic>
      <p:grpSp>
        <p:nvGrpSpPr>
          <p:cNvPr id="61" name="Group 60">
            <a:extLst>
              <a:ext uri="{FF2B5EF4-FFF2-40B4-BE49-F238E27FC236}">
                <a16:creationId xmlns:a16="http://schemas.microsoft.com/office/drawing/2014/main" id="{AFE307E5-9371-EA45-AA2D-8E2FBFE86447}"/>
              </a:ext>
            </a:extLst>
          </p:cNvPr>
          <p:cNvGrpSpPr/>
          <p:nvPr/>
        </p:nvGrpSpPr>
        <p:grpSpPr>
          <a:xfrm>
            <a:off x="465138" y="5656601"/>
            <a:ext cx="3364440" cy="1094466"/>
            <a:chOff x="2175771" y="5308284"/>
            <a:chExt cx="3299239" cy="1073254"/>
          </a:xfrm>
        </p:grpSpPr>
        <p:pic>
          <p:nvPicPr>
            <p:cNvPr id="63" name="Picture 6" descr="Image result for aws transparent icon">
              <a:extLst>
                <a:ext uri="{FF2B5EF4-FFF2-40B4-BE49-F238E27FC236}">
                  <a16:creationId xmlns:a16="http://schemas.microsoft.com/office/drawing/2014/main" id="{4A94B9B0-0E4B-FC4F-8871-25F037704DE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813D08CA-0191-3E49-B388-8961196FEC3E}"/>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3863516"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67" name="Picture 66">
            <a:extLst>
              <a:ext uri="{FF2B5EF4-FFF2-40B4-BE49-F238E27FC236}">
                <a16:creationId xmlns:a16="http://schemas.microsoft.com/office/drawing/2014/main" id="{C87D0E82-F4AC-1044-BB40-2E447F271C03}"/>
              </a:ext>
            </a:extLst>
          </p:cNvPr>
          <p:cNvPicPr>
            <a:picLocks noChangeAspect="1"/>
          </p:cNvPicPr>
          <p:nvPr/>
        </p:nvPicPr>
        <p:blipFill>
          <a:blip r:embed="rId5"/>
          <a:stretch>
            <a:fillRect/>
          </a:stretch>
        </p:blipFill>
        <p:spPr>
          <a:xfrm>
            <a:off x="1339319" y="2265379"/>
            <a:ext cx="684256" cy="604776"/>
          </a:xfrm>
          <a:prstGeom prst="rect">
            <a:avLst/>
          </a:prstGeom>
        </p:spPr>
      </p:pic>
    </p:spTree>
    <p:extLst>
      <p:ext uri="{BB962C8B-B14F-4D97-AF65-F5344CB8AC3E}">
        <p14:creationId xmlns:p14="http://schemas.microsoft.com/office/powerpoint/2010/main" val="18516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232358438"/>
              </p:ext>
            </p:extLst>
          </p:nvPr>
        </p:nvGraphicFramePr>
        <p:xfrm>
          <a:off x="465138" y="1683561"/>
          <a:ext cx="11422062" cy="4530425"/>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67076">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dirty="0">
                          <a:solidFill>
                            <a:schemeClr val="tx1"/>
                          </a:solidFill>
                          <a:effectLst/>
                          <a:latin typeface="+mn-lt"/>
                          <a:ea typeface="+mn-ea"/>
                          <a:cs typeface="+mn-cs"/>
                        </a:rPr>
                        <a:t>Configuration data</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Performance data</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532403">
                <a:tc>
                  <a:txBody>
                    <a:bodyPr/>
                    <a:lstStyle/>
                    <a:p>
                      <a:pPr marL="0" marR="0" algn="l" defTabSz="896354" rtl="0" eaLnBrk="1" fontAlgn="b" latinLnBrk="0" hangingPunct="1">
                        <a:lnSpc>
                          <a:spcPct val="107000"/>
                        </a:lnSpc>
                        <a:spcBef>
                          <a:spcPts val="0"/>
                        </a:spcBef>
                        <a:spcAft>
                          <a:spcPts val="0"/>
                        </a:spcAft>
                      </a:pPr>
                      <a:r>
                        <a:rPr lang="en-US" sz="1400" kern="1200" dirty="0">
                          <a:solidFill>
                            <a:schemeClr val="tx2"/>
                          </a:solidFill>
                          <a:latin typeface="Segoe UI Semibold (Headings)"/>
                          <a:ea typeface="+mn-ea"/>
                          <a:cs typeface="Segoe UI Semilight" panose="020B0402040204020203" pitchFamily="34" charset="0"/>
                        </a:rPr>
                        <a:t>Polling interval</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Collected every 30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j-lt"/>
                          <a:ea typeface="+mn-ea"/>
                          <a:cs typeface="Segoe UI Semilight" panose="020B0402040204020203" pitchFamily="34" charset="0"/>
                        </a:rPr>
                        <a:t>Differential sent to Azure every 30 mins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Collected every 20 secs. (VMware); 30 secs </a:t>
                      </a:r>
                      <a:b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b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(Hyper-V); 5 mins. (physical servers)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Aggregated every 10 mins. based on peak value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Peak points transmitted to Azure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Secure Hashing Algorithm</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SHA 256 (in transit and at rest)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accent2"/>
                          </a:solidFill>
                          <a:latin typeface="+mn-lt"/>
                          <a:ea typeface="+mn-ea"/>
                          <a:cs typeface="Segoe UI Semilight" panose="020B0402040204020203" pitchFamily="34" charset="0"/>
                        </a:rPr>
                        <a:t>SHA 256 (in transit and at rest)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Datastore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dirty="0">
                          <a:solidFill>
                            <a:schemeClr val="accent2"/>
                          </a:solidFill>
                          <a:latin typeface="+mn-lt"/>
                          <a:ea typeface="+mn-ea"/>
                          <a:cs typeface="Segoe UI Semilight" panose="020B0402040204020203" pitchFamily="34" charset="0"/>
                        </a:rPr>
                        <a:t>Azure Cosmos DB in Microsoft subscription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accent2"/>
                          </a:solidFill>
                          <a:latin typeface="+mn-lt"/>
                          <a:ea typeface="+mn-ea"/>
                          <a:cs typeface="Segoe UI Semilight" panose="020B0402040204020203" pitchFamily="34" charset="0"/>
                        </a:rPr>
                        <a:t>Azure Data Explorer in Microsoft subscription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31214">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Retention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3 days post VM removal from discovery</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Migrate project deletion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Auto-deletion after 30 days;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accent2"/>
                          </a:solidFill>
                          <a:latin typeface="+mn-lt"/>
                          <a:ea typeface="+mn-ea"/>
                          <a:cs typeface="Segoe UI Semilight" panose="020B0402040204020203" pitchFamily="34" charset="0"/>
                        </a:rPr>
                        <a:t>sooner if Azure Migrate project is deleted</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Storage region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Any region within Migrate project geography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Any region within Migrate project geography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2493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Appliance component used</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accent2"/>
                          </a:solidFill>
                          <a:latin typeface="+mn-lt"/>
                          <a:ea typeface="+mn-ea"/>
                          <a:cs typeface="Segoe UI Semilight" panose="020B0402040204020203" pitchFamily="34" charset="0"/>
                        </a:rPr>
                        <a:t>Discovery agent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dirty="0">
                          <a:solidFill>
                            <a:schemeClr val="accent2"/>
                          </a:solidFill>
                          <a:latin typeface="+mn-lt"/>
                          <a:ea typeface="+mn-ea"/>
                          <a:cs typeface="Segoe UI Semilight" panose="020B0402040204020203" pitchFamily="34" charset="0"/>
                        </a:rPr>
                        <a:t>Collector agent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6" name="Text Placeholder 5">
            <a:extLst>
              <a:ext uri="{FF2B5EF4-FFF2-40B4-BE49-F238E27FC236}">
                <a16:creationId xmlns:a16="http://schemas.microsoft.com/office/drawing/2014/main" id="{A6ABE952-D4CF-5F49-8F37-14070AED2A32}"/>
              </a:ext>
            </a:extLst>
          </p:cNvPr>
          <p:cNvSpPr>
            <a:spLocks noGrp="1"/>
          </p:cNvSpPr>
          <p:nvPr>
            <p:ph type="body" sz="quarter" idx="10"/>
          </p:nvPr>
        </p:nvSpPr>
        <p:spPr>
          <a:xfrm>
            <a:off x="465138" y="898382"/>
            <a:ext cx="11887195" cy="492443"/>
          </a:xfrm>
        </p:spPr>
        <p:txBody>
          <a:bodyPr/>
          <a:lstStyle/>
          <a:p>
            <a:r>
              <a:rPr lang="en-US"/>
              <a:t>For all scenarios</a:t>
            </a:r>
          </a:p>
        </p:txBody>
      </p:sp>
      <p:sp>
        <p:nvSpPr>
          <p:cNvPr id="5" name="Title 4">
            <a:extLst>
              <a:ext uri="{FF2B5EF4-FFF2-40B4-BE49-F238E27FC236}">
                <a16:creationId xmlns:a16="http://schemas.microsoft.com/office/drawing/2014/main" id="{A07C093E-2626-0140-BDA5-AB04A377C3A5}"/>
              </a:ext>
            </a:extLst>
          </p:cNvPr>
          <p:cNvSpPr>
            <a:spLocks noGrp="1"/>
          </p:cNvSpPr>
          <p:nvPr>
            <p:ph type="title"/>
          </p:nvPr>
        </p:nvSpPr>
        <p:spPr>
          <a:xfrm>
            <a:off x="465138" y="441332"/>
            <a:ext cx="11530584" cy="830020"/>
          </a:xfrm>
        </p:spPr>
        <p:txBody>
          <a:bodyPr/>
          <a:lstStyle/>
          <a:p>
            <a:r>
              <a:rPr lang="en-US"/>
              <a:t>Discovery: Data management</a:t>
            </a:r>
          </a:p>
        </p:txBody>
      </p:sp>
    </p:spTree>
    <p:extLst>
      <p:ext uri="{BB962C8B-B14F-4D97-AF65-F5344CB8AC3E}">
        <p14:creationId xmlns:p14="http://schemas.microsoft.com/office/powerpoint/2010/main" val="362644598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535010" y="-47430"/>
            <a:ext cx="5984589" cy="6993533"/>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961" y="1651949"/>
            <a:ext cx="2112330" cy="2110711"/>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5394" y="2845636"/>
            <a:ext cx="926856" cy="926856"/>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2448" y="1269486"/>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a:latin typeface="Segoe UI"/>
            </a:endParaRPr>
          </a:p>
        </p:txBody>
      </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3017103" y="4043108"/>
            <a:ext cx="587327" cy="657223"/>
            <a:chOff x="1367" y="2230"/>
            <a:chExt cx="56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367" y="2230"/>
              <a:ext cx="56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grpSp>
      <p:grpSp>
        <p:nvGrpSpPr>
          <p:cNvPr id="10" name="Group 9">
            <a:extLst>
              <a:ext uri="{FF2B5EF4-FFF2-40B4-BE49-F238E27FC236}">
                <a16:creationId xmlns:a16="http://schemas.microsoft.com/office/drawing/2014/main" id="{3A2F3AFF-969B-4337-9587-7ECD884B776F}"/>
              </a:ext>
            </a:extLst>
          </p:cNvPr>
          <p:cNvGrpSpPr/>
          <p:nvPr/>
        </p:nvGrpSpPr>
        <p:grpSpPr>
          <a:xfrm>
            <a:off x="4026239" y="1990540"/>
            <a:ext cx="2117966" cy="1648357"/>
            <a:chOff x="3946787" y="1951688"/>
            <a:chExt cx="2076626" cy="1616183"/>
          </a:xfrm>
        </p:grpSpPr>
        <p:grpSp>
          <p:nvGrpSpPr>
            <p:cNvPr id="28" name="Group 27">
              <a:extLst>
                <a:ext uri="{FF2B5EF4-FFF2-40B4-BE49-F238E27FC236}">
                  <a16:creationId xmlns:a16="http://schemas.microsoft.com/office/drawing/2014/main" id="{08DBA7F2-F83A-43D5-B537-C515C0DFED03}"/>
                </a:ext>
              </a:extLst>
            </p:cNvPr>
            <p:cNvGrpSpPr/>
            <p:nvPr/>
          </p:nvGrpSpPr>
          <p:grpSpPr>
            <a:xfrm>
              <a:off x="4790855" y="2861969"/>
              <a:ext cx="764991" cy="649499"/>
              <a:chOff x="8350849" y="2068438"/>
              <a:chExt cx="764991" cy="649499"/>
            </a:xfrm>
          </p:grpSpPr>
          <p:pic>
            <p:nvPicPr>
              <p:cNvPr id="29" name="Graphic 28">
                <a:extLst>
                  <a:ext uri="{FF2B5EF4-FFF2-40B4-BE49-F238E27FC236}">
                    <a16:creationId xmlns:a16="http://schemas.microsoft.com/office/drawing/2014/main" id="{52AD6C0A-85E8-42D2-9326-359483894A6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50849" y="2068438"/>
                <a:ext cx="649499" cy="649499"/>
              </a:xfrm>
              <a:prstGeom prst="rect">
                <a:avLst/>
              </a:prstGeom>
            </p:spPr>
          </p:pic>
          <p:pic>
            <p:nvPicPr>
              <p:cNvPr id="31" name="Picture 2" descr="Image result for sql database icon">
                <a:extLst>
                  <a:ext uri="{FF2B5EF4-FFF2-40B4-BE49-F238E27FC236}">
                    <a16:creationId xmlns:a16="http://schemas.microsoft.com/office/drawing/2014/main" id="{8A241D1D-F451-4D04-A820-8A40E2A8F9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77080" y="2380392"/>
                <a:ext cx="238760" cy="274320"/>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Graphic 26">
              <a:extLst>
                <a:ext uri="{FF2B5EF4-FFF2-40B4-BE49-F238E27FC236}">
                  <a16:creationId xmlns:a16="http://schemas.microsoft.com/office/drawing/2014/main" id="{F9EBC312-D4EE-4F3E-BAF2-7D21213ABA20}"/>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946787" y="2770589"/>
              <a:ext cx="797282" cy="797282"/>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CBF27315-50A3-45C5-B7F2-89D0153F02F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5062740" y="1951688"/>
              <a:ext cx="960673" cy="847055"/>
            </a:xfrm>
            <a:prstGeom prst="rect">
              <a:avLst/>
            </a:prstGeom>
          </p:spPr>
        </p:pic>
        <p:pic>
          <p:nvPicPr>
            <p:cNvPr id="7" name="Picture 6" descr="Icon&#10;&#10;Description automatically generated">
              <a:extLst>
                <a:ext uri="{FF2B5EF4-FFF2-40B4-BE49-F238E27FC236}">
                  <a16:creationId xmlns:a16="http://schemas.microsoft.com/office/drawing/2014/main" id="{BCED9CB4-7046-4D13-91BD-D90D5FA339B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6847" y="1988325"/>
              <a:ext cx="1185167" cy="622213"/>
            </a:xfrm>
            <a:prstGeom prst="rect">
              <a:avLst/>
            </a:prstGeom>
          </p:spPr>
        </p:pic>
      </p:grpSp>
      <p:pic>
        <p:nvPicPr>
          <p:cNvPr id="52" name="Picture 4" descr="Image result for vmware icon transparent">
            <a:extLst>
              <a:ext uri="{FF2B5EF4-FFF2-40B4-BE49-F238E27FC236}">
                <a16:creationId xmlns:a16="http://schemas.microsoft.com/office/drawing/2014/main" id="{AF728CA1-55EF-435F-B875-6D74992C1A9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627244" y="5736808"/>
            <a:ext cx="1560987" cy="254474"/>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DA1B1C15-8F68-4BE6-AA0E-102EF948BD6F}"/>
              </a:ext>
            </a:extLst>
          </p:cNvPr>
          <p:cNvGrpSpPr/>
          <p:nvPr/>
        </p:nvGrpSpPr>
        <p:grpSpPr>
          <a:xfrm>
            <a:off x="2574215" y="4907930"/>
            <a:ext cx="1473101" cy="687904"/>
            <a:chOff x="4088714" y="4726727"/>
            <a:chExt cx="1473101" cy="687904"/>
          </a:xfrm>
        </p:grpSpPr>
        <p:grpSp>
          <p:nvGrpSpPr>
            <p:cNvPr id="44" name="Group 43">
              <a:extLst>
                <a:ext uri="{FF2B5EF4-FFF2-40B4-BE49-F238E27FC236}">
                  <a16:creationId xmlns:a16="http://schemas.microsoft.com/office/drawing/2014/main" id="{75602A3F-E4A9-4266-AD04-DEEAC0B50BAB}"/>
                </a:ext>
              </a:extLst>
            </p:cNvPr>
            <p:cNvGrpSpPr/>
            <p:nvPr/>
          </p:nvGrpSpPr>
          <p:grpSpPr>
            <a:xfrm>
              <a:off x="4088714" y="4726727"/>
              <a:ext cx="1473101" cy="687904"/>
              <a:chOff x="1550310" y="4804559"/>
              <a:chExt cx="1444552" cy="674573"/>
            </a:xfrm>
          </p:grpSpPr>
          <p:sp>
            <p:nvSpPr>
              <p:cNvPr id="49" name="Freeform 5">
                <a:extLst>
                  <a:ext uri="{FF2B5EF4-FFF2-40B4-BE49-F238E27FC236}">
                    <a16:creationId xmlns:a16="http://schemas.microsoft.com/office/drawing/2014/main" id="{C6709ACB-8E8F-404A-B805-6DB979790A2A}"/>
                  </a:ext>
                </a:extLst>
              </p:cNvPr>
              <p:cNvSpPr>
                <a:spLocks/>
              </p:cNvSpPr>
              <p:nvPr/>
            </p:nvSpPr>
            <p:spPr bwMode="auto">
              <a:xfrm>
                <a:off x="1671603" y="4900917"/>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nvGrpSpPr>
              <p:cNvPr id="46" name="Group 45">
                <a:extLst>
                  <a:ext uri="{FF2B5EF4-FFF2-40B4-BE49-F238E27FC236}">
                    <a16:creationId xmlns:a16="http://schemas.microsoft.com/office/drawing/2014/main" id="{F539B6A8-4325-4B90-B268-13A418735F3E}"/>
                  </a:ext>
                </a:extLst>
              </p:cNvPr>
              <p:cNvGrpSpPr/>
              <p:nvPr/>
            </p:nvGrpSpPr>
            <p:grpSpPr>
              <a:xfrm>
                <a:off x="1550310" y="4804559"/>
                <a:ext cx="1444552" cy="674573"/>
                <a:chOff x="1684590" y="4940747"/>
                <a:chExt cx="1444552" cy="674573"/>
              </a:xfrm>
            </p:grpSpPr>
            <p:pic>
              <p:nvPicPr>
                <p:cNvPr id="48" name="Picture 47">
                  <a:extLst>
                    <a:ext uri="{FF2B5EF4-FFF2-40B4-BE49-F238E27FC236}">
                      <a16:creationId xmlns:a16="http://schemas.microsoft.com/office/drawing/2014/main" id="{219F0611-BB07-4091-BA2E-F804F0A4C08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84590" y="4940747"/>
                  <a:ext cx="255418" cy="275064"/>
                </a:xfrm>
                <a:prstGeom prst="rect">
                  <a:avLst/>
                </a:prstGeom>
              </p:spPr>
            </p:pic>
            <p:sp>
              <p:nvSpPr>
                <p:cNvPr id="47" name="Freeform 5">
                  <a:extLst>
                    <a:ext uri="{FF2B5EF4-FFF2-40B4-BE49-F238E27FC236}">
                      <a16:creationId xmlns:a16="http://schemas.microsoft.com/office/drawing/2014/main" id="{3786E21C-CE59-416D-97B3-8B4F18D0BF3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pic>
          <p:nvPicPr>
            <p:cNvPr id="6" name="Graphic 5">
              <a:extLst>
                <a:ext uri="{FF2B5EF4-FFF2-40B4-BE49-F238E27FC236}">
                  <a16:creationId xmlns:a16="http://schemas.microsoft.com/office/drawing/2014/main" id="{27765135-3FF2-4898-AF0E-A5BF4A90AD3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5694" y="4866980"/>
              <a:ext cx="505784" cy="408876"/>
            </a:xfrm>
            <a:prstGeom prst="rect">
              <a:avLst/>
            </a:prstGeom>
          </p:spPr>
        </p:pic>
        <p:pic>
          <p:nvPicPr>
            <p:cNvPr id="12" name="Graphic 11">
              <a:extLst>
                <a:ext uri="{FF2B5EF4-FFF2-40B4-BE49-F238E27FC236}">
                  <a16:creationId xmlns:a16="http://schemas.microsoft.com/office/drawing/2014/main" id="{D46856B6-6503-4A68-978A-866E4CB6D8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79473" y="4858838"/>
              <a:ext cx="505784" cy="408876"/>
            </a:xfrm>
            <a:prstGeom prst="rect">
              <a:avLst/>
            </a:prstGeom>
          </p:spPr>
        </p:pic>
        <p:pic>
          <p:nvPicPr>
            <p:cNvPr id="26" name="Picture 25">
              <a:extLst>
                <a:ext uri="{FF2B5EF4-FFF2-40B4-BE49-F238E27FC236}">
                  <a16:creationId xmlns:a16="http://schemas.microsoft.com/office/drawing/2014/main" id="{B11F8C67-DF83-4738-A045-1711C55B3E4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62309" y="4726727"/>
              <a:ext cx="260466" cy="280500"/>
            </a:xfrm>
            <a:prstGeom prst="rect">
              <a:avLst/>
            </a:prstGeom>
          </p:spPr>
        </p:pic>
      </p:grpSp>
      <p:sp>
        <p:nvSpPr>
          <p:cNvPr id="60" name="Text Placeholder 4">
            <a:extLst>
              <a:ext uri="{FF2B5EF4-FFF2-40B4-BE49-F238E27FC236}">
                <a16:creationId xmlns:a16="http://schemas.microsoft.com/office/drawing/2014/main" id="{7917E1E3-A16C-47EA-BD16-7329121E005F}"/>
              </a:ext>
            </a:extLst>
          </p:cNvPr>
          <p:cNvSpPr txBox="1">
            <a:spLocks/>
          </p:cNvSpPr>
          <p:nvPr/>
        </p:nvSpPr>
        <p:spPr>
          <a:xfrm>
            <a:off x="7399364" y="1271150"/>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39" eaLnBrk="0" fontAlgn="base" hangingPunct="0">
              <a:spcBef>
                <a:spcPct val="0"/>
              </a:spcBef>
              <a:spcAft>
                <a:spcPts val="600"/>
              </a:spcAft>
              <a:buClr>
                <a:schemeClr val="tx1"/>
              </a:buClr>
              <a:buSzTx/>
              <a:buNone/>
            </a:pPr>
            <a:r>
              <a:rPr lang="en-US" altLang="en-US" sz="2000">
                <a:solidFill>
                  <a:srgbClr val="0078D4"/>
                </a:solidFill>
                <a:latin typeface="Segoe UI (Body)"/>
                <a:cs typeface="Segoe UI" panose="020B0502040204020203" pitchFamily="34" charset="0"/>
              </a:rPr>
              <a:t>Deploy</a:t>
            </a:r>
            <a:r>
              <a:rPr lang="en-US" altLang="en-US" sz="2000">
                <a:solidFill>
                  <a:prstClr val="black"/>
                </a:solidFill>
                <a:latin typeface="Segoe UI (Body)"/>
                <a:cs typeface="Segoe UI" panose="020B0502040204020203" pitchFamily="34" charset="0"/>
              </a:rPr>
              <a:t> </a:t>
            </a:r>
            <a:r>
              <a:rPr lang="en-US" altLang="en-US" sz="2000">
                <a:gradFill>
                  <a:gsLst>
                    <a:gs pos="1250">
                      <a:prstClr val="black"/>
                    </a:gs>
                    <a:gs pos="100000">
                      <a:prstClr val="black"/>
                    </a:gs>
                  </a:gsLst>
                  <a:lin ang="5400000" scaled="0"/>
                </a:gradFill>
                <a:latin typeface="Segoe UI (Body)"/>
                <a:cs typeface="Segoe UI" panose="020B0502040204020203" pitchFamily="34" charset="0"/>
              </a:rPr>
              <a:t>and </a:t>
            </a:r>
            <a:r>
              <a:rPr lang="en-US" altLang="en-US" sz="2000">
                <a:solidFill>
                  <a:srgbClr val="0070C0"/>
                </a:solidFill>
                <a:latin typeface="Segoe UI (Body)"/>
                <a:cs typeface="Segoe UI" panose="020B0502040204020203" pitchFamily="34" charset="0"/>
              </a:rPr>
              <a:t>configure</a:t>
            </a:r>
            <a:r>
              <a:rPr lang="en-US" altLang="en-US" sz="2000">
                <a:gradFill>
                  <a:gsLst>
                    <a:gs pos="1250">
                      <a:prstClr val="black"/>
                    </a:gs>
                    <a:gs pos="100000">
                      <a:prstClr val="black"/>
                    </a:gs>
                  </a:gsLst>
                  <a:lin ang="5400000" scaled="0"/>
                </a:gradFill>
                <a:latin typeface="Segoe UI (Body)"/>
                <a:cs typeface="Segoe UI" panose="020B0502040204020203" pitchFamily="34" charset="0"/>
              </a:rPr>
              <a:t> the Azure Migrate appliance in the source environment</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239" eaLnBrk="0" fontAlgn="base" hangingPunct="0">
              <a:spcBef>
                <a:spcPct val="0"/>
              </a:spcBef>
              <a:spcAft>
                <a:spcPts val="600"/>
              </a:spcAft>
              <a:buClr>
                <a:schemeClr val="tx1"/>
              </a:buClr>
              <a:buSzTx/>
              <a:buNone/>
            </a:pPr>
            <a:r>
              <a:rPr lang="en-US" altLang="en-US" sz="2000">
                <a:solidFill>
                  <a:srgbClr val="0078D4"/>
                </a:solidFill>
                <a:latin typeface="Segoe UI (Body)"/>
                <a:cs typeface="Segoe UI" panose="020B0502040204020203" pitchFamily="34" charset="0"/>
              </a:rPr>
              <a:t>Appliance discovers servers and server configurations, and collects performance data (resource utilizations) </a:t>
            </a:r>
            <a:r>
              <a:rPr lang="en-US" altLang="en-US" sz="2000">
                <a:solidFill>
                  <a:schemeClr val="tx1"/>
                </a:solidFill>
                <a:latin typeface="+mn-lt"/>
                <a:cs typeface="Segoe UI" panose="020B0502040204020203" pitchFamily="34" charset="0"/>
              </a:rPr>
              <a:t>for Windows, Linux, </a:t>
            </a:r>
            <a:r>
              <a:rPr lang="en-US" altLang="en-US" sz="2000">
                <a:gradFill>
                  <a:gsLst>
                    <a:gs pos="1250">
                      <a:prstClr val="black"/>
                    </a:gs>
                    <a:gs pos="100000">
                      <a:prstClr val="black"/>
                    </a:gs>
                  </a:gsLst>
                  <a:lin ang="5400000" scaled="0"/>
                </a:gradFill>
                <a:latin typeface="+mn-lt"/>
                <a:cs typeface="Segoe UI" panose="020B0502040204020203" pitchFamily="34" charset="0"/>
              </a:rPr>
              <a:t>and SQL Server</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lvl="0" indent="0" defTabSz="932418" eaLnBrk="0" fontAlgn="base" hangingPunct="0">
              <a:spcBef>
                <a:spcPct val="0"/>
              </a:spcBef>
              <a:spcAft>
                <a:spcPct val="0"/>
              </a:spcAft>
              <a:buSzTx/>
              <a:buNone/>
            </a:pPr>
            <a:r>
              <a:rPr lang="en-US" altLang="en-US" sz="2000">
                <a:solidFill>
                  <a:srgbClr val="0078D3"/>
                </a:solidFill>
                <a:latin typeface="Segoe UI"/>
                <a:cs typeface="+mn-cs"/>
              </a:rPr>
              <a:t>Perform</a:t>
            </a:r>
            <a:r>
              <a:rPr lang="en-US" altLang="en-US" sz="2000">
                <a:solidFill>
                  <a:srgbClr val="000000"/>
                </a:solidFill>
                <a:latin typeface="Segoe UI"/>
                <a:cs typeface="+mn-cs"/>
              </a:rPr>
              <a:t> assessments to determine </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Readiness for Azure SQL</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Recommended Azure SQL target</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Migration blockers and warnings</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Azure SQL configuration (SKU) </a:t>
            </a:r>
          </a:p>
          <a:p>
            <a:pPr defTabSz="932418" eaLnBrk="0" fontAlgn="base" hangingPunct="0">
              <a:spcBef>
                <a:spcPct val="0"/>
              </a:spcBef>
              <a:spcAft>
                <a:spcPct val="0"/>
              </a:spcAft>
              <a:buSzTx/>
            </a:pPr>
            <a:r>
              <a:rPr lang="en-US" altLang="en-US" sz="1800">
                <a:solidFill>
                  <a:srgbClr val="0078D4"/>
                </a:solidFill>
                <a:latin typeface="Segoe UI (Body)"/>
                <a:cs typeface="Segoe UI" panose="020B0502040204020203" pitchFamily="34" charset="0"/>
              </a:rPr>
              <a:t>Estimated monthly cost</a:t>
            </a:r>
          </a:p>
        </p:txBody>
      </p:sp>
      <p:cxnSp>
        <p:nvCxnSpPr>
          <p:cNvPr id="61" name="Straight Connector 60">
            <a:extLst>
              <a:ext uri="{FF2B5EF4-FFF2-40B4-BE49-F238E27FC236}">
                <a16:creationId xmlns:a16="http://schemas.microsoft.com/office/drawing/2014/main" id="{C085C9CD-A818-4469-8EB0-1A875C850659}"/>
              </a:ext>
            </a:extLst>
          </p:cNvPr>
          <p:cNvCxnSpPr>
            <a:cxnSpLocks/>
          </p:cNvCxnSpPr>
          <p:nvPr/>
        </p:nvCxnSpPr>
        <p:spPr>
          <a:xfrm>
            <a:off x="7399364" y="2453049"/>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62" name="Straight Connector 61">
            <a:extLst>
              <a:ext uri="{FF2B5EF4-FFF2-40B4-BE49-F238E27FC236}">
                <a16:creationId xmlns:a16="http://schemas.microsoft.com/office/drawing/2014/main" id="{A0C3FF45-BCE0-42D4-9BC6-925B6F0E9863}"/>
              </a:ext>
            </a:extLst>
          </p:cNvPr>
          <p:cNvCxnSpPr>
            <a:cxnSpLocks/>
          </p:cNvCxnSpPr>
          <p:nvPr/>
        </p:nvCxnSpPr>
        <p:spPr>
          <a:xfrm>
            <a:off x="7446777" y="4453090"/>
            <a:ext cx="4684153" cy="0"/>
          </a:xfrm>
          <a:prstGeom prst="line">
            <a:avLst/>
          </a:prstGeom>
          <a:noFill/>
          <a:ln w="12700" cap="flat" cmpd="sng" algn="ctr">
            <a:solidFill>
              <a:schemeClr val="bg1">
                <a:lumMod val="75000"/>
              </a:schemeClr>
            </a:solidFill>
            <a:prstDash val="solid"/>
            <a:headEnd type="none"/>
            <a:tailEnd type="none"/>
          </a:ln>
          <a:effectLst/>
        </p:spPr>
      </p:cxnSp>
      <p:sp>
        <p:nvSpPr>
          <p:cNvPr id="63" name="Title 14">
            <a:extLst>
              <a:ext uri="{FF2B5EF4-FFF2-40B4-BE49-F238E27FC236}">
                <a16:creationId xmlns:a16="http://schemas.microsoft.com/office/drawing/2014/main" id="{E7399B4C-AE40-4965-A1F8-F29799025EE1}"/>
              </a:ext>
            </a:extLst>
          </p:cNvPr>
          <p:cNvSpPr>
            <a:spLocks noGrp="1"/>
          </p:cNvSpPr>
          <p:nvPr>
            <p:ph type="title"/>
          </p:nvPr>
        </p:nvSpPr>
        <p:spPr>
          <a:xfrm>
            <a:off x="465138" y="441332"/>
            <a:ext cx="11530584" cy="830020"/>
          </a:xfrm>
        </p:spPr>
        <p:txBody>
          <a:bodyPr/>
          <a:lstStyle/>
          <a:p>
            <a:r>
              <a:rPr lang="en-US"/>
              <a:t>SQL discovery: Process</a:t>
            </a:r>
          </a:p>
        </p:txBody>
      </p:sp>
    </p:spTree>
    <p:extLst>
      <p:ext uri="{BB962C8B-B14F-4D97-AF65-F5344CB8AC3E}">
        <p14:creationId xmlns:p14="http://schemas.microsoft.com/office/powerpoint/2010/main" val="81949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 calcmode="lin" valueType="num">
                                      <p:cBhvr additive="base">
                                        <p:cTn id="7"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 calcmode="lin" valueType="num">
                                      <p:cBhvr additive="base">
                                        <p:cTn id="17" dur="500" fill="hold"/>
                                        <p:tgtEl>
                                          <p:spTgt spid="6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0">
                                            <p:txEl>
                                              <p:pRg st="4" end="4"/>
                                            </p:txEl>
                                          </p:spTgt>
                                        </p:tgtEl>
                                        <p:attrNameLst>
                                          <p:attrName>style.visibility</p:attrName>
                                        </p:attrNameLst>
                                      </p:cBhvr>
                                      <p:to>
                                        <p:strVal val="visible"/>
                                      </p:to>
                                    </p:set>
                                    <p:anim calcmode="lin" valueType="num">
                                      <p:cBhvr additive="base">
                                        <p:cTn id="31" dur="500" fill="hold"/>
                                        <p:tgtEl>
                                          <p:spTgt spid="6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0">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0">
                                            <p:txEl>
                                              <p:pRg st="5" end="5"/>
                                            </p:txEl>
                                          </p:spTgt>
                                        </p:tgtEl>
                                        <p:attrNameLst>
                                          <p:attrName>style.visibility</p:attrName>
                                        </p:attrNameLst>
                                      </p:cBhvr>
                                      <p:to>
                                        <p:strVal val="visible"/>
                                      </p:to>
                                    </p:set>
                                    <p:anim calcmode="lin" valueType="num">
                                      <p:cBhvr additive="base">
                                        <p:cTn id="35" dur="500" fill="hold"/>
                                        <p:tgtEl>
                                          <p:spTgt spid="60">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0">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0">
                                            <p:txEl>
                                              <p:pRg st="6" end="6"/>
                                            </p:txEl>
                                          </p:spTgt>
                                        </p:tgtEl>
                                        <p:attrNameLst>
                                          <p:attrName>style.visibility</p:attrName>
                                        </p:attrNameLst>
                                      </p:cBhvr>
                                      <p:to>
                                        <p:strVal val="visible"/>
                                      </p:to>
                                    </p:set>
                                    <p:anim calcmode="lin" valueType="num">
                                      <p:cBhvr additive="base">
                                        <p:cTn id="39" dur="500" fill="hold"/>
                                        <p:tgtEl>
                                          <p:spTgt spid="60">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0">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0">
                                            <p:txEl>
                                              <p:pRg st="7" end="7"/>
                                            </p:txEl>
                                          </p:spTgt>
                                        </p:tgtEl>
                                        <p:attrNameLst>
                                          <p:attrName>style.visibility</p:attrName>
                                        </p:attrNameLst>
                                      </p:cBhvr>
                                      <p:to>
                                        <p:strVal val="visible"/>
                                      </p:to>
                                    </p:set>
                                    <p:anim calcmode="lin" valueType="num">
                                      <p:cBhvr additive="base">
                                        <p:cTn id="43" dur="500" fill="hold"/>
                                        <p:tgtEl>
                                          <p:spTgt spid="6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0">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xEl>
                                              <p:pRg st="8" end="8"/>
                                            </p:txEl>
                                          </p:spTgt>
                                        </p:tgtEl>
                                        <p:attrNameLst>
                                          <p:attrName>style.visibility</p:attrName>
                                        </p:attrNameLst>
                                      </p:cBhvr>
                                      <p:to>
                                        <p:strVal val="visible"/>
                                      </p:to>
                                    </p:set>
                                    <p:anim calcmode="lin" valueType="num">
                                      <p:cBhvr additive="base">
                                        <p:cTn id="47" dur="500" fill="hold"/>
                                        <p:tgtEl>
                                          <p:spTgt spid="60">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0">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0">
                                            <p:txEl>
                                              <p:pRg st="9" end="9"/>
                                            </p:txEl>
                                          </p:spTgt>
                                        </p:tgtEl>
                                        <p:attrNameLst>
                                          <p:attrName>style.visibility</p:attrName>
                                        </p:attrNameLst>
                                      </p:cBhvr>
                                      <p:to>
                                        <p:strVal val="visible"/>
                                      </p:to>
                                    </p:set>
                                    <p:anim calcmode="lin" valueType="num">
                                      <p:cBhvr additive="base">
                                        <p:cTn id="51" dur="500" fill="hold"/>
                                        <p:tgtEl>
                                          <p:spTgt spid="60">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0">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465138"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459215"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459213"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7"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5137" y="6593218"/>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6644598" y="1748337"/>
            <a:ext cx="188979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SQL Server</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ESXi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4588098"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a:t>
            </a:r>
            <a:br>
              <a:rPr lang="en-US" sz="1400">
                <a:solidFill>
                  <a:schemeClr val="bg2"/>
                </a:solidFill>
                <a:cs typeface="Segoe UI Semilight" panose="020B0402040204020203" pitchFamily="34" charset="0"/>
              </a:rPr>
            </a:br>
            <a:r>
              <a:rPr lang="en-US" sz="1400">
                <a:solidFill>
                  <a:schemeClr val="bg2"/>
                </a:solidFill>
                <a:cs typeface="Segoe UI Semilight" panose="020B0402040204020203" pitchFamily="34" charset="0"/>
              </a:rPr>
              <a:t>(5.5, 6, 6.5, 6.7, 7)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Read-only account</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976375"/>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Server 2008 and above</a:t>
            </a:r>
            <a:endParaRPr lang="en-US" sz="1836">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3" name="TextBox 22">
            <a:extLst>
              <a:ext uri="{FF2B5EF4-FFF2-40B4-BE49-F238E27FC236}">
                <a16:creationId xmlns:a16="http://schemas.microsoft.com/office/drawing/2014/main" id="{5CC5DD8D-432D-42DA-95D4-C7EF2E80CE87}"/>
              </a:ext>
            </a:extLst>
          </p:cNvPr>
          <p:cNvSpPr txBox="1"/>
          <p:nvPr/>
        </p:nvSpPr>
        <p:spPr>
          <a:xfrm>
            <a:off x="6676782" y="2295657"/>
            <a:ext cx="4749827" cy="2318199"/>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Configuration</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Standalone SQL Server instances with databases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Sysadmin server role for accessing SQL servers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Failover Clusters and Always On availability groups are not supported</a:t>
            </a:r>
          </a:p>
          <a:p>
            <a:pPr marL="342834" indent="-342834" defTabSz="914191">
              <a:buFont typeface="Arial" panose="020B0604020202020204" pitchFamily="34" charset="0"/>
              <a:buChar char="•"/>
            </a:pPr>
            <a:endParaRPr lang="en-US" sz="1400">
              <a:solidFill>
                <a:schemeClr val="bg2"/>
              </a:solidFill>
              <a:cs typeface="Segoe UI Semilight" panose="020B0402040204020203" pitchFamily="34" charset="0"/>
            </a:endParaRPr>
          </a:p>
          <a:p>
            <a:pPr defTabSz="914191">
              <a:defRPr/>
            </a:pPr>
            <a:r>
              <a:rPr lang="en-US" sz="1632" b="1">
                <a:solidFill>
                  <a:schemeClr val="bg2"/>
                </a:solidFill>
                <a:cs typeface="Segoe UI Semilight" panose="020B0402040204020203" pitchFamily="34" charset="0"/>
              </a:rPr>
              <a:t>Services</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SQL Server Database Engine</a:t>
            </a:r>
          </a:p>
          <a:p>
            <a:pPr marL="342834" indent="-342834" defTabSz="914191">
              <a:buFont typeface="Arial" panose="020B0604020202020204" pitchFamily="34" charset="0"/>
              <a:buChar char="•"/>
            </a:pPr>
            <a:r>
              <a:rPr lang="en-US" sz="1400">
                <a:solidFill>
                  <a:schemeClr val="bg2"/>
                </a:solidFill>
                <a:cs typeface="Segoe UI Semilight" panose="020B0402040204020203" pitchFamily="34" charset="0"/>
              </a:rPr>
              <a:t>SQL Server Reporting Services, Integration Services, Analysis Services are not supported </a:t>
            </a:r>
          </a:p>
        </p:txBody>
      </p:sp>
      <p:sp>
        <p:nvSpPr>
          <p:cNvPr id="25" name="TextBox 24">
            <a:extLst>
              <a:ext uri="{FF2B5EF4-FFF2-40B4-BE49-F238E27FC236}">
                <a16:creationId xmlns:a16="http://schemas.microsoft.com/office/drawing/2014/main" id="{601534A0-316B-4832-8481-0684AFDA20C5}"/>
              </a:ext>
            </a:extLst>
          </p:cNvPr>
          <p:cNvSpPr txBox="1"/>
          <p:nvPr/>
        </p:nvSpPr>
        <p:spPr>
          <a:xfrm>
            <a:off x="6567744" y="4976375"/>
            <a:ext cx="4682759" cy="989695"/>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Versions </a:t>
            </a:r>
          </a:p>
          <a:p>
            <a:pPr marL="228600" indent="-228600" defTabSz="932597">
              <a:buFont typeface="Arial" panose="020B0604020202020204" pitchFamily="34" charset="0"/>
              <a:buChar char="•"/>
              <a:defRPr/>
            </a:pPr>
            <a:r>
              <a:rPr lang="en-US" sz="1399">
                <a:gradFill>
                  <a:gsLst>
                    <a:gs pos="2917">
                      <a:srgbClr val="1A1A1A"/>
                    </a:gs>
                    <a:gs pos="30000">
                      <a:srgbClr val="1A1A1A"/>
                    </a:gs>
                  </a:gsLst>
                  <a:lin ang="5400000" scaled="0"/>
                </a:gradFill>
                <a:cs typeface="Segoe UI Semilight" panose="020B0402040204020203" pitchFamily="34" charset="0"/>
              </a:rPr>
              <a:t>SQL Server 2008 and above</a:t>
            </a:r>
          </a:p>
          <a:p>
            <a:pPr marL="228557" indent="-228557" defTabSz="932418">
              <a:buFont typeface="Arial" panose="020B0604020202020204" pitchFamily="34" charset="0"/>
              <a:buChar char="•"/>
              <a:defRPr/>
            </a:pPr>
            <a:r>
              <a:rPr lang="en-US" sz="1400"/>
              <a:t>Enterprise, Standard, Developer, Web and Express editions</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a:t>SQL discovery: Supported versions &amp; pre-requisites</a:t>
            </a:r>
          </a:p>
        </p:txBody>
      </p:sp>
      <p:pic>
        <p:nvPicPr>
          <p:cNvPr id="10" name="Graphic 9">
            <a:extLst>
              <a:ext uri="{FF2B5EF4-FFF2-40B4-BE49-F238E27FC236}">
                <a16:creationId xmlns:a16="http://schemas.microsoft.com/office/drawing/2014/main" id="{C3AEAA73-C09F-4DA7-8314-D172CA4420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7744" y="6191912"/>
            <a:ext cx="802613" cy="802613"/>
          </a:xfrm>
          <a:prstGeom prst="rect">
            <a:avLst/>
          </a:prstGeom>
        </p:spPr>
      </p:pic>
    </p:spTree>
    <p:extLst>
      <p:ext uri="{BB962C8B-B14F-4D97-AF65-F5344CB8AC3E}">
        <p14:creationId xmlns:p14="http://schemas.microsoft.com/office/powerpoint/2010/main" val="66820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883" y="-1"/>
            <a:ext cx="12434711" cy="329742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922" y="3773804"/>
            <a:ext cx="841846" cy="33377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340921" y="2036628"/>
            <a:ext cx="1265991" cy="1008825"/>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34" tIns="46616" rIns="93234" bIns="46616" numCol="1" anchor="t" anchorCtr="0" compatLnSpc="1">
              <a:prstTxWarp prst="textNoShape">
                <a:avLst/>
              </a:prstTxWarp>
            </a:bodyPr>
            <a:lstStyle/>
            <a:p>
              <a:pPr defTabSz="932239">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3095" y="2957902"/>
            <a:ext cx="333497" cy="2357040"/>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239">
              <a:defRPr/>
            </a:pPr>
            <a:endParaRPr lang="en-US" sz="1836" kern="0">
              <a:solidFill>
                <a:prstClr val="black"/>
              </a:solidFill>
              <a:latin typeface="Segoe UI Semibold"/>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7558" y="4268751"/>
            <a:ext cx="1563821"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ESXi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958" y="6293866"/>
            <a:ext cx="1353151" cy="200538"/>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461EA6BD-BE6B-4A42-94DC-46F804C1843B}"/>
              </a:ext>
            </a:extLst>
          </p:cNvPr>
          <p:cNvSpPr txBox="1"/>
          <p:nvPr/>
        </p:nvSpPr>
        <p:spPr>
          <a:xfrm>
            <a:off x="10994944" y="2553501"/>
            <a:ext cx="1413728" cy="798623"/>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defTabSz="932239"/>
            <a:r>
              <a:rPr lang="en-US">
                <a:latin typeface="Segoe UI Semibold"/>
              </a:rPr>
              <a:t>SQL instances and databases</a:t>
            </a:r>
          </a:p>
          <a:p>
            <a:pPr defTabSz="932239"/>
            <a:r>
              <a:rPr lang="en-US">
                <a:latin typeface="Segoe UI Semibold"/>
              </a:rPr>
              <a:t>(configuration and performance data)</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5527" y="2220748"/>
            <a:ext cx="594276" cy="557931"/>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743" y="2287271"/>
            <a:ext cx="639487" cy="589558"/>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34" tIns="46616" rIns="93234" bIns="46616" numCol="1" anchor="t" anchorCtr="0" compatLnSpc="1">
              <a:prstTxWarp prst="textNoShape">
                <a:avLst/>
              </a:prstTxWarp>
            </a:bodyPr>
            <a:lstStyle/>
            <a:p>
              <a:pPr defTabSz="932205">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847" y="1788357"/>
            <a:ext cx="1741280" cy="446397"/>
          </a:xfrm>
          <a:prstGeom prst="rect">
            <a:avLst/>
          </a:prstGeom>
          <a:noFill/>
        </p:spPr>
        <p:txBody>
          <a:bodyPr wrap="square" rtlCol="0">
            <a:spAutoFit/>
          </a:bodyPr>
          <a:lstStyle/>
          <a:p>
            <a:pPr algn="ctr" defTabSz="932239">
              <a:defRPr/>
            </a:pPr>
            <a:r>
              <a:rPr lang="en-US" sz="1122" kern="0">
                <a:solidFill>
                  <a:prstClr val="black"/>
                </a:solidFill>
                <a:latin typeface="Segoe UI Semibold"/>
              </a:rPr>
              <a:t>Azure Migrate appliance for VMware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1968681" y="2442089"/>
            <a:ext cx="3309060" cy="0"/>
          </a:xfrm>
          <a:prstGeom prst="straightConnector1">
            <a:avLst/>
          </a:prstGeom>
          <a:noFill/>
          <a:ln w="19050" cap="flat" cmpd="sng" algn="ctr">
            <a:solidFill>
              <a:srgbClr val="353535">
                <a:shade val="95000"/>
                <a:alpha val="50000"/>
                <a:satMod val="150000"/>
              </a:srgbClr>
            </a:solidFill>
            <a:prstDash val="solid"/>
            <a:headEnd type="triangle" w="med" len="med"/>
            <a:tailEnd type="triangle" w="med" len="med"/>
          </a:ln>
          <a:effectLst/>
        </p:spPr>
      </p:cxnSp>
      <p:sp>
        <p:nvSpPr>
          <p:cNvPr id="112" name="TextBox 111">
            <a:extLst>
              <a:ext uri="{FF2B5EF4-FFF2-40B4-BE49-F238E27FC236}">
                <a16:creationId xmlns:a16="http://schemas.microsoft.com/office/drawing/2014/main" id="{17EDD419-25E1-8444-A933-C401B8A404B0}"/>
              </a:ext>
            </a:extLst>
          </p:cNvPr>
          <p:cNvSpPr txBox="1"/>
          <p:nvPr/>
        </p:nvSpPr>
        <p:spPr>
          <a:xfrm>
            <a:off x="2000410" y="2407983"/>
            <a:ext cx="1692897" cy="270285"/>
          </a:xfrm>
          <a:prstGeom prst="rect">
            <a:avLst/>
          </a:prstGeom>
          <a:noFill/>
        </p:spPr>
        <p:txBody>
          <a:bodyPr wrap="square" rtlCol="0">
            <a:spAutoFit/>
          </a:bodyPr>
          <a:lstStyle/>
          <a:p>
            <a:pPr defTabSz="932239">
              <a:defRPr/>
            </a:pPr>
            <a:r>
              <a:rPr lang="en-US" sz="1122" i="1" kern="0">
                <a:solidFill>
                  <a:srgbClr val="0078D3"/>
                </a:solidFill>
                <a:latin typeface="Segoe UI"/>
              </a:rPr>
              <a:t>Server discovery</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146077" y="2944706"/>
            <a:ext cx="1741280"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Azure Migrate Portal</a:t>
            </a:r>
          </a:p>
        </p:txBody>
      </p: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6217588" y="2447014"/>
            <a:ext cx="3012159" cy="0"/>
          </a:xfrm>
          <a:prstGeom prst="straightConnector1">
            <a:avLst/>
          </a:prstGeom>
          <a:noFill/>
          <a:ln w="19050" cap="flat" cmpd="sng" algn="ctr">
            <a:solidFill>
              <a:srgbClr val="353535">
                <a:shade val="95000"/>
                <a:alpha val="50000"/>
                <a:satMod val="150000"/>
              </a:srgbClr>
            </a:solidFill>
            <a:prstDash val="solid"/>
            <a:headEnd type="triangle" w="med" len="med"/>
            <a:tailEnd type="triangle" w="med" len="med"/>
          </a:ln>
          <a:effectLst/>
        </p:spPr>
      </p:cxnSp>
      <p:sp>
        <p:nvSpPr>
          <p:cNvPr id="133" name="TextBox 132">
            <a:extLst>
              <a:ext uri="{FF2B5EF4-FFF2-40B4-BE49-F238E27FC236}">
                <a16:creationId xmlns:a16="http://schemas.microsoft.com/office/drawing/2014/main" id="{CB742047-F59B-1D48-B149-439CD32851B0}"/>
              </a:ext>
            </a:extLst>
          </p:cNvPr>
          <p:cNvSpPr txBox="1"/>
          <p:nvPr/>
        </p:nvSpPr>
        <p:spPr>
          <a:xfrm>
            <a:off x="7329229" y="2650374"/>
            <a:ext cx="1946139" cy="251123"/>
          </a:xfrm>
          <a:prstGeom prst="rect">
            <a:avLst/>
          </a:prstGeom>
          <a:noFill/>
        </p:spPr>
        <p:txBody>
          <a:bodyPr wrap="square" rtlCol="0">
            <a:spAutoFit/>
          </a:bodyPr>
          <a:lstStyle/>
          <a:p>
            <a:pPr algn="r" defTabSz="932239">
              <a:defRPr/>
            </a:pPr>
            <a:r>
              <a:rPr lang="en-US" sz="1000" i="1" dirty="0">
                <a:solidFill>
                  <a:srgbClr val="75757A"/>
                </a:solidFill>
                <a:latin typeface="Segoe UI"/>
              </a:rPr>
              <a:t>Installed apps (24 hrs.)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7887702" y="2427271"/>
            <a:ext cx="1087709" cy="270285"/>
          </a:xfrm>
          <a:prstGeom prst="rect">
            <a:avLst/>
          </a:prstGeom>
          <a:noFill/>
        </p:spPr>
        <p:txBody>
          <a:bodyPr wrap="square" rtlCol="0">
            <a:spAutoFit/>
          </a:bodyPr>
          <a:lstStyle/>
          <a:p>
            <a:pPr algn="r" defTabSz="932239">
              <a:defRPr/>
            </a:pPr>
            <a:r>
              <a:rPr lang="en-US" sz="1122" i="1" kern="0">
                <a:solidFill>
                  <a:srgbClr val="0078D3"/>
                </a:solidFill>
                <a:latin typeface="Segoe UI"/>
              </a:rPr>
              <a:t>HTTPS 443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4667" y="2836252"/>
            <a:ext cx="1735998" cy="270285"/>
          </a:xfrm>
          <a:prstGeom prst="rect">
            <a:avLst/>
          </a:prstGeom>
          <a:noFill/>
        </p:spPr>
        <p:txBody>
          <a:bodyPr wrap="square" rtlCol="0">
            <a:spAutoFit/>
          </a:bodyPr>
          <a:lstStyle/>
          <a:p>
            <a:pPr algn="ctr" defTabSz="932239">
              <a:defRPr/>
            </a:pPr>
            <a:r>
              <a:rPr lang="en-US" sz="1122" kern="0">
                <a:solidFill>
                  <a:prstClr val="black"/>
                </a:solidFill>
                <a:latin typeface="Segoe UI Semibold"/>
              </a:rPr>
              <a:t>vCenter Server</a:t>
            </a:r>
          </a:p>
        </p:txBody>
      </p:sp>
      <p:sp>
        <p:nvSpPr>
          <p:cNvPr id="2" name="Rectangle 1">
            <a:extLst>
              <a:ext uri="{FF2B5EF4-FFF2-40B4-BE49-F238E27FC236}">
                <a16:creationId xmlns:a16="http://schemas.microsoft.com/office/drawing/2014/main" id="{38AC1698-5418-F94A-BFBF-B8EC22ACDC80}"/>
              </a:ext>
            </a:extLst>
          </p:cNvPr>
          <p:cNvSpPr/>
          <p:nvPr/>
        </p:nvSpPr>
        <p:spPr>
          <a:xfrm>
            <a:off x="629595" y="3082795"/>
            <a:ext cx="1946140" cy="622511"/>
          </a:xfrm>
          <a:prstGeom prst="rect">
            <a:avLst/>
          </a:prstGeom>
          <a:noFill/>
        </p:spPr>
        <p:txBody>
          <a:bodyPr wrap="square" rtlCol="0">
            <a:spAutoFit/>
          </a:bodyPr>
          <a:lstStyle/>
          <a:p>
            <a:pPr algn="ctr" defTabSz="932239"/>
            <a:r>
              <a:rPr lang="en-US" sz="1122" i="1" kern="0">
                <a:solidFill>
                  <a:srgbClr val="0078D3"/>
                </a:solidFill>
                <a:latin typeface="Segoe UI"/>
              </a:rPr>
              <a:t>vCenter account with Virtual Machines -&gt; Guest Operations privilege  </a:t>
            </a:r>
          </a:p>
        </p:txBody>
      </p:sp>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rot="19470619">
            <a:off x="2920876" y="3764550"/>
            <a:ext cx="2796409" cy="0"/>
          </a:xfrm>
          <a:prstGeom prst="straightConnector1">
            <a:avLst/>
          </a:prstGeom>
          <a:noFill/>
          <a:ln w="19050" cap="flat" cmpd="sng" algn="ctr">
            <a:solidFill>
              <a:schemeClr val="accent5">
                <a:alpha val="50000"/>
              </a:schemeClr>
            </a:solidFill>
            <a:prstDash val="solid"/>
            <a:headEnd type="triangle" w="med" len="med"/>
            <a:tailEnd type="triangle" w="med" len="med"/>
          </a:ln>
          <a:effectLst/>
        </p:spPr>
      </p:cxnSp>
      <p:sp>
        <p:nvSpPr>
          <p:cNvPr id="11" name="Rectangle 10">
            <a:extLst>
              <a:ext uri="{FF2B5EF4-FFF2-40B4-BE49-F238E27FC236}">
                <a16:creationId xmlns:a16="http://schemas.microsoft.com/office/drawing/2014/main" id="{E642876A-0542-8343-972F-0FF9F056D5E5}"/>
              </a:ext>
            </a:extLst>
          </p:cNvPr>
          <p:cNvSpPr/>
          <p:nvPr/>
        </p:nvSpPr>
        <p:spPr>
          <a:xfrm rot="19457583">
            <a:off x="4611675" y="2934929"/>
            <a:ext cx="705542" cy="265009"/>
          </a:xfrm>
          <a:prstGeom prst="rect">
            <a:avLst/>
          </a:prstGeom>
          <a:noFill/>
        </p:spPr>
        <p:txBody>
          <a:bodyPr wrap="square" rtlCol="0">
            <a:spAutoFit/>
          </a:bodyPr>
          <a:lstStyle/>
          <a:p>
            <a:pPr algn="r" defTabSz="932239"/>
            <a:r>
              <a:rPr lang="en-US" sz="1122" i="1" kern="0">
                <a:solidFill>
                  <a:srgbClr val="0078D3"/>
                </a:solidFill>
                <a:latin typeface="Segoe UI"/>
              </a:rPr>
              <a:t>TCP 443</a:t>
            </a:r>
          </a:p>
        </p:txBody>
      </p:sp>
      <p:sp>
        <p:nvSpPr>
          <p:cNvPr id="113" name="Rectangle 112">
            <a:extLst>
              <a:ext uri="{FF2B5EF4-FFF2-40B4-BE49-F238E27FC236}">
                <a16:creationId xmlns:a16="http://schemas.microsoft.com/office/drawing/2014/main" id="{941C03E6-2476-1242-A97F-01E13245D5AB}"/>
              </a:ext>
            </a:extLst>
          </p:cNvPr>
          <p:cNvSpPr/>
          <p:nvPr/>
        </p:nvSpPr>
        <p:spPr>
          <a:xfrm rot="19457583">
            <a:off x="2942416" y="3903729"/>
            <a:ext cx="2530273" cy="251123"/>
          </a:xfrm>
          <a:prstGeom prst="rect">
            <a:avLst/>
          </a:prstGeom>
          <a:noFill/>
        </p:spPr>
        <p:txBody>
          <a:bodyPr wrap="square" rtlCol="0">
            <a:spAutoFit/>
          </a:bodyPr>
          <a:lstStyle/>
          <a:p>
            <a:pPr algn="r" defTabSz="932239"/>
            <a:r>
              <a:rPr lang="en-US" sz="1000" i="1">
                <a:solidFill>
                  <a:srgbClr val="75757A"/>
                </a:solidFill>
                <a:latin typeface="Segoe UI"/>
              </a:rPr>
              <a:t>SQL instances and databases* (24 hrs.) </a:t>
            </a:r>
          </a:p>
        </p:txBody>
      </p:sp>
      <p:sp>
        <p:nvSpPr>
          <p:cNvPr id="3" name="Rectangle 2">
            <a:extLst>
              <a:ext uri="{FF2B5EF4-FFF2-40B4-BE49-F238E27FC236}">
                <a16:creationId xmlns:a16="http://schemas.microsoft.com/office/drawing/2014/main" id="{F2E37189-CB53-48FD-8F30-77796721E29E}"/>
              </a:ext>
            </a:extLst>
          </p:cNvPr>
          <p:cNvSpPr/>
          <p:nvPr/>
        </p:nvSpPr>
        <p:spPr>
          <a:xfrm rot="19457583">
            <a:off x="2831134" y="3851172"/>
            <a:ext cx="1756463" cy="251123"/>
          </a:xfrm>
          <a:prstGeom prst="rect">
            <a:avLst/>
          </a:prstGeom>
          <a:noFill/>
        </p:spPr>
        <p:txBody>
          <a:bodyPr wrap="square" rtlCol="0">
            <a:spAutoFit/>
          </a:bodyPr>
          <a:lstStyle/>
          <a:p>
            <a:pPr algn="r" defTabSz="932239"/>
            <a:r>
              <a:rPr lang="en-US" sz="1000" i="1">
                <a:solidFill>
                  <a:srgbClr val="75757A"/>
                </a:solidFill>
                <a:latin typeface="Segoe UI"/>
              </a:rPr>
              <a:t>Installed apps (24 hrs.)</a:t>
            </a:r>
          </a:p>
        </p:txBody>
      </p:sp>
      <p:grpSp>
        <p:nvGrpSpPr>
          <p:cNvPr id="4" name="Group 3">
            <a:extLst>
              <a:ext uri="{FF2B5EF4-FFF2-40B4-BE49-F238E27FC236}">
                <a16:creationId xmlns:a16="http://schemas.microsoft.com/office/drawing/2014/main" id="{3E9951CC-0CA8-4C90-8247-A4DF307B7680}"/>
              </a:ext>
            </a:extLst>
          </p:cNvPr>
          <p:cNvGrpSpPr/>
          <p:nvPr/>
        </p:nvGrpSpPr>
        <p:grpSpPr>
          <a:xfrm>
            <a:off x="620542" y="4715742"/>
            <a:ext cx="2454133" cy="1322806"/>
            <a:chOff x="607565" y="4623697"/>
            <a:chExt cx="2406231" cy="1296986"/>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8"/>
            <a:stretch>
              <a:fillRect/>
            </a:stretch>
          </p:blipFill>
          <p:spPr>
            <a:xfrm>
              <a:off x="607565" y="4637277"/>
              <a:ext cx="393375" cy="1283406"/>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8"/>
            <a:stretch>
              <a:fillRect/>
            </a:stretch>
          </p:blipFill>
          <p:spPr>
            <a:xfrm>
              <a:off x="1440401" y="4627558"/>
              <a:ext cx="393375" cy="1283406"/>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8"/>
            <a:stretch>
              <a:fillRect/>
            </a:stretch>
          </p:blipFill>
          <p:spPr>
            <a:xfrm>
              <a:off x="2317165" y="4623697"/>
              <a:ext cx="393375" cy="1283406"/>
            </a:xfrm>
            <a:prstGeom prst="rect">
              <a:avLst/>
            </a:prstGeom>
          </p:spPr>
        </p:pic>
        <p:grpSp>
          <p:nvGrpSpPr>
            <p:cNvPr id="79" name="Group 78">
              <a:extLst>
                <a:ext uri="{FF2B5EF4-FFF2-40B4-BE49-F238E27FC236}">
                  <a16:creationId xmlns:a16="http://schemas.microsoft.com/office/drawing/2014/main" id="{707D9D88-926C-45F4-B223-B3C1CBAC254E}"/>
                </a:ext>
              </a:extLst>
            </p:cNvPr>
            <p:cNvGrpSpPr/>
            <p:nvPr/>
          </p:nvGrpSpPr>
          <p:grpSpPr>
            <a:xfrm>
              <a:off x="1032114" y="4638991"/>
              <a:ext cx="260919" cy="1281692"/>
              <a:chOff x="2699922" y="3797061"/>
              <a:chExt cx="247066" cy="1201844"/>
            </a:xfrm>
          </p:grpSpPr>
          <p:pic>
            <p:nvPicPr>
              <p:cNvPr id="80" name="Picture 2" descr="Image result for sql database icon">
                <a:extLst>
                  <a:ext uri="{FF2B5EF4-FFF2-40B4-BE49-F238E27FC236}">
                    <a16:creationId xmlns:a16="http://schemas.microsoft.com/office/drawing/2014/main" id="{AFCCCA50-BCC3-4B85-A36A-FEF6E1C4B32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Image result for sql database icon">
                <a:extLst>
                  <a:ext uri="{FF2B5EF4-FFF2-40B4-BE49-F238E27FC236}">
                    <a16:creationId xmlns:a16="http://schemas.microsoft.com/office/drawing/2014/main" id="{F2A86906-AB2E-40AC-B322-E8262271422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Image result for sql database icon">
                <a:extLst>
                  <a:ext uri="{FF2B5EF4-FFF2-40B4-BE49-F238E27FC236}">
                    <a16:creationId xmlns:a16="http://schemas.microsoft.com/office/drawing/2014/main" id="{8CD03A14-429A-4648-A227-6FBB52AA34A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Image result for sql database icon">
                <a:extLst>
                  <a:ext uri="{FF2B5EF4-FFF2-40B4-BE49-F238E27FC236}">
                    <a16:creationId xmlns:a16="http://schemas.microsoft.com/office/drawing/2014/main" id="{21B77580-3A9E-4A5B-9027-E88E7A07188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33ADDC97-1861-4E53-BA72-BEB3BF33D66E}"/>
                </a:ext>
              </a:extLst>
            </p:cNvPr>
            <p:cNvGrpSpPr/>
            <p:nvPr/>
          </p:nvGrpSpPr>
          <p:grpSpPr>
            <a:xfrm>
              <a:off x="1866541" y="4638991"/>
              <a:ext cx="260919" cy="1281692"/>
              <a:chOff x="2699922" y="3797061"/>
              <a:chExt cx="247066" cy="1201844"/>
            </a:xfrm>
          </p:grpSpPr>
          <p:pic>
            <p:nvPicPr>
              <p:cNvPr id="109" name="Picture 2" descr="Image result for sql database icon">
                <a:extLst>
                  <a:ext uri="{FF2B5EF4-FFF2-40B4-BE49-F238E27FC236}">
                    <a16:creationId xmlns:a16="http://schemas.microsoft.com/office/drawing/2014/main" id="{443D712C-EB76-45E1-99C2-08F687EC6F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Image result for sql database icon">
                <a:extLst>
                  <a:ext uri="{FF2B5EF4-FFF2-40B4-BE49-F238E27FC236}">
                    <a16:creationId xmlns:a16="http://schemas.microsoft.com/office/drawing/2014/main" id="{8FC4BCDD-DEA1-4288-ADA7-99F5A785CED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Image result for sql database icon">
                <a:extLst>
                  <a:ext uri="{FF2B5EF4-FFF2-40B4-BE49-F238E27FC236}">
                    <a16:creationId xmlns:a16="http://schemas.microsoft.com/office/drawing/2014/main" id="{C200A8D7-BACC-4286-913A-86613190A61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Image result for sql database icon">
                <a:extLst>
                  <a:ext uri="{FF2B5EF4-FFF2-40B4-BE49-F238E27FC236}">
                    <a16:creationId xmlns:a16="http://schemas.microsoft.com/office/drawing/2014/main" id="{DDE33944-C40E-4261-8643-95F5B281ACB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0D367F64-4D09-42F8-A529-CA2DA97A7F64}"/>
                </a:ext>
              </a:extLst>
            </p:cNvPr>
            <p:cNvGrpSpPr/>
            <p:nvPr/>
          </p:nvGrpSpPr>
          <p:grpSpPr>
            <a:xfrm>
              <a:off x="2752877" y="4625411"/>
              <a:ext cx="260919" cy="1281692"/>
              <a:chOff x="2699922" y="3797061"/>
              <a:chExt cx="247066" cy="1201844"/>
            </a:xfrm>
          </p:grpSpPr>
          <p:pic>
            <p:nvPicPr>
              <p:cNvPr id="120" name="Picture 2" descr="Image result for sql database icon">
                <a:extLst>
                  <a:ext uri="{FF2B5EF4-FFF2-40B4-BE49-F238E27FC236}">
                    <a16:creationId xmlns:a16="http://schemas.microsoft.com/office/drawing/2014/main" id="{8748BA6E-5DCA-4C51-9F68-AFA25D4EBC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Image result for sql database icon">
                <a:extLst>
                  <a:ext uri="{FF2B5EF4-FFF2-40B4-BE49-F238E27FC236}">
                    <a16:creationId xmlns:a16="http://schemas.microsoft.com/office/drawing/2014/main" id="{67562191-ABBB-45C7-ADB8-B67D39AE8C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Image result for sql database icon">
                <a:extLst>
                  <a:ext uri="{FF2B5EF4-FFF2-40B4-BE49-F238E27FC236}">
                    <a16:creationId xmlns:a16="http://schemas.microsoft.com/office/drawing/2014/main" id="{45706354-803E-483E-9218-E042ED366D8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Image result for sql database icon">
                <a:extLst>
                  <a:ext uri="{FF2B5EF4-FFF2-40B4-BE49-F238E27FC236}">
                    <a16:creationId xmlns:a16="http://schemas.microsoft.com/office/drawing/2014/main" id="{091A0134-19D8-4226-A3D1-F11D03871D1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Rectangle 4">
            <a:extLst>
              <a:ext uri="{FF2B5EF4-FFF2-40B4-BE49-F238E27FC236}">
                <a16:creationId xmlns:a16="http://schemas.microsoft.com/office/drawing/2014/main" id="{76CF8506-321E-4673-A30D-589E1B08386C}"/>
              </a:ext>
            </a:extLst>
          </p:cNvPr>
          <p:cNvSpPr/>
          <p:nvPr/>
        </p:nvSpPr>
        <p:spPr>
          <a:xfrm>
            <a:off x="6748258" y="2826807"/>
            <a:ext cx="2530273" cy="251123"/>
          </a:xfrm>
          <a:prstGeom prst="rect">
            <a:avLst/>
          </a:prstGeom>
          <a:noFill/>
        </p:spPr>
        <p:txBody>
          <a:bodyPr wrap="square" rtlCol="0">
            <a:spAutoFit/>
          </a:bodyPr>
          <a:lstStyle/>
          <a:p>
            <a:pPr algn="r" defTabSz="932239"/>
            <a:r>
              <a:rPr lang="en-US" sz="1000" i="1" dirty="0">
                <a:solidFill>
                  <a:srgbClr val="75757A"/>
                </a:solidFill>
                <a:latin typeface="Segoe UI"/>
              </a:rPr>
              <a:t>SQL instances and databases (24 hrs.)</a:t>
            </a:r>
          </a:p>
        </p:txBody>
      </p:sp>
      <p:grpSp>
        <p:nvGrpSpPr>
          <p:cNvPr id="12" name="Group 11">
            <a:extLst>
              <a:ext uri="{FF2B5EF4-FFF2-40B4-BE49-F238E27FC236}">
                <a16:creationId xmlns:a16="http://schemas.microsoft.com/office/drawing/2014/main" id="{E5DA7FAE-8701-4AFC-9244-265B46E6B146}"/>
              </a:ext>
            </a:extLst>
          </p:cNvPr>
          <p:cNvGrpSpPr/>
          <p:nvPr/>
        </p:nvGrpSpPr>
        <p:grpSpPr>
          <a:xfrm>
            <a:off x="11240019" y="1788357"/>
            <a:ext cx="750442" cy="750442"/>
            <a:chOff x="11038148" y="1965367"/>
            <a:chExt cx="750442" cy="750442"/>
          </a:xfrm>
        </p:grpSpPr>
        <p:sp>
          <p:nvSpPr>
            <p:cNvPr id="141" name="Oval 140">
              <a:extLst>
                <a:ext uri="{FF2B5EF4-FFF2-40B4-BE49-F238E27FC236}">
                  <a16:creationId xmlns:a16="http://schemas.microsoft.com/office/drawing/2014/main" id="{1DA672C5-772A-5643-9C02-BF6A29AE5310}"/>
                </a:ext>
              </a:extLst>
            </p:cNvPr>
            <p:cNvSpPr/>
            <p:nvPr/>
          </p:nvSpPr>
          <p:spPr bwMode="auto">
            <a:xfrm>
              <a:off x="11038148" y="1965367"/>
              <a:ext cx="750442" cy="75044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34" tIns="46616" rIns="93234" bIns="46616" numCol="1" anchor="t" anchorCtr="0" compatLnSpc="1">
              <a:prstTxWarp prst="textNoShape">
                <a:avLst/>
              </a:prstTxWarp>
            </a:bodyPr>
            <a:lstStyle/>
            <a:p>
              <a:pPr defTabSz="932205"/>
              <a:endParaRPr lang="en-US">
                <a:solidFill>
                  <a:srgbClr val="1A1A1A"/>
                </a:solidFill>
                <a:latin typeface="Segoe UI"/>
              </a:endParaRPr>
            </a:p>
          </p:txBody>
        </p:sp>
        <p:pic>
          <p:nvPicPr>
            <p:cNvPr id="9" name="Picture 8">
              <a:extLst>
                <a:ext uri="{FF2B5EF4-FFF2-40B4-BE49-F238E27FC236}">
                  <a16:creationId xmlns:a16="http://schemas.microsoft.com/office/drawing/2014/main" id="{8AA45760-BB96-4DC4-A972-CEF658405B5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323035" y="2104167"/>
              <a:ext cx="227675" cy="2271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2398D685-B90D-4A1B-9409-491B8F4447B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153313" y="2350816"/>
              <a:ext cx="227675" cy="2271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C4D36719-5C36-4D24-A0E9-FD7FCFC50D6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1456561" y="2350816"/>
              <a:ext cx="227675" cy="227185"/>
            </a:xfrm>
            <a:prstGeom prst="rect">
              <a:avLst/>
            </a:prstGeom>
            <a:noFill/>
            <a:extLst>
              <a:ext uri="{909E8E84-426E-40DD-AFC4-6F175D3DCCD1}">
                <a14:hiddenFill xmlns:a14="http://schemas.microsoft.com/office/drawing/2010/main">
                  <a:solidFill>
                    <a:srgbClr val="FFFFFF"/>
                  </a:solidFill>
                </a14:hiddenFill>
              </a:ext>
            </a:extLst>
          </p:spPr>
        </p:pic>
      </p:grpSp>
      <p:sp>
        <p:nvSpPr>
          <p:cNvPr id="147" name="TextBox 146">
            <a:extLst>
              <a:ext uri="{FF2B5EF4-FFF2-40B4-BE49-F238E27FC236}">
                <a16:creationId xmlns:a16="http://schemas.microsoft.com/office/drawing/2014/main" id="{163FDDD2-3B6F-4763-A5BC-13CE4ED4F6BB}"/>
              </a:ext>
            </a:extLst>
          </p:cNvPr>
          <p:cNvSpPr txBox="1"/>
          <p:nvPr/>
        </p:nvSpPr>
        <p:spPr>
          <a:xfrm>
            <a:off x="5388471" y="4821686"/>
            <a:ext cx="6852389" cy="843485"/>
          </a:xfrm>
          <a:prstGeom prst="rect">
            <a:avLst/>
          </a:prstGeom>
          <a:noFill/>
        </p:spPr>
        <p:txBody>
          <a:bodyPr wrap="square">
            <a:spAutoFit/>
          </a:bodyPr>
          <a:lstStyle/>
          <a:p>
            <a:pPr defTabSz="932597" fontAlgn="b">
              <a:lnSpc>
                <a:spcPct val="107000"/>
              </a:lnSpc>
            </a:pPr>
            <a:r>
              <a:rPr lang="en-US" sz="1836" kern="0">
                <a:latin typeface="+mj-lt"/>
                <a:cs typeface="Segoe UI" panose="020B0502040204020203" pitchFamily="34" charset="0"/>
              </a:rPr>
              <a:t>*Data collection for SQL instances:</a:t>
            </a:r>
          </a:p>
          <a:p>
            <a:pPr marL="291436" indent="-291436" defTabSz="932597" fontAlgn="b">
              <a:lnSpc>
                <a:spcPct val="107000"/>
              </a:lnSpc>
              <a:buFont typeface="Arial" panose="020B0604020202020204" pitchFamily="34" charset="0"/>
              <a:buChar char="•"/>
            </a:pPr>
            <a:r>
              <a:rPr lang="en-US" sz="1428" kern="0">
                <a:latin typeface="Segoe UI Semilight" panose="020B0402040204020203" pitchFamily="34" charset="0"/>
                <a:cs typeface="Segoe UI Semilight" panose="020B0402040204020203" pitchFamily="34" charset="0"/>
              </a:rPr>
              <a:t>Configuration data is collected every 24 hours</a:t>
            </a:r>
          </a:p>
          <a:p>
            <a:pPr marL="291436" indent="-291436" defTabSz="932597" fontAlgn="b">
              <a:lnSpc>
                <a:spcPct val="107000"/>
              </a:lnSpc>
              <a:buFont typeface="Arial" panose="020B0604020202020204" pitchFamily="34" charset="0"/>
              <a:buChar char="•"/>
            </a:pPr>
            <a:r>
              <a:rPr lang="en-US" sz="1428" kern="0">
                <a:latin typeface="Segoe UI Semilight" panose="020B0402040204020203" pitchFamily="34" charset="0"/>
                <a:cs typeface="Segoe UI Semilight" panose="020B0402040204020203" pitchFamily="34" charset="0"/>
              </a:rPr>
              <a:t>Performance data is collected every 30 seconds</a:t>
            </a:r>
          </a:p>
        </p:txBody>
      </p:sp>
      <p:sp>
        <p:nvSpPr>
          <p:cNvPr id="6" name="TextBox 5">
            <a:extLst>
              <a:ext uri="{FF2B5EF4-FFF2-40B4-BE49-F238E27FC236}">
                <a16:creationId xmlns:a16="http://schemas.microsoft.com/office/drawing/2014/main" id="{2CDA1A35-EC98-4F40-8E53-F0A468DE814C}"/>
              </a:ext>
            </a:extLst>
          </p:cNvPr>
          <p:cNvSpPr txBox="1"/>
          <p:nvPr/>
        </p:nvSpPr>
        <p:spPr>
          <a:xfrm>
            <a:off x="10423599" y="1509438"/>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Application inventory</a:t>
            </a:r>
          </a:p>
        </p:txBody>
      </p:sp>
      <p:pic>
        <p:nvPicPr>
          <p:cNvPr id="10" name="Picture 9">
            <a:extLst>
              <a:ext uri="{FF2B5EF4-FFF2-40B4-BE49-F238E27FC236}">
                <a16:creationId xmlns:a16="http://schemas.microsoft.com/office/drawing/2014/main" id="{1336D5FA-8E80-4090-A594-BD8F363E38E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082117" y="1540432"/>
            <a:ext cx="370308" cy="370308"/>
          </a:xfrm>
          <a:prstGeom prst="rect">
            <a:avLst/>
          </a:prstGeom>
        </p:spPr>
      </p:pic>
      <p:sp>
        <p:nvSpPr>
          <p:cNvPr id="65" name="Title 14">
            <a:extLst>
              <a:ext uri="{FF2B5EF4-FFF2-40B4-BE49-F238E27FC236}">
                <a16:creationId xmlns:a16="http://schemas.microsoft.com/office/drawing/2014/main" id="{C9D57C92-A6B8-47E2-9993-C24C9976CB87}"/>
              </a:ext>
            </a:extLst>
          </p:cNvPr>
          <p:cNvSpPr>
            <a:spLocks noGrp="1"/>
          </p:cNvSpPr>
          <p:nvPr>
            <p:ph type="title"/>
          </p:nvPr>
        </p:nvSpPr>
        <p:spPr>
          <a:xfrm>
            <a:off x="465138" y="441332"/>
            <a:ext cx="11530584" cy="830020"/>
          </a:xfrm>
        </p:spPr>
        <p:txBody>
          <a:bodyPr/>
          <a:lstStyle/>
          <a:p>
            <a:r>
              <a:rPr lang="en-US"/>
              <a:t>SQL discovery: Architecture</a:t>
            </a:r>
          </a:p>
        </p:txBody>
      </p:sp>
    </p:spTree>
    <p:extLst>
      <p:ext uri="{BB962C8B-B14F-4D97-AF65-F5344CB8AC3E}">
        <p14:creationId xmlns:p14="http://schemas.microsoft.com/office/powerpoint/2010/main" val="20778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nvGraphicFramePr>
        <p:xfrm>
          <a:off x="465954" y="1683819"/>
          <a:ext cx="11420442" cy="4529782"/>
        </p:xfrm>
        <a:graphic>
          <a:graphicData uri="http://schemas.openxmlformats.org/drawingml/2006/table">
            <a:tbl>
              <a:tblPr firstRow="1" bandRow="1">
                <a:tableStyleId>{FABFCF23-3B69-468F-B69F-88F6DE6A72F2}</a:tableStyleId>
              </a:tblPr>
              <a:tblGrid>
                <a:gridCol w="3126022">
                  <a:extLst>
                    <a:ext uri="{9D8B030D-6E8A-4147-A177-3AD203B41FA5}">
                      <a16:colId xmlns:a16="http://schemas.microsoft.com/office/drawing/2014/main" val="2875081745"/>
                    </a:ext>
                  </a:extLst>
                </a:gridCol>
                <a:gridCol w="4147210">
                  <a:extLst>
                    <a:ext uri="{9D8B030D-6E8A-4147-A177-3AD203B41FA5}">
                      <a16:colId xmlns:a16="http://schemas.microsoft.com/office/drawing/2014/main" val="1574648769"/>
                    </a:ext>
                  </a:extLst>
                </a:gridCol>
                <a:gridCol w="4147210">
                  <a:extLst>
                    <a:ext uri="{9D8B030D-6E8A-4147-A177-3AD203B41FA5}">
                      <a16:colId xmlns:a16="http://schemas.microsoft.com/office/drawing/2014/main" val="3694781822"/>
                    </a:ext>
                  </a:extLst>
                </a:gridCol>
              </a:tblGrid>
              <a:tr h="467009">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32"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Segoe UI" panose="020B0502040204020203" pitchFamily="34" charset="0"/>
                          <a:ea typeface="+mn-ea"/>
                          <a:cs typeface="Segoe UI" panose="020B0502040204020203" pitchFamily="34" charset="0"/>
                        </a:rPr>
                        <a:t>Configuration data</a:t>
                      </a:r>
                    </a:p>
                  </a:txBody>
                  <a:tcPr marL="93247" marR="93247" marT="46623" marB="466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Segoe UI" panose="020B0502040204020203" pitchFamily="34" charset="0"/>
                          <a:ea typeface="+mn-ea"/>
                          <a:cs typeface="Segoe UI" panose="020B0502040204020203" pitchFamily="34" charset="0"/>
                        </a:rPr>
                        <a:t>Performance data</a:t>
                      </a:r>
                    </a:p>
                  </a:txBody>
                  <a:tcPr marL="93247" marR="93247" marT="46623" marB="46623"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532185">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Polling interval</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Collected every 24 hours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(config changes are refreshed every 24 hours)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Collected every 30 secs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Aggregated every 10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Segoe UI" panose="020B0502040204020203" pitchFamily="34" charset="0"/>
                          <a:ea typeface="+mn-ea"/>
                          <a:cs typeface="Segoe UI" panose="020B0502040204020203" pitchFamily="34" charset="0"/>
                        </a:rPr>
                        <a:t>Min, Max, Mean and Variance are transmitted to Azure</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Secure Hashing Algorithm</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SHA 256 (in transit and at rest)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SHA 256 (in transit and at rest)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Datastore</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Azure Cosmos DB in Microsoft subscription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Azure Data Explorer in Microsoft subscription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3109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Retention</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3 days post SQL instance/ database/ server removal</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Migrate project deletion</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solidFill>
                            <a:schemeClr val="tx1"/>
                          </a:solidFill>
                          <a:latin typeface="Segoe UI" panose="020B0502040204020203" pitchFamily="34" charset="0"/>
                          <a:ea typeface="+mn-ea"/>
                          <a:cs typeface="Segoe UI" panose="020B0502040204020203" pitchFamily="34" charset="0"/>
                        </a:rPr>
                        <a:t>Auto-deletion after 30 days</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Storage region</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Any region within Migrate project geography</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Any region within Migrate project geography</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248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Appliance component used</a:t>
                      </a:r>
                    </a:p>
                  </a:txBody>
                  <a:tcPr marL="97132"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Tx/>
                        <a:buNone/>
                        <a:tabLst/>
                        <a:defRPr/>
                      </a:pPr>
                      <a:r>
                        <a:rPr lang="en-US" sz="1400" kern="1200">
                          <a:solidFill>
                            <a:schemeClr val="tx1"/>
                          </a:solidFill>
                          <a:latin typeface="Segoe UI" panose="020B0502040204020203" pitchFamily="34" charset="0"/>
                          <a:ea typeface="+mn-ea"/>
                          <a:cs typeface="Segoe UI" panose="020B0502040204020203" pitchFamily="34" charset="0"/>
                        </a:rPr>
                        <a:t>SQL discovery and assessment agent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896354" rtl="0" eaLnBrk="1" latinLnBrk="0" hangingPunct="1">
                        <a:lnSpc>
                          <a:spcPct val="107000"/>
                        </a:lnSpc>
                        <a:spcBef>
                          <a:spcPts val="0"/>
                        </a:spcBef>
                        <a:spcAft>
                          <a:spcPts val="0"/>
                        </a:spcAft>
                      </a:pPr>
                      <a:r>
                        <a:rPr lang="en-US" sz="1400" kern="1200">
                          <a:solidFill>
                            <a:schemeClr val="tx1"/>
                          </a:solidFill>
                          <a:latin typeface="Segoe UI" panose="020B0502040204020203" pitchFamily="34" charset="0"/>
                          <a:ea typeface="+mn-ea"/>
                          <a:cs typeface="Segoe UI" panose="020B0502040204020203" pitchFamily="34" charset="0"/>
                        </a:rPr>
                        <a:t>SQL discovery and assessment agent</a:t>
                      </a:r>
                    </a:p>
                  </a:txBody>
                  <a:tcPr marL="93247" marR="93247" marT="46623" marB="46623"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
        <p:nvSpPr>
          <p:cNvPr id="4" name="Title 4">
            <a:extLst>
              <a:ext uri="{FF2B5EF4-FFF2-40B4-BE49-F238E27FC236}">
                <a16:creationId xmlns:a16="http://schemas.microsoft.com/office/drawing/2014/main" id="{9380F15A-7D92-4AD1-8FE6-AB2B17D3E8AB}"/>
              </a:ext>
            </a:extLst>
          </p:cNvPr>
          <p:cNvSpPr>
            <a:spLocks noGrp="1"/>
          </p:cNvSpPr>
          <p:nvPr>
            <p:ph type="title"/>
          </p:nvPr>
        </p:nvSpPr>
        <p:spPr>
          <a:xfrm>
            <a:off x="465138" y="441332"/>
            <a:ext cx="11530584" cy="830020"/>
          </a:xfrm>
        </p:spPr>
        <p:txBody>
          <a:bodyPr/>
          <a:lstStyle/>
          <a:p>
            <a:r>
              <a:rPr lang="en-US"/>
              <a:t>SQL discovery: Data management</a:t>
            </a:r>
          </a:p>
        </p:txBody>
      </p:sp>
    </p:spTree>
    <p:extLst>
      <p:ext uri="{BB962C8B-B14F-4D97-AF65-F5344CB8AC3E}">
        <p14:creationId xmlns:p14="http://schemas.microsoft.com/office/powerpoint/2010/main" val="38398913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088170-F115-4696-A17E-86D8BF9936C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529" y="497"/>
            <a:ext cx="12444123" cy="6993533"/>
          </a:xfrm>
          <a:prstGeom prst="rect">
            <a:avLst/>
          </a:prstGeom>
        </p:spPr>
      </p:pic>
      <p:sp>
        <p:nvSpPr>
          <p:cNvPr id="2" name="Rectangle 1">
            <a:extLst>
              <a:ext uri="{FF2B5EF4-FFF2-40B4-BE49-F238E27FC236}">
                <a16:creationId xmlns:a16="http://schemas.microsoft.com/office/drawing/2014/main" id="{7B555202-8A3F-4F29-BF92-601140F91593}"/>
              </a:ext>
              <a:ext uri="{C183D7F6-B498-43B3-948B-1728B52AA6E4}">
                <adec:decorative xmlns:adec="http://schemas.microsoft.com/office/drawing/2017/decorative" val="1"/>
              </a:ext>
            </a:extLst>
          </p:cNvPr>
          <p:cNvSpPr/>
          <p:nvPr/>
        </p:nvSpPr>
        <p:spPr bwMode="auto">
          <a:xfrm>
            <a:off x="-41494" y="-36317"/>
            <a:ext cx="12476027" cy="7111212"/>
          </a:xfrm>
          <a:prstGeom prst="rect">
            <a:avLst/>
          </a:prstGeom>
          <a:solidFill>
            <a:schemeClr val="bg1">
              <a:lumMod val="95000"/>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7734E346-DEC9-4E95-B29E-4C5E03FF5A23}"/>
              </a:ext>
            </a:extLst>
          </p:cNvPr>
          <p:cNvSpPr/>
          <p:nvPr/>
        </p:nvSpPr>
        <p:spPr>
          <a:xfrm>
            <a:off x="-18576" y="1987094"/>
            <a:ext cx="12432312" cy="932471"/>
          </a:xfrm>
          <a:prstGeom prst="rect">
            <a:avLst/>
          </a:prstGeom>
          <a:noFill/>
        </p:spPr>
        <p:txBody>
          <a:bodyPr lIns="438261" rIns="438261" anchor="ctr" anchorCtr="0">
            <a:noAutofit/>
          </a:bodyPr>
          <a:lstStyle/>
          <a:p>
            <a:pPr algn="ctr" defTabSz="932205">
              <a:lnSpc>
                <a:spcPct val="90000"/>
              </a:lnSpc>
              <a:spcBef>
                <a:spcPct val="0"/>
              </a:spcBef>
              <a:defRPr/>
            </a:pPr>
            <a:r>
              <a:rPr lang="en-US" sz="2800" spc="-51">
                <a:ln w="3175">
                  <a:noFill/>
                </a:ln>
                <a:solidFill>
                  <a:srgbClr val="000000"/>
                </a:solidFill>
                <a:latin typeface="Segoe UI"/>
                <a:cs typeface="Segoe UI" pitchFamily="34" charset="0"/>
              </a:rPr>
              <a:t>Digital transformation is an economic imperative</a:t>
            </a:r>
          </a:p>
        </p:txBody>
      </p:sp>
      <p:sp>
        <p:nvSpPr>
          <p:cNvPr id="10" name="Title 1">
            <a:extLst>
              <a:ext uri="{FF2B5EF4-FFF2-40B4-BE49-F238E27FC236}">
                <a16:creationId xmlns:a16="http://schemas.microsoft.com/office/drawing/2014/main" id="{30C6887A-B5AE-4856-AFB8-723E0EA78F47}"/>
              </a:ext>
            </a:extLst>
          </p:cNvPr>
          <p:cNvSpPr>
            <a:spLocks noGrp="1"/>
          </p:cNvSpPr>
          <p:nvPr>
            <p:ph type="title"/>
          </p:nvPr>
        </p:nvSpPr>
        <p:spPr>
          <a:xfrm>
            <a:off x="22739" y="1147653"/>
            <a:ext cx="12434711" cy="1079158"/>
          </a:xfrm>
        </p:spPr>
        <p:txBody>
          <a:bodyPr/>
          <a:lstStyle/>
          <a:p>
            <a:pPr algn="ctr">
              <a:lnSpc>
                <a:spcPct val="150000"/>
              </a:lnSpc>
            </a:pPr>
            <a:r>
              <a:rPr lang="en-US" sz="3599" dirty="0">
                <a:solidFill>
                  <a:schemeClr val="tx1"/>
                </a:solidFill>
                <a:latin typeface="+mn-lt"/>
              </a:rPr>
              <a:t>The question is no longer </a:t>
            </a:r>
            <a:r>
              <a:rPr lang="en-US" sz="3599" i="1" dirty="0">
                <a:solidFill>
                  <a:schemeClr val="tx1"/>
                </a:solidFill>
                <a:latin typeface="+mn-lt"/>
              </a:rPr>
              <a:t>“if or when”, </a:t>
            </a:r>
            <a:r>
              <a:rPr lang="en-US" sz="3599" dirty="0">
                <a:solidFill>
                  <a:schemeClr val="tx1"/>
                </a:solidFill>
                <a:latin typeface="+mn-lt"/>
              </a:rPr>
              <a:t>it’s </a:t>
            </a:r>
            <a:r>
              <a:rPr lang="en-US" sz="3599" i="1" dirty="0">
                <a:solidFill>
                  <a:schemeClr val="tx1"/>
                </a:solidFill>
                <a:latin typeface="+mn-lt"/>
              </a:rPr>
              <a:t>“</a:t>
            </a:r>
            <a:r>
              <a:rPr lang="en-US" sz="3599" b="1" i="1" dirty="0">
                <a:solidFill>
                  <a:schemeClr val="tx1"/>
                </a:solidFill>
                <a:latin typeface="+mn-lt"/>
              </a:rPr>
              <a:t>how</a:t>
            </a:r>
            <a:r>
              <a:rPr lang="en-US" sz="3599" i="1" dirty="0">
                <a:solidFill>
                  <a:schemeClr val="tx1"/>
                </a:solidFill>
                <a:latin typeface="+mn-lt"/>
              </a:rPr>
              <a:t>”</a:t>
            </a:r>
            <a:endParaRPr lang="en-US" sz="3599" dirty="0">
              <a:solidFill>
                <a:schemeClr val="tx1"/>
              </a:solidFill>
              <a:latin typeface="+mn-lt"/>
            </a:endParaRPr>
          </a:p>
        </p:txBody>
      </p:sp>
      <p:sp>
        <p:nvSpPr>
          <p:cNvPr id="11" name="Text Placeholder 3">
            <a:extLst>
              <a:ext uri="{FF2B5EF4-FFF2-40B4-BE49-F238E27FC236}">
                <a16:creationId xmlns:a16="http://schemas.microsoft.com/office/drawing/2014/main" id="{73F64B52-2971-4349-AB89-50E1A7A45EFB}"/>
              </a:ext>
            </a:extLst>
          </p:cNvPr>
          <p:cNvSpPr txBox="1">
            <a:spLocks/>
          </p:cNvSpPr>
          <p:nvPr/>
        </p:nvSpPr>
        <p:spPr>
          <a:xfrm>
            <a:off x="622998" y="4504365"/>
            <a:ext cx="3199946" cy="538918"/>
          </a:xfrm>
          <a:prstGeom prst="rect">
            <a:avLst/>
          </a:prstGeom>
        </p:spPr>
        <p:txBody>
          <a:bodyPr anchor="ct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indent="0" algn="ctr" defTabSz="929908">
              <a:lnSpc>
                <a:spcPct val="100000"/>
              </a:lnSpc>
              <a:buNone/>
              <a:defRPr/>
            </a:pPr>
            <a:r>
              <a:rPr lang="en-US" sz="2400">
                <a:solidFill>
                  <a:srgbClr val="000000"/>
                </a:solidFill>
                <a:latin typeface="Segoe UI"/>
              </a:rPr>
              <a:t>90% of organizations already use the cloud</a:t>
            </a:r>
          </a:p>
        </p:txBody>
      </p:sp>
      <p:sp>
        <p:nvSpPr>
          <p:cNvPr id="12" name="Text Placeholder 4">
            <a:extLst>
              <a:ext uri="{FF2B5EF4-FFF2-40B4-BE49-F238E27FC236}">
                <a16:creationId xmlns:a16="http://schemas.microsoft.com/office/drawing/2014/main" id="{1E4CE42D-5767-489B-AF26-3EC530D55AF4}"/>
              </a:ext>
            </a:extLst>
          </p:cNvPr>
          <p:cNvSpPr txBox="1">
            <a:spLocks/>
          </p:cNvSpPr>
          <p:nvPr/>
        </p:nvSpPr>
        <p:spPr>
          <a:xfrm>
            <a:off x="4520599" y="4504365"/>
            <a:ext cx="3565654" cy="538918"/>
          </a:xfrm>
          <a:prstGeom prst="rect">
            <a:avLst/>
          </a:prstGeom>
        </p:spPr>
        <p:txBody>
          <a:bodyPr vert="horz" lIns="91427" tIns="45713" rIns="91427" bIns="45713" rtlCol="0" anchor="ctr"/>
          <a:lstStyle>
            <a:defPPr>
              <a:defRPr lang="en-US"/>
            </a:defPPr>
            <a:lvl1pPr marL="0" algn="r" defTabSz="932742" rtl="0" eaLnBrk="1" latinLnBrk="0" hangingPunct="1">
              <a:defRPr sz="816" kern="1200">
                <a:solidFill>
                  <a:schemeClr val="bg2"/>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defRPr/>
            </a:pPr>
            <a:r>
              <a:rPr lang="en-US" sz="2400">
                <a:solidFill>
                  <a:srgbClr val="000000"/>
                </a:solidFill>
                <a:latin typeface="Segoe UI"/>
              </a:rPr>
              <a:t>The cloud is the safest place for your business</a:t>
            </a:r>
          </a:p>
        </p:txBody>
      </p:sp>
      <p:sp>
        <p:nvSpPr>
          <p:cNvPr id="13" name="Text Placeholder 5">
            <a:extLst>
              <a:ext uri="{FF2B5EF4-FFF2-40B4-BE49-F238E27FC236}">
                <a16:creationId xmlns:a16="http://schemas.microsoft.com/office/drawing/2014/main" id="{BD7C704C-092C-4462-ACBA-8819913E28D3}"/>
              </a:ext>
            </a:extLst>
          </p:cNvPr>
          <p:cNvSpPr txBox="1">
            <a:spLocks/>
          </p:cNvSpPr>
          <p:nvPr/>
        </p:nvSpPr>
        <p:spPr>
          <a:xfrm>
            <a:off x="8717058" y="4504365"/>
            <a:ext cx="3199946" cy="538918"/>
          </a:xfrm>
          <a:prstGeom prst="rect">
            <a:avLst/>
          </a:prstGeom>
        </p:spPr>
        <p:txBody>
          <a:bodyPr anchor="ct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indent="0" algn="ctr" defTabSz="929908">
              <a:lnSpc>
                <a:spcPct val="100000"/>
              </a:lnSpc>
              <a:buNone/>
              <a:defRPr/>
            </a:pPr>
            <a:r>
              <a:rPr lang="en-US" sz="2400">
                <a:solidFill>
                  <a:srgbClr val="000000"/>
                </a:solidFill>
                <a:latin typeface="Segoe UI"/>
              </a:rPr>
              <a:t>Benefits of the cloud are proven</a:t>
            </a:r>
          </a:p>
        </p:txBody>
      </p:sp>
      <p:pic>
        <p:nvPicPr>
          <p:cNvPr id="17" name="Picture 16">
            <a:extLst>
              <a:ext uri="{FF2B5EF4-FFF2-40B4-BE49-F238E27FC236}">
                <a16:creationId xmlns:a16="http://schemas.microsoft.com/office/drawing/2014/main" id="{ECD8D69F-B93F-4DCD-A6FA-B8335CD2F6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94311" y="3466914"/>
            <a:ext cx="683853" cy="683853"/>
          </a:xfrm>
          <a:prstGeom prst="rect">
            <a:avLst/>
          </a:prstGeom>
        </p:spPr>
      </p:pic>
      <p:pic>
        <p:nvPicPr>
          <p:cNvPr id="18" name="Picture 17">
            <a:extLst>
              <a:ext uri="{FF2B5EF4-FFF2-40B4-BE49-F238E27FC236}">
                <a16:creationId xmlns:a16="http://schemas.microsoft.com/office/drawing/2014/main" id="{BCCD7802-3C4A-49F1-9941-0595191F057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993705" y="3519289"/>
            <a:ext cx="492779" cy="831316"/>
          </a:xfrm>
          <a:prstGeom prst="rect">
            <a:avLst/>
          </a:prstGeom>
        </p:spPr>
      </p:pic>
      <p:pic>
        <p:nvPicPr>
          <p:cNvPr id="20" name="Picture 19">
            <a:extLst>
              <a:ext uri="{FF2B5EF4-FFF2-40B4-BE49-F238E27FC236}">
                <a16:creationId xmlns:a16="http://schemas.microsoft.com/office/drawing/2014/main" id="{77FBF92E-2618-4D28-B905-D9880EBB8C3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094916" y="3535658"/>
            <a:ext cx="594276" cy="594276"/>
          </a:xfrm>
          <a:prstGeom prst="rect">
            <a:avLst/>
          </a:prstGeom>
        </p:spPr>
      </p:pic>
    </p:spTree>
    <p:extLst>
      <p:ext uri="{BB962C8B-B14F-4D97-AF65-F5344CB8AC3E}">
        <p14:creationId xmlns:p14="http://schemas.microsoft.com/office/powerpoint/2010/main" val="273243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750"/>
                                        <p:tgtEl>
                                          <p:spTgt spid="10"/>
                                        </p:tgtEl>
                                      </p:cBhvr>
                                    </p:animEffect>
                                  </p:childTnLst>
                                </p:cTn>
                              </p:par>
                            </p:childTnLst>
                          </p:cTn>
                        </p:par>
                        <p:par>
                          <p:cTn id="8" fill="hold">
                            <p:stCondLst>
                              <p:cond delay="750"/>
                            </p:stCondLst>
                            <p:childTnLst>
                              <p:par>
                                <p:cTn id="9" presetID="16" presetClass="entr" presetSubtype="37"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9042C09-51C8-FA4F-ADD1-E26B0D2FCF9B}"/>
              </a:ext>
            </a:extLst>
          </p:cNvPr>
          <p:cNvGrpSpPr/>
          <p:nvPr/>
        </p:nvGrpSpPr>
        <p:grpSpPr>
          <a:xfrm>
            <a:off x="2303323" y="2954071"/>
            <a:ext cx="7829828" cy="1497415"/>
            <a:chOff x="2303323" y="2954071"/>
            <a:chExt cx="7829828" cy="1497415"/>
          </a:xfrm>
        </p:grpSpPr>
        <p:cxnSp>
          <p:nvCxnSpPr>
            <p:cNvPr id="29" name="Straight Connector 28">
              <a:extLst>
                <a:ext uri="{FF2B5EF4-FFF2-40B4-BE49-F238E27FC236}">
                  <a16:creationId xmlns:a16="http://schemas.microsoft.com/office/drawing/2014/main" id="{840B294F-7EA3-8E4D-B84C-E4E01D7C19BA}"/>
                </a:ext>
              </a:extLst>
            </p:cNvPr>
            <p:cNvCxnSpPr>
              <a:cxnSpLocks/>
            </p:cNvCxnSpPr>
            <p:nvPr/>
          </p:nvCxnSpPr>
          <p:spPr>
            <a:xfrm>
              <a:off x="6218237" y="2954071"/>
              <a:ext cx="0" cy="1497415"/>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08965CA-E9A2-2D42-B61C-202FDFC2B0BC}"/>
                </a:ext>
              </a:extLst>
            </p:cNvPr>
            <p:cNvGrpSpPr/>
            <p:nvPr/>
          </p:nvGrpSpPr>
          <p:grpSpPr>
            <a:xfrm>
              <a:off x="2303323" y="3342968"/>
              <a:ext cx="7829828" cy="1108518"/>
              <a:chOff x="2085339" y="3342968"/>
              <a:chExt cx="7829828" cy="1108518"/>
            </a:xfrm>
          </p:grpSpPr>
          <p:cxnSp>
            <p:nvCxnSpPr>
              <p:cNvPr id="28" name="Straight Connector 27">
                <a:extLst>
                  <a:ext uri="{FF2B5EF4-FFF2-40B4-BE49-F238E27FC236}">
                    <a16:creationId xmlns:a16="http://schemas.microsoft.com/office/drawing/2014/main" id="{65C527BB-933E-694A-BB6B-3A310CE1DC9C}"/>
                  </a:ext>
                </a:extLst>
              </p:cNvPr>
              <p:cNvCxnSpPr>
                <a:cxnSpLocks/>
              </p:cNvCxnSpPr>
              <p:nvPr/>
            </p:nvCxnSpPr>
            <p:spPr>
              <a:xfrm>
                <a:off x="2085339"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7DB43-079C-6C48-9210-9E53549D790C}"/>
                  </a:ext>
                </a:extLst>
              </p:cNvPr>
              <p:cNvCxnSpPr>
                <a:cxnSpLocks/>
              </p:cNvCxnSpPr>
              <p:nvPr/>
            </p:nvCxnSpPr>
            <p:spPr>
              <a:xfrm>
                <a:off x="9915167" y="3342968"/>
                <a:ext cx="0" cy="1108518"/>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39CC1CE7-40A0-4DFF-8C85-5142052F719D}"/>
              </a:ext>
            </a:extLst>
          </p:cNvPr>
          <p:cNvSpPr txBox="1"/>
          <p:nvPr/>
        </p:nvSpPr>
        <p:spPr>
          <a:xfrm>
            <a:off x="2644860" y="1775465"/>
            <a:ext cx="7146754" cy="461665"/>
          </a:xfrm>
          <a:prstGeom prst="rect">
            <a:avLst/>
          </a:prstGeom>
          <a:noFill/>
        </p:spPr>
        <p:txBody>
          <a:bodyPr wrap="square" rtlCol="0">
            <a:spAutoFit/>
          </a:bodyPr>
          <a:lstStyle/>
          <a:p>
            <a:pPr algn="ctr" defTabSz="932597"/>
            <a:r>
              <a:rPr lang="en-US" sz="2400">
                <a:ln w="3175">
                  <a:noFill/>
                </a:ln>
                <a:solidFill>
                  <a:schemeClr val="tx2"/>
                </a:solidFill>
                <a:latin typeface="+mj-lt"/>
                <a:cs typeface="Segoe UI" pitchFamily="34" charset="0"/>
              </a:rPr>
              <a:t>Azure Migrate project </a:t>
            </a:r>
          </a:p>
        </p:txBody>
      </p:sp>
      <p:sp>
        <p:nvSpPr>
          <p:cNvPr id="21" name="Title 1">
            <a:extLst>
              <a:ext uri="{FF2B5EF4-FFF2-40B4-BE49-F238E27FC236}">
                <a16:creationId xmlns:a16="http://schemas.microsoft.com/office/drawing/2014/main" id="{672CD7F2-0297-444E-8347-5D3C51287C9E}"/>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endParaRPr>
          </a:p>
        </p:txBody>
      </p:sp>
      <p:sp>
        <p:nvSpPr>
          <p:cNvPr id="4" name="Title 3">
            <a:extLst>
              <a:ext uri="{FF2B5EF4-FFF2-40B4-BE49-F238E27FC236}">
                <a16:creationId xmlns:a16="http://schemas.microsoft.com/office/drawing/2014/main" id="{02D382E9-D31A-E748-9A72-5952D921CE4F}"/>
              </a:ext>
            </a:extLst>
          </p:cNvPr>
          <p:cNvSpPr>
            <a:spLocks noGrp="1"/>
          </p:cNvSpPr>
          <p:nvPr>
            <p:ph type="title"/>
          </p:nvPr>
        </p:nvSpPr>
        <p:spPr>
          <a:xfrm>
            <a:off x="465138" y="441332"/>
            <a:ext cx="11530584" cy="830020"/>
          </a:xfrm>
        </p:spPr>
        <p:txBody>
          <a:bodyPr/>
          <a:lstStyle/>
          <a:p>
            <a:r>
              <a:rPr lang="en-US"/>
              <a:t>Discovery: Resource Limits</a:t>
            </a:r>
          </a:p>
        </p:txBody>
      </p:sp>
      <p:sp>
        <p:nvSpPr>
          <p:cNvPr id="17" name="TextBox 16">
            <a:extLst>
              <a:ext uri="{FF2B5EF4-FFF2-40B4-BE49-F238E27FC236}">
                <a16:creationId xmlns:a16="http://schemas.microsoft.com/office/drawing/2014/main" id="{6A90928C-D7F7-D74E-A2D4-00CAAE27E46E}"/>
              </a:ext>
            </a:extLst>
          </p:cNvPr>
          <p:cNvSpPr txBox="1"/>
          <p:nvPr/>
        </p:nvSpPr>
        <p:spPr>
          <a:xfrm>
            <a:off x="670049" y="4609952"/>
            <a:ext cx="3240402" cy="1836785"/>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VMware</a:t>
            </a:r>
            <a:endParaRPr lang="en-US">
              <a:ln>
                <a:solidFill>
                  <a:prstClr val="white"/>
                </a:solidFill>
              </a:ln>
              <a:solidFill>
                <a:prstClr val="black"/>
              </a:solidFill>
              <a:latin typeface="Segoe UI"/>
            </a:endParaRP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1 vCenter server</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10000 servers</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400 servers (dependency analysis)</a:t>
            </a:r>
          </a:p>
          <a:p>
            <a:pPr marL="9525" algn="ctr" defTabSz="914191"/>
            <a:r>
              <a:rPr lang="en-US" sz="1200" i="1">
                <a:solidFill>
                  <a:schemeClr val="accent2"/>
                </a:solidFill>
                <a:cs typeface="Segoe UI Semilight" panose="020B0402040204020203" pitchFamily="34" charset="0"/>
              </a:rPr>
              <a:t>*Discovery scoping supported</a:t>
            </a:r>
          </a:p>
          <a:p>
            <a:pPr marL="291436" indent="-291436" algn="ctr" defTabSz="932597">
              <a:buFont typeface="Arial" panose="020B0604020202020204" pitchFamily="34" charset="0"/>
              <a:buChar char="•"/>
            </a:pPr>
            <a:endParaRPr lang="en-US" sz="1836">
              <a:solidFill>
                <a:prstClr val="black"/>
              </a:solidFill>
              <a:latin typeface="Segoe UI"/>
            </a:endParaRPr>
          </a:p>
        </p:txBody>
      </p:sp>
      <p:sp>
        <p:nvSpPr>
          <p:cNvPr id="24" name="TextBox 23">
            <a:extLst>
              <a:ext uri="{FF2B5EF4-FFF2-40B4-BE49-F238E27FC236}">
                <a16:creationId xmlns:a16="http://schemas.microsoft.com/office/drawing/2014/main" id="{17B6BFAE-95F5-6A4D-B797-808648BB10FB}"/>
              </a:ext>
            </a:extLst>
          </p:cNvPr>
          <p:cNvSpPr txBox="1"/>
          <p:nvPr/>
        </p:nvSpPr>
        <p:spPr>
          <a:xfrm>
            <a:off x="4598036" y="4609952"/>
            <a:ext cx="3240402" cy="1046440"/>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Hyper-V</a:t>
            </a: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300 hosts</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5000 VMs</a:t>
            </a:r>
          </a:p>
        </p:txBody>
      </p:sp>
      <p:sp>
        <p:nvSpPr>
          <p:cNvPr id="25" name="TextBox 24">
            <a:extLst>
              <a:ext uri="{FF2B5EF4-FFF2-40B4-BE49-F238E27FC236}">
                <a16:creationId xmlns:a16="http://schemas.microsoft.com/office/drawing/2014/main" id="{0E80627B-9EE9-004A-B7AE-21A7C1327617}"/>
              </a:ext>
            </a:extLst>
          </p:cNvPr>
          <p:cNvSpPr txBox="1"/>
          <p:nvPr/>
        </p:nvSpPr>
        <p:spPr>
          <a:xfrm>
            <a:off x="8512949" y="4609952"/>
            <a:ext cx="3240402" cy="830997"/>
          </a:xfrm>
          <a:prstGeom prst="rect">
            <a:avLst/>
          </a:prstGeom>
          <a:noFill/>
        </p:spPr>
        <p:txBody>
          <a:bodyPr wrap="square" rtlCol="0">
            <a:spAutoFit/>
          </a:bodyPr>
          <a:lstStyle/>
          <a:p>
            <a:pPr algn="ctr" defTabSz="932597">
              <a:spcAft>
                <a:spcPts val="600"/>
              </a:spcAft>
            </a:pPr>
            <a:r>
              <a:rPr lang="en-US" sz="2400">
                <a:ln w="3175">
                  <a:noFill/>
                </a:ln>
                <a:solidFill>
                  <a:schemeClr val="tx2"/>
                </a:solidFill>
                <a:latin typeface="+mj-lt"/>
                <a:cs typeface="Segoe UI" pitchFamily="34" charset="0"/>
              </a:rPr>
              <a:t>Physical/other cloud </a:t>
            </a:r>
          </a:p>
          <a:p>
            <a:pPr marL="9525"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1000 physical servers</a:t>
            </a:r>
          </a:p>
        </p:txBody>
      </p:sp>
      <p:sp>
        <p:nvSpPr>
          <p:cNvPr id="12" name="Rectangle 11">
            <a:extLst>
              <a:ext uri="{FF2B5EF4-FFF2-40B4-BE49-F238E27FC236}">
                <a16:creationId xmlns:a16="http://schemas.microsoft.com/office/drawing/2014/main" id="{12044B30-BE6A-3047-B963-287767ADE947}"/>
              </a:ext>
            </a:extLst>
          </p:cNvPr>
          <p:cNvSpPr/>
          <p:nvPr/>
        </p:nvSpPr>
        <p:spPr bwMode="auto">
          <a:xfrm>
            <a:off x="465138" y="3867790"/>
            <a:ext cx="10999275" cy="4387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14191"/>
            <a:r>
              <a:rPr lang="en-US" sz="1632">
                <a:gradFill>
                  <a:gsLst>
                    <a:gs pos="2917">
                      <a:srgbClr val="1A1A1A"/>
                    </a:gs>
                    <a:gs pos="30000">
                      <a:srgbClr val="1A1A1A"/>
                    </a:gs>
                  </a:gsLst>
                  <a:lin ang="5400000" scaled="0"/>
                </a:gradFill>
                <a:latin typeface="Segoe UI Semibold"/>
                <a:cs typeface="Segoe UI Semilight" panose="020B0402040204020203" pitchFamily="34" charset="0"/>
              </a:rPr>
              <a:t>Per Azure Migrate appliance </a:t>
            </a:r>
          </a:p>
        </p:txBody>
      </p:sp>
      <p:sp>
        <p:nvSpPr>
          <p:cNvPr id="14" name="Rectangle 13">
            <a:extLst>
              <a:ext uri="{FF2B5EF4-FFF2-40B4-BE49-F238E27FC236}">
                <a16:creationId xmlns:a16="http://schemas.microsoft.com/office/drawing/2014/main" id="{8286568E-6718-BA40-BE42-8466E2CF5971}"/>
              </a:ext>
            </a:extLst>
          </p:cNvPr>
          <p:cNvSpPr/>
          <p:nvPr/>
        </p:nvSpPr>
        <p:spPr>
          <a:xfrm>
            <a:off x="3109912" y="2246185"/>
            <a:ext cx="6216650" cy="707886"/>
          </a:xfrm>
          <a:prstGeom prst="rect">
            <a:avLst/>
          </a:prstGeom>
        </p:spPr>
        <p:txBody>
          <a:bodyPr>
            <a:spAutoFit/>
          </a:bodyPr>
          <a:lstStyle/>
          <a:p>
            <a:pPr marL="0" lvl="1" algn="ctr" defTabSz="914191">
              <a:spcBef>
                <a:spcPts val="600"/>
              </a:spcBef>
              <a:spcAft>
                <a:spcPts val="600"/>
              </a:spcAft>
            </a:pPr>
            <a:r>
              <a:rPr lang="en-US" sz="1400">
                <a:gradFill>
                  <a:gsLst>
                    <a:gs pos="2917">
                      <a:srgbClr val="1A1A1A"/>
                    </a:gs>
                    <a:gs pos="30000">
                      <a:srgbClr val="1A1A1A"/>
                    </a:gs>
                  </a:gsLst>
                  <a:lin ang="5400000" scaled="0"/>
                </a:gradFill>
                <a:cs typeface="Segoe UI Semilight" panose="020B0402040204020203" pitchFamily="34" charset="0"/>
              </a:rPr>
              <a:t>35000 servers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(individually for each scenario)</a:t>
            </a:r>
            <a:br>
              <a:rPr lang="en-US" sz="1400">
                <a:gradFill>
                  <a:gsLst>
                    <a:gs pos="2917">
                      <a:srgbClr val="1A1A1A"/>
                    </a:gs>
                    <a:gs pos="30000">
                      <a:srgbClr val="1A1A1A"/>
                    </a:gs>
                  </a:gsLst>
                  <a:lin ang="5400000" scaled="0"/>
                </a:gradFill>
                <a:cs typeface="Segoe UI Semilight" panose="020B0402040204020203" pitchFamily="34" charset="0"/>
              </a:rPr>
            </a:br>
            <a:r>
              <a:rPr lang="en-US" sz="1200" i="1">
                <a:solidFill>
                  <a:schemeClr val="accent2"/>
                </a:solidFill>
                <a:cs typeface="Segoe UI Semilight" panose="020B0402040204020203" pitchFamily="34" charset="0"/>
              </a:rPr>
              <a:t>Same project can be used for multiple scenarios</a:t>
            </a:r>
          </a:p>
        </p:txBody>
      </p:sp>
      <p:cxnSp>
        <p:nvCxnSpPr>
          <p:cNvPr id="26" name="Straight Connector 25">
            <a:extLst>
              <a:ext uri="{FF2B5EF4-FFF2-40B4-BE49-F238E27FC236}">
                <a16:creationId xmlns:a16="http://schemas.microsoft.com/office/drawing/2014/main" id="{FCA9303F-2EF3-4D48-A252-FF9C2A8D2E68}"/>
              </a:ext>
            </a:extLst>
          </p:cNvPr>
          <p:cNvCxnSpPr>
            <a:cxnSpLocks/>
          </p:cNvCxnSpPr>
          <p:nvPr/>
        </p:nvCxnSpPr>
        <p:spPr>
          <a:xfrm>
            <a:off x="2290250" y="3342968"/>
            <a:ext cx="7842900"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37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E7740E8-25EA-914E-8CF9-F2636122D7CF}"/>
              </a:ext>
            </a:extLst>
          </p:cNvPr>
          <p:cNvSpPr>
            <a:spLocks noGrp="1"/>
          </p:cNvSpPr>
          <p:nvPr>
            <p:ph type="body" sz="quarter" idx="10"/>
          </p:nvPr>
        </p:nvSpPr>
        <p:spPr>
          <a:xfrm>
            <a:off x="465138" y="898382"/>
            <a:ext cx="11887195" cy="492443"/>
          </a:xfrm>
        </p:spPr>
        <p:txBody>
          <a:bodyPr/>
          <a:lstStyle/>
          <a:p>
            <a:r>
              <a:rPr lang="en-US"/>
              <a:t>For VMware VMs</a:t>
            </a:r>
          </a:p>
        </p:txBody>
      </p:sp>
      <p:sp>
        <p:nvSpPr>
          <p:cNvPr id="3" name="Title 2">
            <a:extLst>
              <a:ext uri="{FF2B5EF4-FFF2-40B4-BE49-F238E27FC236}">
                <a16:creationId xmlns:a16="http://schemas.microsoft.com/office/drawing/2014/main" id="{F3AECDF4-0E2E-D240-BC65-CF1870790A0C}"/>
              </a:ext>
            </a:extLst>
          </p:cNvPr>
          <p:cNvSpPr>
            <a:spLocks noGrp="1"/>
          </p:cNvSpPr>
          <p:nvPr>
            <p:ph type="title"/>
          </p:nvPr>
        </p:nvSpPr>
        <p:spPr>
          <a:xfrm>
            <a:off x="465138" y="441332"/>
            <a:ext cx="11530584" cy="830020"/>
          </a:xfrm>
        </p:spPr>
        <p:txBody>
          <a:bodyPr/>
          <a:lstStyle/>
          <a:p>
            <a:r>
              <a:rPr lang="en-US"/>
              <a:t>Discovery: How to scope</a:t>
            </a:r>
          </a:p>
        </p:txBody>
      </p:sp>
      <p:sp>
        <p:nvSpPr>
          <p:cNvPr id="8" name="Rectangle 7">
            <a:extLst>
              <a:ext uri="{FF2B5EF4-FFF2-40B4-BE49-F238E27FC236}">
                <a16:creationId xmlns:a16="http://schemas.microsoft.com/office/drawing/2014/main" id="{D1192FCF-8C5C-3C44-9B0E-E500AF2CFAED}"/>
              </a:ext>
            </a:extLst>
          </p:cNvPr>
          <p:cNvSpPr/>
          <p:nvPr/>
        </p:nvSpPr>
        <p:spPr>
          <a:xfrm>
            <a:off x="4762397" y="2865530"/>
            <a:ext cx="3330114" cy="2974541"/>
          </a:xfrm>
          <a:prstGeom prst="rect">
            <a:avLst/>
          </a:prstGeom>
        </p:spPr>
        <p:txBody>
          <a:bodyPr wrap="square">
            <a:spAutoFit/>
          </a:bodyPr>
          <a:lstStyle/>
          <a:p>
            <a:pPr defTabSz="932597">
              <a:spcAft>
                <a:spcPts val="600"/>
              </a:spcAft>
              <a:defRPr/>
            </a:pPr>
            <a:r>
              <a:rPr lang="en-US" sz="2400">
                <a:ln w="3175">
                  <a:noFill/>
                </a:ln>
                <a:solidFill>
                  <a:schemeClr val="tx2"/>
                </a:solidFill>
                <a:latin typeface="+mj-lt"/>
                <a:cs typeface="Segoe UI" pitchFamily="34" charset="0"/>
              </a:rPr>
              <a:t>For vCenter &gt;10000 servers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Deploy multiple appliances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(one per 10000 VMs)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Use multiple vCenter accounts (one account per appliance)</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Configure the permissions scope for the vCenter accounts, such that each account/appliance discovers a mutually exclusive set of VMs on the vCenter</a:t>
            </a:r>
          </a:p>
        </p:txBody>
      </p:sp>
      <p:sp>
        <p:nvSpPr>
          <p:cNvPr id="11" name="Rectangle 10">
            <a:extLst>
              <a:ext uri="{FF2B5EF4-FFF2-40B4-BE49-F238E27FC236}">
                <a16:creationId xmlns:a16="http://schemas.microsoft.com/office/drawing/2014/main" id="{809AEA98-2D14-D449-A3CD-E2867BB9F3A7}"/>
              </a:ext>
            </a:extLst>
          </p:cNvPr>
          <p:cNvSpPr/>
          <p:nvPr/>
        </p:nvSpPr>
        <p:spPr>
          <a:xfrm>
            <a:off x="8665036" y="2865530"/>
            <a:ext cx="3330114" cy="2354491"/>
          </a:xfrm>
          <a:prstGeom prst="rect">
            <a:avLst/>
          </a:prstGeom>
        </p:spPr>
        <p:txBody>
          <a:bodyPr wrap="square">
            <a:spAutoFit/>
          </a:bodyPr>
          <a:lstStyle/>
          <a:p>
            <a:pPr defTabSz="932597">
              <a:spcAft>
                <a:spcPts val="600"/>
              </a:spcAft>
              <a:defRPr/>
            </a:pPr>
            <a:r>
              <a:rPr lang="en-US" sz="2400">
                <a:ln w="3175">
                  <a:noFill/>
                </a:ln>
                <a:solidFill>
                  <a:schemeClr val="tx2"/>
                </a:solidFill>
                <a:latin typeface="+mj-lt"/>
                <a:cs typeface="Segoe UI" pitchFamily="34" charset="0"/>
              </a:rPr>
              <a:t>Overlapping VM discovery leads to</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Incorrect count of servers in assessments</a:t>
            </a:r>
          </a:p>
          <a:p>
            <a:pPr marL="9525" lvl="1" defTabSz="914191">
              <a:spcAft>
                <a:spcPts val="1200"/>
              </a:spcAft>
            </a:pPr>
            <a:r>
              <a:rPr lang="en-US" sz="1400">
                <a:gradFill>
                  <a:gsLst>
                    <a:gs pos="2917">
                      <a:srgbClr val="1A1A1A"/>
                    </a:gs>
                    <a:gs pos="30000">
                      <a:srgbClr val="1A1A1A"/>
                    </a:gs>
                  </a:gsLst>
                  <a:lin ang="5400000" scaled="0"/>
                </a:gradFill>
                <a:cs typeface="Segoe UI Semilight" panose="020B0402040204020203" pitchFamily="34" charset="0"/>
              </a:rPr>
              <a:t>Inability to select VM for replication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if same VM is discovered through multiple VMware appliances in the same project</a:t>
            </a:r>
          </a:p>
        </p:txBody>
      </p:sp>
      <p:cxnSp>
        <p:nvCxnSpPr>
          <p:cNvPr id="12" name="Straight Connector 11">
            <a:extLst>
              <a:ext uri="{FF2B5EF4-FFF2-40B4-BE49-F238E27FC236}">
                <a16:creationId xmlns:a16="http://schemas.microsoft.com/office/drawing/2014/main" id="{73CD432A-5BAD-4D4E-A52E-2CA7964391C3}"/>
              </a:ext>
            </a:extLst>
          </p:cNvPr>
          <p:cNvCxnSpPr/>
          <p:nvPr/>
        </p:nvCxnSpPr>
        <p:spPr>
          <a:xfrm>
            <a:off x="8351171" y="2786726"/>
            <a:ext cx="0" cy="313214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089E6BD9-3E1C-4B42-A158-BCAEB1835D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652" y="3451189"/>
            <a:ext cx="3483653" cy="1768832"/>
          </a:xfrm>
          <a:prstGeom prst="rect">
            <a:avLst/>
          </a:prstGeom>
        </p:spPr>
      </p:pic>
    </p:spTree>
    <p:extLst>
      <p:ext uri="{BB962C8B-B14F-4D97-AF65-F5344CB8AC3E}">
        <p14:creationId xmlns:p14="http://schemas.microsoft.com/office/powerpoint/2010/main" val="2885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Discover applications and dependencies</a:t>
            </a:r>
          </a:p>
        </p:txBody>
      </p:sp>
    </p:spTree>
    <p:extLst>
      <p:ext uri="{BB962C8B-B14F-4D97-AF65-F5344CB8AC3E}">
        <p14:creationId xmlns:p14="http://schemas.microsoft.com/office/powerpoint/2010/main" val="17571286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DE41330E-3C85-D340-A053-F5B49B36F46C}"/>
              </a:ext>
            </a:extLst>
          </p:cNvPr>
          <p:cNvSpPr/>
          <p:nvPr/>
        </p:nvSpPr>
        <p:spPr bwMode="auto">
          <a:xfrm>
            <a:off x="6452359" y="1710814"/>
            <a:ext cx="1986892" cy="4484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451EADAE-4A93-B647-BBA7-F693ABF71729}"/>
              </a:ext>
            </a:extLst>
          </p:cNvPr>
          <p:cNvSpPr/>
          <p:nvPr/>
        </p:nvSpPr>
        <p:spPr bwMode="auto">
          <a:xfrm>
            <a:off x="494010" y="1710814"/>
            <a:ext cx="1986892" cy="44847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F56EDA30-9624-41EF-8946-6482C8614200}"/>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Semibold (Headings)"/>
            </a:endParaRPr>
          </a:p>
        </p:txBody>
      </p:sp>
      <p:sp>
        <p:nvSpPr>
          <p:cNvPr id="3" name="Title 2">
            <a:extLst>
              <a:ext uri="{FF2B5EF4-FFF2-40B4-BE49-F238E27FC236}">
                <a16:creationId xmlns:a16="http://schemas.microsoft.com/office/drawing/2014/main" id="{F7A99201-89CE-354E-B17C-DE059F0382CF}"/>
              </a:ext>
            </a:extLst>
          </p:cNvPr>
          <p:cNvSpPr>
            <a:spLocks noGrp="1"/>
          </p:cNvSpPr>
          <p:nvPr>
            <p:ph type="title"/>
          </p:nvPr>
        </p:nvSpPr>
        <p:spPr>
          <a:xfrm>
            <a:off x="465138" y="441332"/>
            <a:ext cx="11530584" cy="830020"/>
          </a:xfrm>
        </p:spPr>
        <p:txBody>
          <a:bodyPr/>
          <a:lstStyle/>
          <a:p>
            <a:r>
              <a:rPr lang="en-US" dirty="0"/>
              <a:t>Dependency analysis: Supported versions &amp; pre-requisites </a:t>
            </a:r>
          </a:p>
        </p:txBody>
      </p:sp>
      <p:pic>
        <p:nvPicPr>
          <p:cNvPr id="26" name="Picture 4" descr="Image result for vmware icon transparent">
            <a:extLst>
              <a:ext uri="{FF2B5EF4-FFF2-40B4-BE49-F238E27FC236}">
                <a16:creationId xmlns:a16="http://schemas.microsoft.com/office/drawing/2014/main" id="{E900F37A-3807-6F40-947D-F37F5622A43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7728" y="2669321"/>
            <a:ext cx="1378293" cy="2246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11">
            <a:extLst>
              <a:ext uri="{FF2B5EF4-FFF2-40B4-BE49-F238E27FC236}">
                <a16:creationId xmlns:a16="http://schemas.microsoft.com/office/drawing/2014/main" id="{C01FE9F1-6DB1-4A4B-920D-7C4599F5326A}"/>
              </a:ext>
            </a:extLst>
          </p:cNvPr>
          <p:cNvGraphicFramePr>
            <a:graphicFrameLocks noGrp="1"/>
          </p:cNvGraphicFramePr>
          <p:nvPr>
            <p:extLst>
              <p:ext uri="{D42A27DB-BD31-4B8C-83A1-F6EECF244321}">
                <p14:modId xmlns:p14="http://schemas.microsoft.com/office/powerpoint/2010/main" val="2486654333"/>
              </p:ext>
            </p:extLst>
          </p:nvPr>
        </p:nvGraphicFramePr>
        <p:xfrm>
          <a:off x="2598861" y="2042235"/>
          <a:ext cx="3018025" cy="4279908"/>
        </p:xfrm>
        <a:graphic>
          <a:graphicData uri="http://schemas.openxmlformats.org/drawingml/2006/table">
            <a:tbl>
              <a:tblPr firstRow="1" bandRow="1">
                <a:tableStyleId>{5C22544A-7EE6-4342-B048-85BDC9FD1C3A}</a:tableStyleId>
              </a:tblPr>
              <a:tblGrid>
                <a:gridCol w="3018025">
                  <a:extLst>
                    <a:ext uri="{9D8B030D-6E8A-4147-A177-3AD203B41FA5}">
                      <a16:colId xmlns:a16="http://schemas.microsoft.com/office/drawing/2014/main" val="1167338688"/>
                    </a:ext>
                  </a:extLst>
                </a:gridCol>
              </a:tblGrid>
              <a:tr h="1257103">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VMs</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PowerShell 2.0 </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VMware tools 10.2.0 or later</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Administrator account </a:t>
                      </a:r>
                    </a:p>
                  </a:txBody>
                  <a:tcPr>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99590517"/>
                  </a:ext>
                </a:extLst>
              </a:tr>
              <a:tr h="930832">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On vCenter</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Read-only account with Virtual Machines </a:t>
                      </a:r>
                      <a:b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b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-&gt; Guest Operations privilege </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67529519"/>
                  </a:ext>
                </a:extLst>
              </a:tr>
              <a:tr h="2091973">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Supported VMs </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Windows Server 2008 R2 and above</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Red Hat Enterprise Linux 7, 6, 5</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Ubuntu Linux 14.04, 16.04</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Debian 7, 8</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Oracle Linux 6, 7</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CentOS 5, 6, 7</a:t>
                      </a:r>
                    </a:p>
                  </a:txBody>
                  <a:tcPr>
                    <a:lnT w="9525"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3489784918"/>
                  </a:ext>
                </a:extLst>
              </a:tr>
            </a:tbl>
          </a:graphicData>
        </a:graphic>
      </p:graphicFrame>
      <p:sp>
        <p:nvSpPr>
          <p:cNvPr id="12" name="Rectangle 11">
            <a:extLst>
              <a:ext uri="{FF2B5EF4-FFF2-40B4-BE49-F238E27FC236}">
                <a16:creationId xmlns:a16="http://schemas.microsoft.com/office/drawing/2014/main" id="{69B4A5FA-42AA-F648-B34F-12574236B52E}"/>
              </a:ext>
            </a:extLst>
          </p:cNvPr>
          <p:cNvSpPr/>
          <p:nvPr/>
        </p:nvSpPr>
        <p:spPr>
          <a:xfrm>
            <a:off x="983467" y="1885654"/>
            <a:ext cx="1006814" cy="523220"/>
          </a:xfrm>
          <a:prstGeom prst="rect">
            <a:avLst/>
          </a:prstGeom>
        </p:spPr>
        <p:txBody>
          <a:bodyPr wrap="none">
            <a:spAutoFit/>
          </a:bodyPr>
          <a:lstStyle/>
          <a:p>
            <a:pPr algn="ctr"/>
            <a:r>
              <a:rPr lang="en-US" sz="1600">
                <a:latin typeface="+mj-lt"/>
              </a:rPr>
              <a:t>VMware </a:t>
            </a:r>
            <a:br>
              <a:rPr lang="en-US" sz="1600"/>
            </a:br>
            <a:r>
              <a:rPr lang="en-US" sz="1200"/>
              <a:t>(agentless)</a:t>
            </a:r>
            <a:endParaRPr lang="en-US" sz="1600"/>
          </a:p>
        </p:txBody>
      </p:sp>
      <p:graphicFrame>
        <p:nvGraphicFramePr>
          <p:cNvPr id="39" name="Table 11">
            <a:extLst>
              <a:ext uri="{FF2B5EF4-FFF2-40B4-BE49-F238E27FC236}">
                <a16:creationId xmlns:a16="http://schemas.microsoft.com/office/drawing/2014/main" id="{9EC5E6AB-426E-624C-A75E-EE77A1D04481}"/>
              </a:ext>
            </a:extLst>
          </p:cNvPr>
          <p:cNvGraphicFramePr>
            <a:graphicFrameLocks noGrp="1"/>
          </p:cNvGraphicFramePr>
          <p:nvPr>
            <p:extLst>
              <p:ext uri="{D42A27DB-BD31-4B8C-83A1-F6EECF244321}">
                <p14:modId xmlns:p14="http://schemas.microsoft.com/office/powerpoint/2010/main" val="2931212592"/>
              </p:ext>
            </p:extLst>
          </p:nvPr>
        </p:nvGraphicFramePr>
        <p:xfrm>
          <a:off x="8574721" y="2042235"/>
          <a:ext cx="3018025" cy="4279908"/>
        </p:xfrm>
        <a:graphic>
          <a:graphicData uri="http://schemas.openxmlformats.org/drawingml/2006/table">
            <a:tbl>
              <a:tblPr firstRow="1" bandRow="1">
                <a:tableStyleId>{5C22544A-7EE6-4342-B048-85BDC9FD1C3A}</a:tableStyleId>
              </a:tblPr>
              <a:tblGrid>
                <a:gridCol w="3018025">
                  <a:extLst>
                    <a:ext uri="{9D8B030D-6E8A-4147-A177-3AD203B41FA5}">
                      <a16:colId xmlns:a16="http://schemas.microsoft.com/office/drawing/2014/main" val="1167338688"/>
                    </a:ext>
                  </a:extLst>
                </a:gridCol>
              </a:tblGrid>
              <a:tr h="1257103">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VMs</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Microsoft Monitoring agent</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Dependency agent</a:t>
                      </a:r>
                    </a:p>
                  </a:txBody>
                  <a:tcPr>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99590517"/>
                  </a:ext>
                </a:extLst>
              </a:tr>
              <a:tr h="930832">
                <a:tc>
                  <a:txBody>
                    <a:bodyPr/>
                    <a:lstStyle/>
                    <a:p>
                      <a:pPr marL="9525" lvl="1" indent="0" algn="l" defTabSz="914191" rtl="0" eaLnBrk="1" latinLnBrk="0" hangingPunct="1">
                        <a:spcAft>
                          <a:spcPts val="300"/>
                        </a:spcAft>
                        <a:buFont typeface="Arial" panose="020B0604020202020204" pitchFamily="34" charset="0"/>
                        <a:buNone/>
                      </a:pPr>
                      <a:r>
                        <a:rPr lang="en-US" sz="1600" b="0" kern="1200">
                          <a:solidFill>
                            <a:schemeClr val="tx2"/>
                          </a:solidFill>
                          <a:latin typeface="+mj-lt"/>
                          <a:ea typeface="+mn-ea"/>
                          <a:cs typeface="Segoe UI Semilight" panose="020B0402040204020203" pitchFamily="34" charset="0"/>
                        </a:rPr>
                        <a:t>On Azure</a:t>
                      </a:r>
                    </a:p>
                    <a:p>
                      <a:pPr marL="9525" lvl="1" indent="0" algn="l" defTabSz="914191" rtl="0" eaLnBrk="1" latinLnBrk="0" hangingPunct="1">
                        <a:spcAft>
                          <a:spcPts val="300"/>
                        </a:spcAft>
                        <a:buFont typeface="Arial" panose="020B0604020202020204" pitchFamily="34" charset="0"/>
                        <a:buNone/>
                        <a:defRPr/>
                      </a:pPr>
                      <a:r>
                        <a:rPr lang="en-US" sz="1200" b="0" kern="1200">
                          <a:gradFill>
                            <a:gsLst>
                              <a:gs pos="2917">
                                <a:srgbClr val="1A1A1A"/>
                              </a:gs>
                              <a:gs pos="30000">
                                <a:srgbClr val="1A1A1A"/>
                              </a:gs>
                            </a:gsLst>
                            <a:lin ang="5400000" scaled="0"/>
                          </a:gradFill>
                          <a:latin typeface="+mn-lt"/>
                          <a:ea typeface="+mn-ea"/>
                          <a:cs typeface="Segoe UI Semilight" panose="020B0402040204020203" pitchFamily="34" charset="0"/>
                        </a:rPr>
                        <a:t>Log Analytics workspace</a:t>
                      </a:r>
                    </a:p>
                  </a:txBody>
                  <a:tcP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67529519"/>
                  </a:ext>
                </a:extLst>
              </a:tr>
              <a:tr h="2091973">
                <a:tc>
                  <a:txBody>
                    <a:bodyPr/>
                    <a:lstStyle/>
                    <a:p>
                      <a:pPr marL="9525" lvl="1" indent="0" algn="l" defTabSz="914191" rtl="0" eaLnBrk="1" latinLnBrk="0" hangingPunct="1">
                        <a:spcAft>
                          <a:spcPts val="300"/>
                        </a:spcAft>
                        <a:buFont typeface="Arial" panose="020B0604020202020204" pitchFamily="34" charset="0"/>
                        <a:buNone/>
                      </a:pPr>
                      <a:r>
                        <a:rPr lang="en-US" sz="1600" b="0" kern="1200" dirty="0">
                          <a:solidFill>
                            <a:schemeClr val="tx2"/>
                          </a:solidFill>
                          <a:latin typeface="+mj-lt"/>
                          <a:ea typeface="+mn-ea"/>
                          <a:cs typeface="Segoe UI Semilight" panose="020B0402040204020203" pitchFamily="34" charset="0"/>
                        </a:rPr>
                        <a:t>Supported VMs </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All except</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Windows Server 2003</a:t>
                      </a:r>
                    </a:p>
                    <a:p>
                      <a:pPr marL="9525" lvl="1" indent="0" algn="l" defTabSz="914191" rtl="0" eaLnBrk="1" latinLnBrk="0" hangingPunct="1">
                        <a:spcAft>
                          <a:spcPts val="300"/>
                        </a:spcAft>
                        <a:buFont typeface="Arial" panose="020B0604020202020204" pitchFamily="34" charset="0"/>
                        <a:buNone/>
                        <a:defRPr/>
                      </a:pPr>
                      <a:r>
                        <a:rPr lang="en-US" sz="1200" b="0" kern="1200" dirty="0">
                          <a:gradFill>
                            <a:gsLst>
                              <a:gs pos="2917">
                                <a:srgbClr val="1A1A1A"/>
                              </a:gs>
                              <a:gs pos="30000">
                                <a:srgbClr val="1A1A1A"/>
                              </a:gs>
                            </a:gsLst>
                            <a:lin ang="5400000" scaled="0"/>
                          </a:gradFill>
                          <a:latin typeface="+mn-lt"/>
                          <a:ea typeface="+mn-ea"/>
                          <a:cs typeface="Segoe UI Semilight" panose="020B0402040204020203" pitchFamily="34" charset="0"/>
                        </a:rPr>
                        <a:t>SUSE Linux</a:t>
                      </a:r>
                    </a:p>
                  </a:txBody>
                  <a:tcPr>
                    <a:lnT w="9525"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3489784918"/>
                  </a:ext>
                </a:extLst>
              </a:tr>
            </a:tbl>
          </a:graphicData>
        </a:graphic>
      </p:graphicFrame>
      <p:sp>
        <p:nvSpPr>
          <p:cNvPr id="40" name="Rectangle 39">
            <a:extLst>
              <a:ext uri="{FF2B5EF4-FFF2-40B4-BE49-F238E27FC236}">
                <a16:creationId xmlns:a16="http://schemas.microsoft.com/office/drawing/2014/main" id="{E7209B20-2571-864A-9638-AFEDAB95615D}"/>
              </a:ext>
            </a:extLst>
          </p:cNvPr>
          <p:cNvSpPr/>
          <p:nvPr/>
        </p:nvSpPr>
        <p:spPr>
          <a:xfrm>
            <a:off x="6452359" y="1885654"/>
            <a:ext cx="1986892" cy="1077218"/>
          </a:xfrm>
          <a:prstGeom prst="rect">
            <a:avLst/>
          </a:prstGeom>
        </p:spPr>
        <p:txBody>
          <a:bodyPr wrap="square">
            <a:spAutoFit/>
          </a:bodyPr>
          <a:lstStyle/>
          <a:p>
            <a:pPr algn="ctr"/>
            <a:r>
              <a:rPr lang="en-US" sz="1600">
                <a:latin typeface="+mj-lt"/>
              </a:rPr>
              <a:t>Hyper-V/ physical servers/ </a:t>
            </a:r>
          </a:p>
          <a:p>
            <a:pPr algn="ctr"/>
            <a:r>
              <a:rPr lang="en-US" sz="1600">
                <a:latin typeface="+mj-lt"/>
              </a:rPr>
              <a:t>other cloud servers </a:t>
            </a:r>
            <a:br>
              <a:rPr lang="en-US" sz="1600"/>
            </a:br>
            <a:endParaRPr lang="en-US" sz="1600"/>
          </a:p>
        </p:txBody>
      </p:sp>
      <p:pic>
        <p:nvPicPr>
          <p:cNvPr id="45" name="Picture 4">
            <a:extLst>
              <a:ext uri="{FF2B5EF4-FFF2-40B4-BE49-F238E27FC236}">
                <a16:creationId xmlns:a16="http://schemas.microsoft.com/office/drawing/2014/main" id="{BE0974F7-067D-5247-86FC-ED59C96B2807}"/>
              </a:ext>
            </a:extLst>
          </p:cNvPr>
          <p:cNvPicPr>
            <a:picLocks noChangeAspect="1" noChangeArrowheads="1"/>
          </p:cNvPicPr>
          <p:nvPr/>
        </p:nvPicPr>
        <p:blipFill>
          <a:blip r:embed="rId4"/>
          <a:srcRect/>
          <a:stretch/>
        </p:blipFill>
        <p:spPr bwMode="auto">
          <a:xfrm>
            <a:off x="6952926" y="3482656"/>
            <a:ext cx="985759" cy="4224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58B04118-A1F7-484B-97A3-3E818B5C8682}"/>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284821" y="2937841"/>
            <a:ext cx="321969" cy="321969"/>
          </a:xfrm>
          <a:prstGeom prst="rect">
            <a:avLst/>
          </a:prstGeom>
        </p:spPr>
      </p:pic>
      <p:pic>
        <p:nvPicPr>
          <p:cNvPr id="47" name="Picture 6" descr="Image result for aws transparent icon">
            <a:extLst>
              <a:ext uri="{FF2B5EF4-FFF2-40B4-BE49-F238E27FC236}">
                <a16:creationId xmlns:a16="http://schemas.microsoft.com/office/drawing/2014/main" id="{317CC506-548D-9E4C-8D0F-6B9CE669CA8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33959" y="4127969"/>
            <a:ext cx="823692" cy="32196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B6E77697-2208-D54A-B926-8D088691029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6746311" y="4406392"/>
            <a:ext cx="1398989" cy="931727"/>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BB51D319-40CF-2C4B-9923-1E95DC2B7831}"/>
              </a:ext>
            </a:extLst>
          </p:cNvPr>
          <p:cNvSpPr txBox="1"/>
          <p:nvPr/>
        </p:nvSpPr>
        <p:spPr>
          <a:xfrm>
            <a:off x="465138" y="6412795"/>
            <a:ext cx="6848432" cy="261610"/>
          </a:xfrm>
          <a:prstGeom prst="rect">
            <a:avLst/>
          </a:prstGeom>
          <a:noFill/>
        </p:spPr>
        <p:txBody>
          <a:bodyPr wrap="square">
            <a:spAutoFit/>
          </a:bodyPr>
          <a:lstStyle/>
          <a:p>
            <a:pPr defTabSz="932597">
              <a:defRPr/>
            </a:pPr>
            <a:r>
              <a:rPr lang="en-US" sz="1050" i="1">
                <a:solidFill>
                  <a:schemeClr val="accent2"/>
                </a:solidFill>
                <a:latin typeface="Segoe UI"/>
                <a:cs typeface="Segoe UI Semilight" panose="020B0402040204020203" pitchFamily="34" charset="0"/>
              </a:rPr>
              <a:t>*These are in addition to the pre-requisites called out for server discovery</a:t>
            </a:r>
          </a:p>
        </p:txBody>
      </p:sp>
    </p:spTree>
    <p:extLst>
      <p:ext uri="{BB962C8B-B14F-4D97-AF65-F5344CB8AC3E}">
        <p14:creationId xmlns:p14="http://schemas.microsoft.com/office/powerpoint/2010/main" val="227114042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50429"/>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148668"/>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ct val="0"/>
              </a:spcAft>
              <a:buSzTx/>
              <a:buNone/>
            </a:pPr>
            <a:r>
              <a:rPr lang="en-US" altLang="en-US" sz="2000" dirty="0">
                <a:solidFill>
                  <a:schemeClr val="tx2"/>
                </a:solidFill>
                <a:latin typeface="Segoe UI"/>
              </a:rPr>
              <a:t>Deploy and configure </a:t>
            </a:r>
            <a:r>
              <a:rPr lang="en-US" altLang="en-US" sz="2000" dirty="0">
                <a:gradFill>
                  <a:gsLst>
                    <a:gs pos="2917">
                      <a:srgbClr val="1A1A1A"/>
                    </a:gs>
                    <a:gs pos="30000">
                      <a:srgbClr val="1A1A1A"/>
                    </a:gs>
                  </a:gsLst>
                  <a:lin ang="5400000" scaled="0"/>
                </a:gradFill>
                <a:latin typeface="Segoe UI"/>
              </a:rPr>
              <a:t>the Azure Migrate appliance in the source environment (vCenter and server creds)</a:t>
            </a:r>
          </a:p>
          <a:p>
            <a:pPr marL="0" indent="0" defTabSz="932418" eaLnBrk="0" fontAlgn="base" hangingPunct="0">
              <a:spcBef>
                <a:spcPct val="0"/>
              </a:spcBef>
              <a:spcAft>
                <a:spcPct val="0"/>
              </a:spcAft>
              <a:buSzTx/>
              <a:buNone/>
            </a:pPr>
            <a:endParaRPr lang="en-US" altLang="en-US" sz="2000" dirty="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Appliance discovers servers and server configurations, applications and roles, and collects performance data </a:t>
            </a:r>
            <a:r>
              <a:rPr lang="en-US" altLang="en-US" sz="2000" dirty="0">
                <a:gradFill>
                  <a:gsLst>
                    <a:gs pos="2917">
                      <a:srgbClr val="1A1A1A"/>
                    </a:gs>
                    <a:gs pos="30000">
                      <a:srgbClr val="1A1A1A"/>
                    </a:gs>
                  </a:gsLst>
                  <a:lin ang="5400000" scaled="0"/>
                </a:gradFill>
                <a:latin typeface="Segoe UI"/>
              </a:rPr>
              <a:t>for Windows and Linux servers</a:t>
            </a:r>
          </a:p>
          <a:p>
            <a:pPr marL="0" indent="0" defTabSz="914191" fontAlgn="base">
              <a:spcBef>
                <a:spcPct val="0"/>
              </a:spcBef>
              <a:spcAft>
                <a:spcPct val="0"/>
              </a:spcAft>
              <a:buSzTx/>
              <a:buNone/>
            </a:pPr>
            <a:endParaRPr lang="en-US" altLang="en-US" sz="2000" dirty="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Enable dependency analysis </a:t>
            </a:r>
            <a:r>
              <a:rPr lang="en-US" altLang="en-US" sz="2000" dirty="0">
                <a:gradFill>
                  <a:gsLst>
                    <a:gs pos="2917">
                      <a:srgbClr val="1A1A1A"/>
                    </a:gs>
                    <a:gs pos="30000">
                      <a:srgbClr val="1A1A1A"/>
                    </a:gs>
                  </a:gsLst>
                  <a:lin ang="5400000" scaled="0"/>
                </a:gradFill>
                <a:latin typeface="Segoe UI"/>
              </a:rPr>
              <a:t>for eligible servers from Azure Portal </a:t>
            </a:r>
          </a:p>
          <a:p>
            <a:pPr marL="457112" indent="-457112" defTabSz="914191" fontAlgn="base">
              <a:spcBef>
                <a:spcPct val="0"/>
              </a:spcBef>
              <a:spcAft>
                <a:spcPct val="0"/>
              </a:spcAft>
              <a:buSzTx/>
              <a:buFont typeface="+mj-lt"/>
              <a:buAutoNum type="arabicPeriod"/>
            </a:pPr>
            <a:endParaRPr lang="en-US" altLang="en-US" sz="2000" dirty="0">
              <a:solidFill>
                <a:schemeClr val="tx2"/>
              </a:solidFill>
              <a:latin typeface="Segoe UI"/>
            </a:endParaRPr>
          </a:p>
          <a:p>
            <a:pPr marL="0" indent="0" defTabSz="914191" fontAlgn="base">
              <a:spcBef>
                <a:spcPct val="0"/>
              </a:spcBef>
              <a:spcAft>
                <a:spcPct val="0"/>
              </a:spcAft>
              <a:buSzTx/>
              <a:buNone/>
            </a:pPr>
            <a:r>
              <a:rPr lang="en-US" altLang="en-US" sz="2000" dirty="0">
                <a:solidFill>
                  <a:schemeClr val="tx2"/>
                </a:solidFill>
                <a:latin typeface="Segoe UI"/>
              </a:rPr>
              <a:t>View </a:t>
            </a:r>
            <a:r>
              <a:rPr lang="en-US" altLang="en-US" sz="2000" dirty="0">
                <a:gradFill>
                  <a:gsLst>
                    <a:gs pos="2917">
                      <a:srgbClr val="1A1A1A"/>
                    </a:gs>
                    <a:gs pos="30000">
                      <a:srgbClr val="1A1A1A"/>
                    </a:gs>
                  </a:gsLst>
                  <a:lin ang="5400000" scaled="0"/>
                </a:gradFill>
                <a:latin typeface="Segoe UI"/>
              </a:rPr>
              <a:t>application inventory, roles on servers, and dependencies across servers</a:t>
            </a: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407063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i="1" spc="-51">
              <a:solidFill>
                <a:prstClr val="black"/>
              </a:solidFill>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565103"/>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10887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3" name="Straight Connector 32">
            <a:extLst>
              <a:ext uri="{FF2B5EF4-FFF2-40B4-BE49-F238E27FC236}">
                <a16:creationId xmlns:a16="http://schemas.microsoft.com/office/drawing/2014/main" id="{4857CD28-3FF1-3D44-95AD-84CD1A8D5F87}"/>
              </a:ext>
            </a:extLst>
          </p:cNvPr>
          <p:cNvCxnSpPr>
            <a:cxnSpLocks/>
          </p:cNvCxnSpPr>
          <p:nvPr/>
        </p:nvCxnSpPr>
        <p:spPr>
          <a:xfrm>
            <a:off x="7176588" y="5011700"/>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2" name="Graphic 37">
            <a:extLst>
              <a:ext uri="{FF2B5EF4-FFF2-40B4-BE49-F238E27FC236}">
                <a16:creationId xmlns:a16="http://schemas.microsoft.com/office/drawing/2014/main" id="{0F39F789-093E-9E46-8534-A5C4C8A1F698}"/>
              </a:ext>
            </a:extLst>
          </p:cNvPr>
          <p:cNvGrpSpPr/>
          <p:nvPr/>
        </p:nvGrpSpPr>
        <p:grpSpPr>
          <a:xfrm>
            <a:off x="3924955" y="2795581"/>
            <a:ext cx="940615" cy="863331"/>
            <a:chOff x="1726867" y="2839112"/>
            <a:chExt cx="940615" cy="863331"/>
          </a:xfrm>
        </p:grpSpPr>
        <p:sp>
          <p:nvSpPr>
            <p:cNvPr id="4" name="Freeform 3">
              <a:extLst>
                <a:ext uri="{FF2B5EF4-FFF2-40B4-BE49-F238E27FC236}">
                  <a16:creationId xmlns:a16="http://schemas.microsoft.com/office/drawing/2014/main" id="{F0BC73F8-FDFB-3345-8412-BCBEE0AA494D}"/>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EAE53AE-F7A3-CD47-A873-971D3D9DE492}"/>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AE967D-6C48-4944-937C-44498E0131C0}"/>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EA17B13-2EC4-6C45-B968-AF26F6BAD1A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2D90295-2588-5A4D-A208-1527A0D2D6FD}"/>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3DBC8D8-396A-3241-932E-1D20D9291135}"/>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7BADF69-78CA-3B40-A098-6F41454678E6}"/>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0E486E7-3FCE-084C-AA69-27EB69ECEBFE}"/>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E6BC147-291C-A942-A972-65E89F6CB403}"/>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14FA3BD-90D9-734F-887F-977079BAC5A7}"/>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15C36B7-01AE-F64C-9889-EE11ACF7FF23}"/>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41F0136-78CA-9046-ACB3-F27D09F6124E}"/>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167391F-FC34-704E-AE1D-6345210F99B0}"/>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4D0E76EE-DCB7-8540-BF4F-D1C1D7E7A9ED}"/>
              </a:ext>
            </a:extLst>
          </p:cNvPr>
          <p:cNvGrpSpPr/>
          <p:nvPr/>
        </p:nvGrpSpPr>
        <p:grpSpPr>
          <a:xfrm>
            <a:off x="1164137" y="2807132"/>
            <a:ext cx="1235009" cy="851554"/>
            <a:chOff x="788200" y="3909788"/>
            <a:chExt cx="1075411" cy="741509"/>
          </a:xfrm>
        </p:grpSpPr>
        <p:pic>
          <p:nvPicPr>
            <p:cNvPr id="57" name="Graphic 56">
              <a:extLst>
                <a:ext uri="{FF2B5EF4-FFF2-40B4-BE49-F238E27FC236}">
                  <a16:creationId xmlns:a16="http://schemas.microsoft.com/office/drawing/2014/main" id="{2B89FE4A-1F89-064F-BA31-0570B117B66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2102" y="3909788"/>
              <a:ext cx="741509" cy="741509"/>
            </a:xfrm>
            <a:prstGeom prst="rect">
              <a:avLst/>
            </a:prstGeom>
          </p:spPr>
        </p:pic>
        <p:pic>
          <p:nvPicPr>
            <p:cNvPr id="42" name="Picture 8">
              <a:extLst>
                <a:ext uri="{FF2B5EF4-FFF2-40B4-BE49-F238E27FC236}">
                  <a16:creationId xmlns:a16="http://schemas.microsoft.com/office/drawing/2014/main" id="{0CB7C1F6-FD83-0A46-825B-68FB9B0D080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88200" y="4164235"/>
              <a:ext cx="532872" cy="483749"/>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4" descr="Image result for vmware icon transparent">
            <a:extLst>
              <a:ext uri="{FF2B5EF4-FFF2-40B4-BE49-F238E27FC236}">
                <a16:creationId xmlns:a16="http://schemas.microsoft.com/office/drawing/2014/main" id="{DC89C028-972E-A549-B6D3-46EB1813A8A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464592" y="5763927"/>
            <a:ext cx="1560987" cy="254474"/>
          </a:xfrm>
          <a:prstGeom prst="rect">
            <a:avLst/>
          </a:prstGeom>
          <a:noFill/>
          <a:extLst>
            <a:ext uri="{909E8E84-426E-40DD-AFC4-6F175D3DCCD1}">
              <a14:hiddenFill xmlns:a14="http://schemas.microsoft.com/office/drawing/2010/main">
                <a:solidFill>
                  <a:srgbClr val="FFFFFF"/>
                </a:solidFill>
              </a14:hiddenFill>
            </a:ext>
          </a:extLst>
        </p:spPr>
      </p:pic>
      <p:sp>
        <p:nvSpPr>
          <p:cNvPr id="41" name="Text Placeholder 40">
            <a:extLst>
              <a:ext uri="{FF2B5EF4-FFF2-40B4-BE49-F238E27FC236}">
                <a16:creationId xmlns:a16="http://schemas.microsoft.com/office/drawing/2014/main" id="{6E043EB1-2701-504E-906A-0185AE2E30D7}"/>
              </a:ext>
            </a:extLst>
          </p:cNvPr>
          <p:cNvSpPr>
            <a:spLocks noGrp="1"/>
          </p:cNvSpPr>
          <p:nvPr>
            <p:ph type="body" sz="quarter" idx="10"/>
          </p:nvPr>
        </p:nvSpPr>
        <p:spPr>
          <a:xfrm>
            <a:off x="465138" y="898382"/>
            <a:ext cx="11887195" cy="492443"/>
          </a:xfrm>
        </p:spPr>
        <p:txBody>
          <a:bodyPr/>
          <a:lstStyle/>
          <a:p>
            <a:r>
              <a:rPr lang="en-US"/>
              <a:t>Agentless for VMware VMs</a:t>
            </a:r>
          </a:p>
        </p:txBody>
      </p:sp>
      <p:sp>
        <p:nvSpPr>
          <p:cNvPr id="40" name="Title 39">
            <a:extLst>
              <a:ext uri="{FF2B5EF4-FFF2-40B4-BE49-F238E27FC236}">
                <a16:creationId xmlns:a16="http://schemas.microsoft.com/office/drawing/2014/main" id="{20D8C399-52EF-D94A-A762-11E374A64F14}"/>
              </a:ext>
            </a:extLst>
          </p:cNvPr>
          <p:cNvSpPr>
            <a:spLocks noGrp="1"/>
          </p:cNvSpPr>
          <p:nvPr>
            <p:ph type="title"/>
          </p:nvPr>
        </p:nvSpPr>
        <p:spPr>
          <a:xfrm>
            <a:off x="465138" y="441332"/>
            <a:ext cx="11530584" cy="830020"/>
          </a:xfrm>
        </p:spPr>
        <p:txBody>
          <a:bodyPr/>
          <a:lstStyle/>
          <a:p>
            <a:r>
              <a:rPr lang="en-US"/>
              <a:t>Dependency analysis: Process</a:t>
            </a:r>
          </a:p>
        </p:txBody>
      </p:sp>
    </p:spTree>
    <p:extLst>
      <p:ext uri="{BB962C8B-B14F-4D97-AF65-F5344CB8AC3E}">
        <p14:creationId xmlns:p14="http://schemas.microsoft.com/office/powerpoint/2010/main" val="405382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anim calcmode="lin" valueType="num">
                                      <p:cBhvr additive="base">
                                        <p:cTn id="11"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anim calcmode="lin" valueType="num">
                                      <p:cBhvr additive="base">
                                        <p:cTn id="27"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9" presetID="26" presetClass="emph" presetSubtype="0" fill="hold" nodeType="withEffect">
                                  <p:stCondLst>
                                    <p:cond delay="0"/>
                                  </p:stCondLst>
                                  <p:childTnLst>
                                    <p:animEffect transition="out" filter="fade">
                                      <p:cBhvr>
                                        <p:cTn id="30" dur="500" tmFilter="0, 0; .2, .5; .8, .5; 1, 0"/>
                                        <p:tgtEl>
                                          <p:spTgt spid="14"/>
                                        </p:tgtEl>
                                      </p:cBhvr>
                                    </p:animEffect>
                                    <p:animScale>
                                      <p:cBhvr>
                                        <p:cTn id="31" dur="250" autoRev="1" fill="hold"/>
                                        <p:tgtEl>
                                          <p:spTgt spid="14"/>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1">
                                            <p:txEl>
                                              <p:pRg st="6" end="6"/>
                                            </p:txEl>
                                          </p:spTgt>
                                        </p:tgtEl>
                                        <p:attrNameLst>
                                          <p:attrName>style.visibility</p:attrName>
                                        </p:attrNameLst>
                                      </p:cBhvr>
                                      <p:to>
                                        <p:strVal val="visible"/>
                                      </p:to>
                                    </p:set>
                                    <p:anim calcmode="lin" valueType="num">
                                      <p:cBhvr additive="base">
                                        <p:cTn id="36"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500" fill="hold"/>
                                        <p:tgtEl>
                                          <p:spTgt spid="46"/>
                                        </p:tgtEl>
                                        <p:attrNameLst>
                                          <p:attrName>ppt_x</p:attrName>
                                        </p:attrNameLst>
                                      </p:cBhvr>
                                      <p:tavLst>
                                        <p:tav tm="0">
                                          <p:val>
                                            <p:strVal val="#ppt_x"/>
                                          </p:val>
                                        </p:tav>
                                        <p:tav tm="100000">
                                          <p:val>
                                            <p:strVal val="#ppt_x"/>
                                          </p:val>
                                        </p:tav>
                                      </p:tavLst>
                                    </p:anim>
                                    <p:anim calcmode="lin" valueType="num">
                                      <p:cBhvr additive="base">
                                        <p:cTn id="41" dur="500" fill="hold"/>
                                        <p:tgtEl>
                                          <p:spTgt spid="46"/>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For VMware VMs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Dependency analysis: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9341364" y="2036421"/>
            <a:ext cx="1266170"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sp>
        <p:nvSpPr>
          <p:cNvPr id="141" name="Oval 140">
            <a:extLst>
              <a:ext uri="{FF2B5EF4-FFF2-40B4-BE49-F238E27FC236}">
                <a16:creationId xmlns:a16="http://schemas.microsoft.com/office/drawing/2014/main" id="{1DA672C5-772A-5643-9C02-BF6A29AE5310}"/>
              </a:ext>
            </a:extLst>
          </p:cNvPr>
          <p:cNvSpPr/>
          <p:nvPr/>
        </p:nvSpPr>
        <p:spPr bwMode="auto">
          <a:xfrm>
            <a:off x="11038832" y="2154829"/>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103" name="TextBox 102">
            <a:extLst>
              <a:ext uri="{FF2B5EF4-FFF2-40B4-BE49-F238E27FC236}">
                <a16:creationId xmlns:a16="http://schemas.microsoft.com/office/drawing/2014/main" id="{461EA6BD-BE6B-4A42-94DC-46F804C1843B}"/>
              </a:ext>
            </a:extLst>
          </p:cNvPr>
          <p:cNvSpPr txBox="1"/>
          <p:nvPr/>
        </p:nvSpPr>
        <p:spPr>
          <a:xfrm>
            <a:off x="10801416" y="2934316"/>
            <a:ext cx="1225380" cy="265009"/>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Dependencies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1968077" y="2395304"/>
            <a:ext cx="3309529" cy="307008"/>
            <a:chOff x="2277061" y="2644461"/>
            <a:chExt cx="1796694" cy="286268"/>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12" name="TextBox 111">
            <a:extLst>
              <a:ext uri="{FF2B5EF4-FFF2-40B4-BE49-F238E27FC236}">
                <a16:creationId xmlns:a16="http://schemas.microsoft.com/office/drawing/2014/main" id="{17EDD419-25E1-8444-A933-C401B8A404B0}"/>
              </a:ext>
            </a:extLst>
          </p:cNvPr>
          <p:cNvSpPr txBox="1"/>
          <p:nvPr/>
        </p:nvSpPr>
        <p:spPr>
          <a:xfrm>
            <a:off x="1999811" y="2407827"/>
            <a:ext cx="1693138" cy="265009"/>
          </a:xfrm>
          <a:prstGeom prst="rect">
            <a:avLst/>
          </a:prstGeom>
          <a:noFill/>
        </p:spPr>
        <p:txBody>
          <a:bodyPr wrap="square" rtlCol="0">
            <a:spAutoFit/>
          </a:bodyPr>
          <a:lstStyle/>
          <a:p>
            <a:pPr defTabSz="932418">
              <a:defRPr/>
            </a:pPr>
            <a:r>
              <a:rPr lang="en-US" sz="1122" i="1" kern="0">
                <a:solidFill>
                  <a:schemeClr val="accent4"/>
                </a:solidFill>
              </a:rPr>
              <a:t>Server discovery</a:t>
            </a:r>
          </a:p>
        </p:txBody>
      </p:sp>
      <p:sp>
        <p:nvSpPr>
          <p:cNvPr id="123" name="Oval 122">
            <a:extLst>
              <a:ext uri="{FF2B5EF4-FFF2-40B4-BE49-F238E27FC236}">
                <a16:creationId xmlns:a16="http://schemas.microsoft.com/office/drawing/2014/main" id="{A8568B41-A75B-824C-86F1-1498C34DDB90}"/>
              </a:ext>
            </a:extLst>
          </p:cNvPr>
          <p:cNvSpPr/>
          <p:nvPr/>
        </p:nvSpPr>
        <p:spPr bwMode="auto">
          <a:xfrm>
            <a:off x="5638482" y="2976445"/>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9146492" y="2944627"/>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grpSp>
        <p:nvGrpSpPr>
          <p:cNvPr id="130" name="Group 129">
            <a:extLst>
              <a:ext uri="{FF2B5EF4-FFF2-40B4-BE49-F238E27FC236}">
                <a16:creationId xmlns:a16="http://schemas.microsoft.com/office/drawing/2014/main" id="{9E3A8D6B-CE6A-5D47-B0AC-E99CC0AF2E83}"/>
              </a:ext>
            </a:extLst>
          </p:cNvPr>
          <p:cNvGrpSpPr/>
          <p:nvPr/>
        </p:nvGrpSpPr>
        <p:grpSpPr>
          <a:xfrm>
            <a:off x="6217587" y="2395307"/>
            <a:ext cx="3012586" cy="307006"/>
            <a:chOff x="2277061" y="2644463"/>
            <a:chExt cx="1796694" cy="286266"/>
          </a:xfrm>
        </p:grpSpPr>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flipH="1">
              <a:off x="2277061" y="2644463"/>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33" name="TextBox 132">
            <a:extLst>
              <a:ext uri="{FF2B5EF4-FFF2-40B4-BE49-F238E27FC236}">
                <a16:creationId xmlns:a16="http://schemas.microsoft.com/office/drawing/2014/main" id="{CB742047-F59B-1D48-B149-439CD32851B0}"/>
              </a:ext>
            </a:extLst>
          </p:cNvPr>
          <p:cNvSpPr txBox="1"/>
          <p:nvPr/>
        </p:nvSpPr>
        <p:spPr>
          <a:xfrm>
            <a:off x="7317693" y="2728929"/>
            <a:ext cx="1946415" cy="246221"/>
          </a:xfrm>
          <a:prstGeom prst="rect">
            <a:avLst/>
          </a:prstGeom>
          <a:noFill/>
        </p:spPr>
        <p:txBody>
          <a:bodyPr wrap="square" rtlCol="0">
            <a:spAutoFit/>
          </a:bodyPr>
          <a:lstStyle/>
          <a:p>
            <a:pPr algn="r" defTabSz="932418">
              <a:defRPr/>
            </a:pPr>
            <a:r>
              <a:rPr lang="en-US" sz="1000" i="1">
                <a:solidFill>
                  <a:schemeClr val="accent2"/>
                </a:solidFill>
              </a:rPr>
              <a:t>Installed apps (24 hrs.)</a:t>
            </a:r>
          </a:p>
        </p:txBody>
      </p:sp>
      <p:sp>
        <p:nvSpPr>
          <p:cNvPr id="134" name="TextBox 133">
            <a:extLst>
              <a:ext uri="{FF2B5EF4-FFF2-40B4-BE49-F238E27FC236}">
                <a16:creationId xmlns:a16="http://schemas.microsoft.com/office/drawing/2014/main" id="{DBE111A8-6E63-1146-B471-E570750A17FD}"/>
              </a:ext>
            </a:extLst>
          </p:cNvPr>
          <p:cNvSpPr txBox="1"/>
          <p:nvPr/>
        </p:nvSpPr>
        <p:spPr>
          <a:xfrm>
            <a:off x="6935311" y="2926163"/>
            <a:ext cx="2343790" cy="246221"/>
          </a:xfrm>
          <a:prstGeom prst="rect">
            <a:avLst/>
          </a:prstGeom>
          <a:noFill/>
        </p:spPr>
        <p:txBody>
          <a:bodyPr wrap="square" rtlCol="0">
            <a:spAutoFit/>
          </a:bodyPr>
          <a:lstStyle/>
          <a:p>
            <a:pPr algn="r" defTabSz="932418">
              <a:defRPr/>
            </a:pPr>
            <a:r>
              <a:rPr lang="en-US" sz="1000" i="1">
                <a:solidFill>
                  <a:schemeClr val="accent2"/>
                </a:solidFill>
              </a:rPr>
              <a:t>App dependencies (6 hrs.)</a:t>
            </a:r>
          </a:p>
        </p:txBody>
      </p:sp>
      <p:sp>
        <p:nvSpPr>
          <p:cNvPr id="135" name="TextBox 134">
            <a:extLst>
              <a:ext uri="{FF2B5EF4-FFF2-40B4-BE49-F238E27FC236}">
                <a16:creationId xmlns:a16="http://schemas.microsoft.com/office/drawing/2014/main" id="{20416A1C-DC29-454F-9077-0211A5FA26B5}"/>
              </a:ext>
            </a:extLst>
          </p:cNvPr>
          <p:cNvSpPr txBox="1"/>
          <p:nvPr/>
        </p:nvSpPr>
        <p:spPr>
          <a:xfrm>
            <a:off x="5957443" y="2454040"/>
            <a:ext cx="1087863" cy="265009"/>
          </a:xfrm>
          <a:prstGeom prst="rect">
            <a:avLst/>
          </a:prstGeom>
          <a:noFill/>
        </p:spPr>
        <p:txBody>
          <a:bodyPr wrap="square" rtlCol="0">
            <a:spAutoFit/>
          </a:bodyPr>
          <a:lstStyle/>
          <a:p>
            <a:pPr algn="r" defTabSz="932418">
              <a:defRPr/>
            </a:pPr>
            <a:r>
              <a:rPr lang="en-US" sz="1122" i="1" kern="0" dirty="0">
                <a:solidFill>
                  <a:schemeClr val="accent4"/>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9001270" y="244887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nvGraphicFramePr>
        <p:xfrm>
          <a:off x="5329260" y="4776881"/>
          <a:ext cx="6576521" cy="1091887"/>
        </p:xfrm>
        <a:graphic>
          <a:graphicData uri="http://schemas.openxmlformats.org/drawingml/2006/table">
            <a:tbl>
              <a:tblPr firstRow="1" bandRow="1">
                <a:tableStyleId>{FABFCF23-3B69-468F-B69F-88F6DE6A72F2}</a:tableStyleId>
              </a:tblPr>
              <a:tblGrid>
                <a:gridCol w="657652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Use a non-root account for Linux server dependency analysis</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Ensure the required capabilities are set using the following commands: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algn="l" defTabSz="932742" rtl="0" eaLnBrk="1" latinLnBrk="0" hangingPunct="1">
                        <a:lnSpc>
                          <a:spcPct val="107000"/>
                        </a:lnSpc>
                        <a:spcBef>
                          <a:spcPts val="0"/>
                        </a:spcBef>
                        <a:spcAft>
                          <a:spcPts val="0"/>
                        </a:spcAf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sudo</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CAP_DAC_READ_SEARCH,CAP_SYS_PTRACE=ep /bin/ls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tabLst>
                          <a:tab pos="457200" algn="l"/>
                        </a:tabLst>
                      </a:pP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sudo</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a:t>
                      </a:r>
                      <a:r>
                        <a:rPr kumimoji="0" lang="en-US" sz="1100" b="0" i="1" u="none" strike="noStrike" kern="0" cap="none" spc="0" normalizeH="0" baseline="0" err="1">
                          <a:ln>
                            <a:noFill/>
                          </a:ln>
                          <a:solidFill>
                            <a:schemeClr val="accent2"/>
                          </a:solidFill>
                          <a:effectLst/>
                          <a:uLnTx/>
                          <a:uFillTx/>
                          <a:latin typeface="+mn-lt"/>
                          <a:ea typeface="+mn-ea"/>
                          <a:cs typeface="Segoe UI" panose="020B0502040204020203" pitchFamily="34" charset="0"/>
                        </a:rPr>
                        <a:t>setcap</a:t>
                      </a:r>
                      <a:r>
                        <a:rPr kumimoji="0" lang="en-US" sz="1100" b="0" i="1" u="none" strike="noStrike" kern="0" cap="none" spc="0" normalizeH="0" baseline="0">
                          <a:ln>
                            <a:noFill/>
                          </a:ln>
                          <a:solidFill>
                            <a:schemeClr val="accent2"/>
                          </a:solidFill>
                          <a:effectLst/>
                          <a:uLnTx/>
                          <a:uFillTx/>
                          <a:latin typeface="+mn-lt"/>
                          <a:ea typeface="+mn-ea"/>
                          <a:cs typeface="Segoe UI" panose="020B0502040204020203" pitchFamily="34" charset="0"/>
                        </a:rPr>
                        <a:t> CAP_DAC_READ_SEARCH,CAP_SYS_PTRACE=ep /bin/netstat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grpSp>
        <p:nvGrpSpPr>
          <p:cNvPr id="57" name="Graphic 37">
            <a:extLst>
              <a:ext uri="{FF2B5EF4-FFF2-40B4-BE49-F238E27FC236}">
                <a16:creationId xmlns:a16="http://schemas.microsoft.com/office/drawing/2014/main" id="{8D1F2CC7-975C-C245-8D72-49A3F11E277C}"/>
              </a:ext>
            </a:extLst>
          </p:cNvPr>
          <p:cNvGrpSpPr/>
          <p:nvPr/>
        </p:nvGrpSpPr>
        <p:grpSpPr>
          <a:xfrm>
            <a:off x="11201917" y="2345180"/>
            <a:ext cx="424378" cy="389510"/>
            <a:chOff x="1726867" y="2839112"/>
            <a:chExt cx="940615" cy="863331"/>
          </a:xfrm>
        </p:grpSpPr>
        <p:sp>
          <p:nvSpPr>
            <p:cNvPr id="58" name="Freeform 57">
              <a:extLst>
                <a:ext uri="{FF2B5EF4-FFF2-40B4-BE49-F238E27FC236}">
                  <a16:creationId xmlns:a16="http://schemas.microsoft.com/office/drawing/2014/main" id="{A8B24337-80EF-BD44-AB52-6969DF379823}"/>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6D99630-A5E6-0A48-861B-DA117C0E2E1E}"/>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C6C3350-E2F0-1243-B21F-1C41DB698D96}"/>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6C17302-4C1B-994D-9764-180124AFB308}"/>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9897D5C-667D-8546-BE9F-700CD092946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F2A22A3-9E57-CF45-A3C3-7491021FBC80}"/>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169FC60-2797-3644-A89B-C83B29B6A02C}"/>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56F45F8A-B374-5D4D-9374-A1047D73A0A4}"/>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A13092-4A1F-0C46-8C51-68DEF813A0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46C4CC9-AB99-7B47-B211-C29803B84E7F}"/>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309DB356-7270-514D-8A00-9C454E379E01}"/>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5B3219A-C951-144E-8FDF-2A0E771E95BC}"/>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C95A958-5AE4-2745-BE7D-21ED15F5FC58}"/>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sp>
        <p:nvSpPr>
          <p:cNvPr id="2" name="Rectangle 1">
            <a:extLst>
              <a:ext uri="{FF2B5EF4-FFF2-40B4-BE49-F238E27FC236}">
                <a16:creationId xmlns:a16="http://schemas.microsoft.com/office/drawing/2014/main" id="{38AC1698-5418-F94A-BFBF-B8EC22ACDC80}"/>
              </a:ext>
            </a:extLst>
          </p:cNvPr>
          <p:cNvSpPr/>
          <p:nvPr/>
        </p:nvSpPr>
        <p:spPr>
          <a:xfrm>
            <a:off x="628803" y="3082737"/>
            <a:ext cx="1946416" cy="610360"/>
          </a:xfrm>
          <a:prstGeom prst="rect">
            <a:avLst/>
          </a:prstGeom>
          <a:noFill/>
        </p:spPr>
        <p:txBody>
          <a:bodyPr wrap="square" rtlCol="0">
            <a:spAutoFit/>
          </a:bodyPr>
          <a:lstStyle/>
          <a:p>
            <a:pPr algn="ctr" defTabSz="932418"/>
            <a:r>
              <a:rPr lang="en-US" sz="1122" i="1" kern="0">
                <a:solidFill>
                  <a:schemeClr val="accent4"/>
                </a:solidFill>
                <a:latin typeface="Segoe UI"/>
              </a:rPr>
              <a:t>vCenter account with Virtual Machines -&gt; Guest Operations privilege  </a:t>
            </a:r>
          </a:p>
        </p:txBody>
      </p:sp>
      <p:grpSp>
        <p:nvGrpSpPr>
          <p:cNvPr id="72" name="Group 71">
            <a:extLst>
              <a:ext uri="{FF2B5EF4-FFF2-40B4-BE49-F238E27FC236}">
                <a16:creationId xmlns:a16="http://schemas.microsoft.com/office/drawing/2014/main" id="{7229BE93-716A-8742-9001-B22AC54D8D73}"/>
              </a:ext>
            </a:extLst>
          </p:cNvPr>
          <p:cNvGrpSpPr/>
          <p:nvPr/>
        </p:nvGrpSpPr>
        <p:grpSpPr>
          <a:xfrm rot="19470619">
            <a:off x="2902603" y="371616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sp>
        <p:nvSpPr>
          <p:cNvPr id="11" name="Rectangle 10">
            <a:extLst>
              <a:ext uri="{FF2B5EF4-FFF2-40B4-BE49-F238E27FC236}">
                <a16:creationId xmlns:a16="http://schemas.microsoft.com/office/drawing/2014/main" id="{E642876A-0542-8343-972F-0FF9F056D5E5}"/>
              </a:ext>
            </a:extLst>
          </p:cNvPr>
          <p:cNvSpPr/>
          <p:nvPr/>
        </p:nvSpPr>
        <p:spPr>
          <a:xfrm rot="19457583">
            <a:off x="3066859" y="4003883"/>
            <a:ext cx="705642" cy="265009"/>
          </a:xfrm>
          <a:prstGeom prst="rect">
            <a:avLst/>
          </a:prstGeom>
          <a:noFill/>
        </p:spPr>
        <p:txBody>
          <a:bodyPr wrap="square" rtlCol="0">
            <a:spAutoFit/>
          </a:bodyPr>
          <a:lstStyle/>
          <a:p>
            <a:pPr algn="r" defTabSz="932418"/>
            <a:r>
              <a:rPr lang="en-US" sz="1122" i="1" kern="0" dirty="0">
                <a:solidFill>
                  <a:schemeClr val="accent4"/>
                </a:solidFill>
              </a:rPr>
              <a:t>TCP 443</a:t>
            </a:r>
          </a:p>
        </p:txBody>
      </p:sp>
      <p:sp>
        <p:nvSpPr>
          <p:cNvPr id="108" name="Rectangle 107">
            <a:extLst>
              <a:ext uri="{FF2B5EF4-FFF2-40B4-BE49-F238E27FC236}">
                <a16:creationId xmlns:a16="http://schemas.microsoft.com/office/drawing/2014/main" id="{E0A9EFEC-45CA-A047-8867-C6F2B5DD873A}"/>
              </a:ext>
            </a:extLst>
          </p:cNvPr>
          <p:cNvSpPr/>
          <p:nvPr/>
        </p:nvSpPr>
        <p:spPr>
          <a:xfrm rot="19457583">
            <a:off x="4162522" y="3573894"/>
            <a:ext cx="1756712" cy="246221"/>
          </a:xfrm>
          <a:prstGeom prst="rect">
            <a:avLst/>
          </a:prstGeom>
          <a:noFill/>
        </p:spPr>
        <p:txBody>
          <a:bodyPr wrap="square" rtlCol="0">
            <a:spAutoFit/>
          </a:bodyPr>
          <a:lstStyle/>
          <a:p>
            <a:pPr defTabSz="932418"/>
            <a:r>
              <a:rPr lang="en-US" sz="1000" i="1" dirty="0">
                <a:solidFill>
                  <a:schemeClr val="accent2"/>
                </a:solidFill>
                <a:latin typeface="Segoe UI"/>
              </a:rPr>
              <a:t>App dependencies (5 mins)</a:t>
            </a:r>
          </a:p>
        </p:txBody>
      </p:sp>
      <p:sp>
        <p:nvSpPr>
          <p:cNvPr id="113" name="Rectangle 112">
            <a:extLst>
              <a:ext uri="{FF2B5EF4-FFF2-40B4-BE49-F238E27FC236}">
                <a16:creationId xmlns:a16="http://schemas.microsoft.com/office/drawing/2014/main" id="{941C03E6-2476-1242-A97F-01E13245D5AB}"/>
              </a:ext>
            </a:extLst>
          </p:cNvPr>
          <p:cNvSpPr/>
          <p:nvPr/>
        </p:nvSpPr>
        <p:spPr>
          <a:xfrm rot="19457583">
            <a:off x="3984901" y="3471979"/>
            <a:ext cx="1756712" cy="246221"/>
          </a:xfrm>
          <a:prstGeom prst="rect">
            <a:avLst/>
          </a:prstGeom>
          <a:noFill/>
        </p:spPr>
        <p:txBody>
          <a:bodyPr wrap="square" rtlCol="0">
            <a:spAutoFit/>
          </a:bodyPr>
          <a:lstStyle/>
          <a:p>
            <a:pPr algn="r" defTabSz="932418"/>
            <a:r>
              <a:rPr lang="en-US" sz="1000" i="1">
                <a:solidFill>
                  <a:schemeClr val="accent2"/>
                </a:solidFill>
              </a:rPr>
              <a:t>Installed apps (24 hrs.)</a:t>
            </a:r>
          </a:p>
        </p:txBody>
      </p:sp>
      <p:sp>
        <p:nvSpPr>
          <p:cNvPr id="115" name="TextBox 114">
            <a:extLst>
              <a:ext uri="{FF2B5EF4-FFF2-40B4-BE49-F238E27FC236}">
                <a16:creationId xmlns:a16="http://schemas.microsoft.com/office/drawing/2014/main" id="{3E41B47A-4758-2942-8C80-F6F521A45FF8}"/>
              </a:ext>
            </a:extLst>
          </p:cNvPr>
          <p:cNvSpPr txBox="1"/>
          <p:nvPr/>
        </p:nvSpPr>
        <p:spPr>
          <a:xfrm>
            <a:off x="10423599" y="1509438"/>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Application inventory</a:t>
            </a:r>
          </a:p>
        </p:txBody>
      </p:sp>
      <p:pic>
        <p:nvPicPr>
          <p:cNvPr id="116" name="Picture 115">
            <a:extLst>
              <a:ext uri="{FF2B5EF4-FFF2-40B4-BE49-F238E27FC236}">
                <a16:creationId xmlns:a16="http://schemas.microsoft.com/office/drawing/2014/main" id="{587429D9-4E4A-C446-9156-B0E623006FB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082117" y="1540432"/>
            <a:ext cx="370308" cy="370308"/>
          </a:xfrm>
          <a:prstGeom prst="rect">
            <a:avLst/>
          </a:prstGeom>
        </p:spPr>
      </p:pic>
      <p:sp>
        <p:nvSpPr>
          <p:cNvPr id="3" name="TextBox 2">
            <a:extLst>
              <a:ext uri="{FF2B5EF4-FFF2-40B4-BE49-F238E27FC236}">
                <a16:creationId xmlns:a16="http://schemas.microsoft.com/office/drawing/2014/main" id="{F69A9645-76B8-4601-AF20-52F7C605D617}"/>
              </a:ext>
            </a:extLst>
          </p:cNvPr>
          <p:cNvSpPr txBox="1"/>
          <p:nvPr/>
        </p:nvSpPr>
        <p:spPr>
          <a:xfrm>
            <a:off x="7851386" y="6443412"/>
            <a:ext cx="4409271" cy="246221"/>
          </a:xfrm>
          <a:prstGeom prst="rect">
            <a:avLst/>
          </a:prstGeom>
          <a:noFill/>
        </p:spPr>
        <p:txBody>
          <a:bodyPr wrap="square" rtlCol="0">
            <a:spAutoFit/>
          </a:bodyPr>
          <a:lstStyle/>
          <a:p>
            <a:pPr defTabSz="932418">
              <a:defRPr/>
            </a:pPr>
            <a:r>
              <a:rPr lang="en-US" sz="1000" b="1" i="1" dirty="0">
                <a:solidFill>
                  <a:schemeClr val="accent2"/>
                </a:solidFill>
              </a:rPr>
              <a:t>* </a:t>
            </a:r>
            <a:r>
              <a:rPr lang="en-US" sz="1000" i="1" dirty="0">
                <a:solidFill>
                  <a:schemeClr val="accent2"/>
                </a:solidFill>
              </a:rPr>
              <a:t>Dependency analysis can only be enabled on successfully validated servers</a:t>
            </a:r>
          </a:p>
        </p:txBody>
      </p:sp>
      <p:sp>
        <p:nvSpPr>
          <p:cNvPr id="4" name="TextBox 3">
            <a:extLst>
              <a:ext uri="{FF2B5EF4-FFF2-40B4-BE49-F238E27FC236}">
                <a16:creationId xmlns:a16="http://schemas.microsoft.com/office/drawing/2014/main" id="{462C3DCE-9E57-4713-B54B-6C2DF4364396}"/>
              </a:ext>
            </a:extLst>
          </p:cNvPr>
          <p:cNvSpPr txBox="1"/>
          <p:nvPr/>
        </p:nvSpPr>
        <p:spPr>
          <a:xfrm>
            <a:off x="7851386" y="6686644"/>
            <a:ext cx="3986772" cy="246221"/>
          </a:xfrm>
          <a:prstGeom prst="rect">
            <a:avLst/>
          </a:prstGeom>
          <a:noFill/>
        </p:spPr>
        <p:txBody>
          <a:bodyPr wrap="square" rtlCol="0">
            <a:spAutoFit/>
          </a:bodyPr>
          <a:lstStyle/>
          <a:p>
            <a:pPr defTabSz="932418">
              <a:defRPr/>
            </a:pPr>
            <a:r>
              <a:rPr lang="en-US" sz="1000" b="1" i="1" dirty="0"/>
              <a:t>*</a:t>
            </a:r>
            <a:r>
              <a:rPr lang="en-US" sz="1000" i="1" dirty="0"/>
              <a:t> </a:t>
            </a:r>
            <a:r>
              <a:rPr lang="en-US" sz="1000" i="1" dirty="0">
                <a:solidFill>
                  <a:schemeClr val="accent2"/>
                </a:solidFill>
              </a:rPr>
              <a:t>Required for software inventory and agentless dependency analysis</a:t>
            </a:r>
          </a:p>
        </p:txBody>
      </p:sp>
    </p:spTree>
    <p:extLst>
      <p:ext uri="{BB962C8B-B14F-4D97-AF65-F5344CB8AC3E}">
        <p14:creationId xmlns:p14="http://schemas.microsoft.com/office/powerpoint/2010/main" val="226015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148668"/>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chemeClr val="tx2"/>
                </a:solidFill>
                <a:latin typeface="Segoe UI"/>
              </a:rPr>
              <a:t>Configure</a:t>
            </a:r>
            <a:r>
              <a:rPr lang="en-US" altLang="en-US" sz="2000">
                <a:gradFill>
                  <a:gsLst>
                    <a:gs pos="2917">
                      <a:srgbClr val="1A1A1A"/>
                    </a:gs>
                    <a:gs pos="30000">
                      <a:srgbClr val="1A1A1A"/>
                    </a:gs>
                  </a:gsLst>
                  <a:lin ang="5400000" scaled="0"/>
                </a:gradFill>
                <a:latin typeface="Segoe UI"/>
              </a:rPr>
              <a:t> Azure Log Analytics and Service Map with Azure Migrate project</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Deploy</a:t>
            </a:r>
            <a:r>
              <a:rPr lang="en-US" altLang="en-US" sz="2000">
                <a:gradFill>
                  <a:gsLst>
                    <a:gs pos="2917">
                      <a:srgbClr val="1A1A1A"/>
                    </a:gs>
                    <a:gs pos="30000">
                      <a:srgbClr val="1A1A1A"/>
                    </a:gs>
                  </a:gsLst>
                  <a:lin ang="5400000" scaled="0"/>
                </a:gradFill>
                <a:latin typeface="Segoe UI"/>
              </a:rPr>
              <a:t> Microsoft Monitoring Agent (MMA) and dependency agent on source servers</a:t>
            </a:r>
          </a:p>
          <a:p>
            <a:pPr marL="457112" indent="-457112" defTabSz="914191" fontAlgn="base">
              <a:spcBef>
                <a:spcPct val="0"/>
              </a:spcBef>
              <a:spcAft>
                <a:spcPct val="0"/>
              </a:spcAft>
              <a:buSzTx/>
              <a:buFont typeface="+mj-lt"/>
              <a:buAutoNum type="arabicPeriod"/>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Agents send dependency information </a:t>
            </a:r>
            <a:r>
              <a:rPr lang="en-US" altLang="en-US" sz="2000">
                <a:gradFill>
                  <a:gsLst>
                    <a:gs pos="2917">
                      <a:srgbClr val="1A1A1A"/>
                    </a:gs>
                    <a:gs pos="30000">
                      <a:srgbClr val="1A1A1A"/>
                    </a:gs>
                  </a:gsLst>
                  <a:lin ang="5400000" scaled="0"/>
                </a:gradFill>
                <a:latin typeface="Segoe UI"/>
              </a:rPr>
              <a:t>from Windows and Linux servers to Log Analytics workspace linked to Azure Migrate Project</a:t>
            </a:r>
          </a:p>
          <a:p>
            <a:pPr marL="457112" indent="-457112" defTabSz="914191" fontAlgn="base">
              <a:spcBef>
                <a:spcPct val="0"/>
              </a:spcBef>
              <a:spcAft>
                <a:spcPct val="0"/>
              </a:spcAft>
              <a:buSzTx/>
              <a:buFont typeface="+mj-lt"/>
              <a:buAutoNum type="arabicPeriod"/>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chemeClr val="tx2"/>
                </a:solidFill>
                <a:latin typeface="Segoe UI"/>
              </a:rPr>
              <a:t>View</a:t>
            </a:r>
            <a:r>
              <a:rPr lang="en-US" altLang="en-US" sz="2000">
                <a:gradFill>
                  <a:gsLst>
                    <a:gs pos="2917">
                      <a:srgbClr val="1A1A1A"/>
                    </a:gs>
                    <a:gs pos="30000">
                      <a:srgbClr val="1A1A1A"/>
                    </a:gs>
                  </a:gsLst>
                  <a:lin ang="5400000" scaled="0"/>
                </a:gradFill>
                <a:latin typeface="Segoe UI"/>
              </a:rPr>
              <a:t> dependencies across servers</a:t>
            </a:r>
          </a:p>
          <a:p>
            <a:pPr marL="233149" indent="-233149" defTabSz="951304"/>
            <a:endParaRPr lang="en-US" sz="3600">
              <a:gradFill>
                <a:gsLst>
                  <a:gs pos="1250">
                    <a:prstClr val="black"/>
                  </a:gs>
                  <a:gs pos="100000">
                    <a:prstClr val="black"/>
                  </a:gs>
                </a:gsLst>
                <a:lin ang="5400000" scaled="0"/>
              </a:gradFill>
            </a:endParaRP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757" y="169460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296139"/>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3497262"/>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3" name="Straight Connector 32">
            <a:extLst>
              <a:ext uri="{FF2B5EF4-FFF2-40B4-BE49-F238E27FC236}">
                <a16:creationId xmlns:a16="http://schemas.microsoft.com/office/drawing/2014/main" id="{4857CD28-3FF1-3D44-95AD-84CD1A8D5F87}"/>
              </a:ext>
            </a:extLst>
          </p:cNvPr>
          <p:cNvCxnSpPr>
            <a:cxnSpLocks/>
          </p:cNvCxnSpPr>
          <p:nvPr/>
        </p:nvCxnSpPr>
        <p:spPr>
          <a:xfrm>
            <a:off x="7176588" y="5011700"/>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2" name="Graphic 37">
            <a:extLst>
              <a:ext uri="{FF2B5EF4-FFF2-40B4-BE49-F238E27FC236}">
                <a16:creationId xmlns:a16="http://schemas.microsoft.com/office/drawing/2014/main" id="{0F39F789-093E-9E46-8534-A5C4C8A1F698}"/>
              </a:ext>
            </a:extLst>
          </p:cNvPr>
          <p:cNvGrpSpPr/>
          <p:nvPr/>
        </p:nvGrpSpPr>
        <p:grpSpPr>
          <a:xfrm>
            <a:off x="3924955" y="2795581"/>
            <a:ext cx="940615" cy="863331"/>
            <a:chOff x="1726867" y="2839112"/>
            <a:chExt cx="940615" cy="863331"/>
          </a:xfrm>
        </p:grpSpPr>
        <p:sp>
          <p:nvSpPr>
            <p:cNvPr id="4" name="Freeform 3">
              <a:extLst>
                <a:ext uri="{FF2B5EF4-FFF2-40B4-BE49-F238E27FC236}">
                  <a16:creationId xmlns:a16="http://schemas.microsoft.com/office/drawing/2014/main" id="{F0BC73F8-FDFB-3345-8412-BCBEE0AA494D}"/>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BEAE53AE-F7A3-CD47-A873-971D3D9DE492}"/>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4AE967D-6C48-4944-937C-44498E0131C0}"/>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EA17B13-2EC4-6C45-B968-AF26F6BAD1A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2D90295-2588-5A4D-A208-1527A0D2D6FD}"/>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3DBC8D8-396A-3241-932E-1D20D9291135}"/>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7BADF69-78CA-3B40-A098-6F41454678E6}"/>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0E486E7-3FCE-084C-AA69-27EB69ECEBFE}"/>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E6BC147-291C-A942-A972-65E89F6CB403}"/>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14FA3BD-90D9-734F-887F-977079BAC5A7}"/>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15C36B7-01AE-F64C-9889-EE11ACF7FF23}"/>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41F0136-78CA-9046-ACB3-F27D09F6124E}"/>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167391F-FC34-704E-AE1D-6345210F99B0}"/>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pic>
        <p:nvPicPr>
          <p:cNvPr id="45" name="Picture 6" descr="Image result for aws transparent icon">
            <a:extLst>
              <a:ext uri="{FF2B5EF4-FFF2-40B4-BE49-F238E27FC236}">
                <a16:creationId xmlns:a16="http://schemas.microsoft.com/office/drawing/2014/main" id="{B7472976-C210-E244-8F53-42578DD2998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98367" y="5886967"/>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google cloud logo png">
            <a:extLst>
              <a:ext uri="{FF2B5EF4-FFF2-40B4-BE49-F238E27FC236}">
                <a16:creationId xmlns:a16="http://schemas.microsoft.com/office/drawing/2014/main" id="{2D2CBC10-8D38-DE4F-8694-4F838C3FB399}"/>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637238" y="5919346"/>
            <a:ext cx="1784299" cy="2749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hyper-v logo transparent">
            <a:extLst>
              <a:ext uri="{FF2B5EF4-FFF2-40B4-BE49-F238E27FC236}">
                <a16:creationId xmlns:a16="http://schemas.microsoft.com/office/drawing/2014/main" id="{7273D0D9-0CB7-854E-9C23-62B65BDD65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93750" y="579822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2756C4B-F73B-654E-A298-EFE44CCFC9A6}"/>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212990" y="5879114"/>
            <a:ext cx="321969" cy="321969"/>
          </a:xfrm>
          <a:prstGeom prst="rect">
            <a:avLst/>
          </a:prstGeom>
        </p:spPr>
      </p:pic>
      <p:sp>
        <p:nvSpPr>
          <p:cNvPr id="50" name="Freeform 16">
            <a:extLst>
              <a:ext uri="{FF2B5EF4-FFF2-40B4-BE49-F238E27FC236}">
                <a16:creationId xmlns:a16="http://schemas.microsoft.com/office/drawing/2014/main" id="{DC8F9265-6A88-F44F-A626-A886728B7674}"/>
              </a:ext>
            </a:extLst>
          </p:cNvPr>
          <p:cNvSpPr>
            <a:spLocks noEditPoints="1"/>
          </p:cNvSpPr>
          <p:nvPr/>
        </p:nvSpPr>
        <p:spPr bwMode="auto">
          <a:xfrm>
            <a:off x="2334450"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2" name="Freeform 16">
            <a:extLst>
              <a:ext uri="{FF2B5EF4-FFF2-40B4-BE49-F238E27FC236}">
                <a16:creationId xmlns:a16="http://schemas.microsoft.com/office/drawing/2014/main" id="{BEBD5816-DE7B-A047-BE29-AC7139886B89}"/>
              </a:ext>
            </a:extLst>
          </p:cNvPr>
          <p:cNvSpPr>
            <a:spLocks noEditPoints="1"/>
          </p:cNvSpPr>
          <p:nvPr/>
        </p:nvSpPr>
        <p:spPr bwMode="auto">
          <a:xfrm>
            <a:off x="3816546"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38" name="Text Placeholder 37">
            <a:extLst>
              <a:ext uri="{FF2B5EF4-FFF2-40B4-BE49-F238E27FC236}">
                <a16:creationId xmlns:a16="http://schemas.microsoft.com/office/drawing/2014/main" id="{C244A250-BB51-EF4B-A7F3-48E85F67947A}"/>
              </a:ext>
            </a:extLst>
          </p:cNvPr>
          <p:cNvSpPr>
            <a:spLocks noGrp="1"/>
          </p:cNvSpPr>
          <p:nvPr>
            <p:ph type="body" sz="quarter" idx="10"/>
          </p:nvPr>
        </p:nvSpPr>
        <p:spPr>
          <a:xfrm>
            <a:off x="465138" y="898525"/>
            <a:ext cx="11887200" cy="800219"/>
          </a:xfrm>
        </p:spPr>
        <p:txBody>
          <a:bodyPr/>
          <a:lstStyle/>
          <a:p>
            <a:r>
              <a:rPr lang="en-US"/>
              <a:t>Agent-based for Hyper-V VMs/physical </a:t>
            </a:r>
            <a:br>
              <a:rPr lang="en-US"/>
            </a:br>
            <a:r>
              <a:rPr lang="en-US"/>
              <a:t>servers/AWS, GCP, other cloud services</a:t>
            </a:r>
          </a:p>
        </p:txBody>
      </p:sp>
      <p:sp>
        <p:nvSpPr>
          <p:cNvPr id="5" name="Title 4">
            <a:extLst>
              <a:ext uri="{FF2B5EF4-FFF2-40B4-BE49-F238E27FC236}">
                <a16:creationId xmlns:a16="http://schemas.microsoft.com/office/drawing/2014/main" id="{546E55B6-B20C-4D42-988B-96A021706B00}"/>
              </a:ext>
            </a:extLst>
          </p:cNvPr>
          <p:cNvSpPr>
            <a:spLocks noGrp="1"/>
          </p:cNvSpPr>
          <p:nvPr>
            <p:ph type="title"/>
          </p:nvPr>
        </p:nvSpPr>
        <p:spPr>
          <a:xfrm>
            <a:off x="465138" y="441332"/>
            <a:ext cx="11530584" cy="830020"/>
          </a:xfrm>
        </p:spPr>
        <p:txBody>
          <a:bodyPr/>
          <a:lstStyle/>
          <a:p>
            <a:r>
              <a:rPr lang="en-US"/>
              <a:t>Dependency analysis: </a:t>
            </a:r>
          </a:p>
        </p:txBody>
      </p:sp>
    </p:spTree>
    <p:extLst>
      <p:ext uri="{BB962C8B-B14F-4D97-AF65-F5344CB8AC3E}">
        <p14:creationId xmlns:p14="http://schemas.microsoft.com/office/powerpoint/2010/main" val="7586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anim calcmode="lin" valueType="num">
                                      <p:cBhvr additive="base">
                                        <p:cTn id="41"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80247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654664"/>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Agent-based for Hyper-V VMs/physical servers/AWS, GCP, other cloud services</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Dependency analysis: Architecture</a:t>
            </a:r>
          </a:p>
        </p:txBody>
      </p:sp>
      <p:grpSp>
        <p:nvGrpSpPr>
          <p:cNvPr id="74" name="Group 14">
            <a:extLst>
              <a:ext uri="{FF2B5EF4-FFF2-40B4-BE49-F238E27FC236}">
                <a16:creationId xmlns:a16="http://schemas.microsoft.com/office/drawing/2014/main" id="{9EEF0949-1DBB-D94B-A856-05305A0E9461}"/>
              </a:ext>
            </a:extLst>
          </p:cNvPr>
          <p:cNvGrpSpPr/>
          <p:nvPr/>
        </p:nvGrpSpPr>
        <p:grpSpPr>
          <a:xfrm>
            <a:off x="8665279" y="2222262"/>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23" name="Group 22">
            <a:extLst>
              <a:ext uri="{FF2B5EF4-FFF2-40B4-BE49-F238E27FC236}">
                <a16:creationId xmlns:a16="http://schemas.microsoft.com/office/drawing/2014/main" id="{4C79FF1C-F05C-B747-A077-4DC825720691}"/>
              </a:ext>
            </a:extLst>
          </p:cNvPr>
          <p:cNvGrpSpPr/>
          <p:nvPr/>
        </p:nvGrpSpPr>
        <p:grpSpPr>
          <a:xfrm>
            <a:off x="619747" y="4458841"/>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838646"/>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149681"/>
            <a:ext cx="1564043" cy="265009"/>
          </a:xfrm>
          <a:prstGeom prst="rect">
            <a:avLst/>
          </a:prstGeom>
          <a:noFill/>
        </p:spPr>
        <p:txBody>
          <a:bodyPr wrap="square" rtlCol="0">
            <a:spAutoFit/>
          </a:bodyPr>
          <a:lstStyle/>
          <a:p>
            <a:pPr algn="ctr" defTabSz="932418">
              <a:defRPr/>
            </a:pPr>
            <a:r>
              <a:rPr lang="en-US" sz="1122" kern="0">
                <a:solidFill>
                  <a:prstClr val="black"/>
                </a:solidFill>
                <a:latin typeface="+mj-lt"/>
              </a:rPr>
              <a:t>Hosts or servers</a:t>
            </a:r>
          </a:p>
        </p:txBody>
      </p:sp>
      <p:sp>
        <p:nvSpPr>
          <p:cNvPr id="141" name="Oval 140">
            <a:extLst>
              <a:ext uri="{FF2B5EF4-FFF2-40B4-BE49-F238E27FC236}">
                <a16:creationId xmlns:a16="http://schemas.microsoft.com/office/drawing/2014/main" id="{1DA672C5-772A-5643-9C02-BF6A29AE5310}"/>
              </a:ext>
            </a:extLst>
          </p:cNvPr>
          <p:cNvSpPr/>
          <p:nvPr/>
        </p:nvSpPr>
        <p:spPr bwMode="auto">
          <a:xfrm>
            <a:off x="10319936" y="234067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103" name="TextBox 102">
            <a:extLst>
              <a:ext uri="{FF2B5EF4-FFF2-40B4-BE49-F238E27FC236}">
                <a16:creationId xmlns:a16="http://schemas.microsoft.com/office/drawing/2014/main" id="{461EA6BD-BE6B-4A42-94DC-46F804C1843B}"/>
              </a:ext>
            </a:extLst>
          </p:cNvPr>
          <p:cNvSpPr txBox="1"/>
          <p:nvPr/>
        </p:nvSpPr>
        <p:spPr>
          <a:xfrm>
            <a:off x="10082520" y="3130165"/>
            <a:ext cx="1225380" cy="265009"/>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Dependencies</a:t>
            </a: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04831" y="2505178"/>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472940"/>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767742" y="3130165"/>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1968077" y="2888153"/>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1968077" y="2581145"/>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12" name="TextBox 111">
            <a:extLst>
              <a:ext uri="{FF2B5EF4-FFF2-40B4-BE49-F238E27FC236}">
                <a16:creationId xmlns:a16="http://schemas.microsoft.com/office/drawing/2014/main" id="{17EDD419-25E1-8444-A933-C401B8A404B0}"/>
              </a:ext>
            </a:extLst>
          </p:cNvPr>
          <p:cNvSpPr txBox="1"/>
          <p:nvPr/>
        </p:nvSpPr>
        <p:spPr>
          <a:xfrm>
            <a:off x="1999811" y="2593668"/>
            <a:ext cx="1693138" cy="265009"/>
          </a:xfrm>
          <a:prstGeom prst="rect">
            <a:avLst/>
          </a:prstGeom>
          <a:noFill/>
        </p:spPr>
        <p:txBody>
          <a:bodyPr wrap="square" rtlCol="0">
            <a:spAutoFit/>
          </a:bodyPr>
          <a:lstStyle/>
          <a:p>
            <a:pPr defTabSz="932418">
              <a:defRPr/>
            </a:pPr>
            <a:r>
              <a:rPr lang="en-US" sz="1122" i="1" kern="0">
                <a:solidFill>
                  <a:schemeClr val="accent4"/>
                </a:solidFill>
              </a:rPr>
              <a:t>Server discovery</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8427596" y="3130165"/>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cxnSp>
        <p:nvCxnSpPr>
          <p:cNvPr id="132" name="Straight Arrow Connector 131">
            <a:extLst>
              <a:ext uri="{FF2B5EF4-FFF2-40B4-BE49-F238E27FC236}">
                <a16:creationId xmlns:a16="http://schemas.microsoft.com/office/drawing/2014/main" id="{B444440B-8CCB-3F45-AF62-4D268815F7D5}"/>
              </a:ext>
            </a:extLst>
          </p:cNvPr>
          <p:cNvCxnSpPr>
            <a:cxnSpLocks/>
          </p:cNvCxnSpPr>
          <p:nvPr/>
        </p:nvCxnSpPr>
        <p:spPr>
          <a:xfrm>
            <a:off x="6217587" y="2717271"/>
            <a:ext cx="21889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2" name="TextBox 141">
            <a:extLst>
              <a:ext uri="{FF2B5EF4-FFF2-40B4-BE49-F238E27FC236}">
                <a16:creationId xmlns:a16="http://schemas.microsoft.com/office/drawing/2014/main" id="{2C1B8E7B-E8DB-EE46-AF9F-3FADBA52382B}"/>
              </a:ext>
            </a:extLst>
          </p:cNvPr>
          <p:cNvSpPr txBox="1"/>
          <p:nvPr/>
        </p:nvSpPr>
        <p:spPr>
          <a:xfrm>
            <a:off x="733889" y="3130165"/>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Source environment</a:t>
            </a:r>
          </a:p>
        </p:txBody>
      </p:sp>
      <p:grpSp>
        <p:nvGrpSpPr>
          <p:cNvPr id="57" name="Graphic 37">
            <a:extLst>
              <a:ext uri="{FF2B5EF4-FFF2-40B4-BE49-F238E27FC236}">
                <a16:creationId xmlns:a16="http://schemas.microsoft.com/office/drawing/2014/main" id="{8D1F2CC7-975C-C245-8D72-49A3F11E277C}"/>
              </a:ext>
            </a:extLst>
          </p:cNvPr>
          <p:cNvGrpSpPr/>
          <p:nvPr/>
        </p:nvGrpSpPr>
        <p:grpSpPr>
          <a:xfrm>
            <a:off x="10483021" y="2531021"/>
            <a:ext cx="424378" cy="389510"/>
            <a:chOff x="1726867" y="2839112"/>
            <a:chExt cx="940615" cy="863331"/>
          </a:xfrm>
        </p:grpSpPr>
        <p:sp>
          <p:nvSpPr>
            <p:cNvPr id="58" name="Freeform 57">
              <a:extLst>
                <a:ext uri="{FF2B5EF4-FFF2-40B4-BE49-F238E27FC236}">
                  <a16:creationId xmlns:a16="http://schemas.microsoft.com/office/drawing/2014/main" id="{A8B24337-80EF-BD44-AB52-6969DF379823}"/>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6D99630-A5E6-0A48-861B-DA117C0E2E1E}"/>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C6C3350-E2F0-1243-B21F-1C41DB698D96}"/>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6C17302-4C1B-994D-9764-180124AFB308}"/>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9897D5C-667D-8546-BE9F-700CD092946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F2A22A3-9E57-CF45-A3C3-7491021FBC80}"/>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169FC60-2797-3644-A89B-C83B29B6A02C}"/>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56F45F8A-B374-5D4D-9374-A1047D73A0A4}"/>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A13092-4A1F-0C46-8C51-68DEF813A0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46C4CC9-AB99-7B47-B211-C29803B84E7F}"/>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309DB356-7270-514D-8A00-9C454E379E01}"/>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5B3219A-C951-144E-8FDF-2A0E771E95BC}"/>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C95A958-5AE4-2745-BE7D-21ED15F5FC58}"/>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pic>
        <p:nvPicPr>
          <p:cNvPr id="90" name="Picture 6" descr="Image result for aws transparent icon">
            <a:extLst>
              <a:ext uri="{FF2B5EF4-FFF2-40B4-BE49-F238E27FC236}">
                <a16:creationId xmlns:a16="http://schemas.microsoft.com/office/drawing/2014/main" id="{FFBF6917-10EB-A740-A359-C08AA606575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306270" y="5997289"/>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Image result for google cloud logo png">
            <a:extLst>
              <a:ext uri="{FF2B5EF4-FFF2-40B4-BE49-F238E27FC236}">
                <a16:creationId xmlns:a16="http://schemas.microsoft.com/office/drawing/2014/main" id="{8837395C-372A-4745-A023-F5337D46B26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811720" y="6480803"/>
            <a:ext cx="1340377" cy="20657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Image result for hyper-v logo transparent">
            <a:extLst>
              <a:ext uri="{FF2B5EF4-FFF2-40B4-BE49-F238E27FC236}">
                <a16:creationId xmlns:a16="http://schemas.microsoft.com/office/drawing/2014/main" id="{D3FD7D60-FF70-3443-99CE-5CF6F5F35DD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01652" y="5908547"/>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D5FD3F89-630D-FF42-B261-DBA60A88B560}"/>
              </a:ext>
            </a:extLst>
          </p:cNvPr>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820893" y="5989435"/>
            <a:ext cx="321969" cy="321969"/>
          </a:xfrm>
          <a:prstGeom prst="rect">
            <a:avLst/>
          </a:prstGeom>
        </p:spPr>
      </p:pic>
      <p:pic>
        <p:nvPicPr>
          <p:cNvPr id="117" name="Picture 4" descr="Image result for vmware icon transparent">
            <a:extLst>
              <a:ext uri="{FF2B5EF4-FFF2-40B4-BE49-F238E27FC236}">
                <a16:creationId xmlns:a16="http://schemas.microsoft.com/office/drawing/2014/main" id="{D9427883-020C-F14C-B3BA-0F53766EF62D}"/>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75527" y="6480802"/>
            <a:ext cx="1128749" cy="184010"/>
          </a:xfrm>
          <a:prstGeom prst="rect">
            <a:avLst/>
          </a:prstGeom>
          <a:noFill/>
          <a:extLst>
            <a:ext uri="{909E8E84-426E-40DD-AFC4-6F175D3DCCD1}">
              <a14:hiddenFill xmlns:a14="http://schemas.microsoft.com/office/drawing/2010/main">
                <a:solidFill>
                  <a:srgbClr val="FFFFFF"/>
                </a:solidFill>
              </a14:hiddenFill>
            </a:ext>
          </a:extLst>
        </p:spPr>
      </p:pic>
      <p:sp>
        <p:nvSpPr>
          <p:cNvPr id="118" name="Freeform 342">
            <a:extLst>
              <a:ext uri="{FF2B5EF4-FFF2-40B4-BE49-F238E27FC236}">
                <a16:creationId xmlns:a16="http://schemas.microsoft.com/office/drawing/2014/main" id="{F91FC73E-841B-A24D-AE23-8C04F81F1EC7}"/>
              </a:ext>
            </a:extLst>
          </p:cNvPr>
          <p:cNvSpPr>
            <a:spLocks noEditPoints="1"/>
          </p:cNvSpPr>
          <p:nvPr/>
        </p:nvSpPr>
        <p:spPr bwMode="auto">
          <a:xfrm>
            <a:off x="3037489" y="4808708"/>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19" name="TextBox 118">
            <a:extLst>
              <a:ext uri="{FF2B5EF4-FFF2-40B4-BE49-F238E27FC236}">
                <a16:creationId xmlns:a16="http://schemas.microsoft.com/office/drawing/2014/main" id="{F8930300-0F8A-0449-8E3D-F337D41E3E9E}"/>
              </a:ext>
            </a:extLst>
          </p:cNvPr>
          <p:cNvSpPr txBox="1"/>
          <p:nvPr/>
        </p:nvSpPr>
        <p:spPr>
          <a:xfrm>
            <a:off x="3529495" y="5192747"/>
            <a:ext cx="2476494" cy="446397"/>
          </a:xfrm>
          <a:prstGeom prst="rect">
            <a:avLst/>
          </a:prstGeom>
          <a:noFill/>
        </p:spPr>
        <p:txBody>
          <a:bodyPr wrap="square" rtlCol="0">
            <a:spAutoFit/>
          </a:bodyPr>
          <a:lstStyle/>
          <a:p>
            <a:pPr defTabSz="932418">
              <a:defRPr/>
            </a:pPr>
            <a:r>
              <a:rPr lang="en-US" sz="1122" kern="0">
                <a:solidFill>
                  <a:prstClr val="black"/>
                </a:solidFill>
                <a:latin typeface="Segoe UI Semilight"/>
              </a:rPr>
              <a:t>Microsoft Monitoring agent (MMA) and Dependency agent</a:t>
            </a:r>
          </a:p>
        </p:txBody>
      </p:sp>
      <p:sp>
        <p:nvSpPr>
          <p:cNvPr id="120" name="Freeform 342">
            <a:extLst>
              <a:ext uri="{FF2B5EF4-FFF2-40B4-BE49-F238E27FC236}">
                <a16:creationId xmlns:a16="http://schemas.microsoft.com/office/drawing/2014/main" id="{578DDC64-FF2D-D944-99BD-7CAAEE8DDDF8}"/>
              </a:ext>
            </a:extLst>
          </p:cNvPr>
          <p:cNvSpPr>
            <a:spLocks noEditPoints="1"/>
          </p:cNvSpPr>
          <p:nvPr/>
        </p:nvSpPr>
        <p:spPr bwMode="auto">
          <a:xfrm>
            <a:off x="3037489" y="5133173"/>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21" name="Freeform 342">
            <a:extLst>
              <a:ext uri="{FF2B5EF4-FFF2-40B4-BE49-F238E27FC236}">
                <a16:creationId xmlns:a16="http://schemas.microsoft.com/office/drawing/2014/main" id="{8B04636D-21FA-C948-A14A-6AE4AB3409D9}"/>
              </a:ext>
            </a:extLst>
          </p:cNvPr>
          <p:cNvSpPr>
            <a:spLocks noEditPoints="1"/>
          </p:cNvSpPr>
          <p:nvPr/>
        </p:nvSpPr>
        <p:spPr bwMode="auto">
          <a:xfrm>
            <a:off x="3037489" y="5457637"/>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26" name="Freeform 342">
            <a:extLst>
              <a:ext uri="{FF2B5EF4-FFF2-40B4-BE49-F238E27FC236}">
                <a16:creationId xmlns:a16="http://schemas.microsoft.com/office/drawing/2014/main" id="{A6ACCE80-811A-D246-A1C2-229496B76340}"/>
              </a:ext>
            </a:extLst>
          </p:cNvPr>
          <p:cNvSpPr>
            <a:spLocks noEditPoints="1"/>
          </p:cNvSpPr>
          <p:nvPr/>
        </p:nvSpPr>
        <p:spPr bwMode="auto">
          <a:xfrm>
            <a:off x="3597558" y="4875240"/>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3" name="Right Bracket 12">
            <a:extLst>
              <a:ext uri="{FF2B5EF4-FFF2-40B4-BE49-F238E27FC236}">
                <a16:creationId xmlns:a16="http://schemas.microsoft.com/office/drawing/2014/main" id="{35C58846-130B-4F47-BE1C-91354FE7FF7B}"/>
              </a:ext>
            </a:extLst>
          </p:cNvPr>
          <p:cNvSpPr/>
          <p:nvPr/>
        </p:nvSpPr>
        <p:spPr>
          <a:xfrm>
            <a:off x="3384184" y="4945626"/>
            <a:ext cx="99299" cy="679665"/>
          </a:xfrm>
          <a:prstGeom prst="rightBracket">
            <a:avLst>
              <a:gd name="adj" fmla="val 0"/>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7" name="Graphic 126">
            <a:extLst>
              <a:ext uri="{FF2B5EF4-FFF2-40B4-BE49-F238E27FC236}">
                <a16:creationId xmlns:a16="http://schemas.microsoft.com/office/drawing/2014/main" id="{2BE10C5D-7848-2742-8900-C4D37D91F39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083249" y="4595347"/>
            <a:ext cx="668857" cy="668857"/>
          </a:xfrm>
          <a:prstGeom prst="rect">
            <a:avLst/>
          </a:prstGeom>
        </p:spPr>
      </p:pic>
      <p:sp>
        <p:nvSpPr>
          <p:cNvPr id="128" name="TextBox 18">
            <a:extLst>
              <a:ext uri="{FF2B5EF4-FFF2-40B4-BE49-F238E27FC236}">
                <a16:creationId xmlns:a16="http://schemas.microsoft.com/office/drawing/2014/main" id="{1521DFE3-EDED-E84C-AC93-BB7A53103A27}"/>
              </a:ext>
            </a:extLst>
          </p:cNvPr>
          <p:cNvSpPr txBox="1"/>
          <p:nvPr/>
        </p:nvSpPr>
        <p:spPr>
          <a:xfrm>
            <a:off x="8510169" y="5322319"/>
            <a:ext cx="1576380" cy="446397"/>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Azure Log Analytics and Service Map</a:t>
            </a:r>
          </a:p>
        </p:txBody>
      </p:sp>
      <p:cxnSp>
        <p:nvCxnSpPr>
          <p:cNvPr id="129" name="Straight Arrow Connector 128">
            <a:extLst>
              <a:ext uri="{FF2B5EF4-FFF2-40B4-BE49-F238E27FC236}">
                <a16:creationId xmlns:a16="http://schemas.microsoft.com/office/drawing/2014/main" id="{921476BB-0E31-1B42-89ED-2E3AFA2B8E15}"/>
              </a:ext>
            </a:extLst>
          </p:cNvPr>
          <p:cNvCxnSpPr>
            <a:cxnSpLocks/>
          </p:cNvCxnSpPr>
          <p:nvPr/>
        </p:nvCxnSpPr>
        <p:spPr>
          <a:xfrm flipV="1">
            <a:off x="9298359" y="3405788"/>
            <a:ext cx="0" cy="1189559"/>
          </a:xfrm>
          <a:prstGeom prst="straightConnector1">
            <a:avLst/>
          </a:prstGeom>
          <a:noFill/>
          <a:ln w="19050" cap="flat" cmpd="sng" algn="ctr">
            <a:solidFill>
              <a:srgbClr val="353535">
                <a:shade val="95000"/>
                <a:alpha val="50000"/>
                <a:satMod val="150000"/>
              </a:srgbClr>
            </a:solidFill>
            <a:prstDash val="sysDot"/>
            <a:tailEnd type="triangle"/>
          </a:ln>
          <a:effectLst/>
        </p:spPr>
      </p:cxnSp>
      <p:sp>
        <p:nvSpPr>
          <p:cNvPr id="136" name="TextBox 135">
            <a:extLst>
              <a:ext uri="{FF2B5EF4-FFF2-40B4-BE49-F238E27FC236}">
                <a16:creationId xmlns:a16="http://schemas.microsoft.com/office/drawing/2014/main" id="{57D4A57C-8465-D845-9FCF-AC4ED0D46FF8}"/>
              </a:ext>
            </a:extLst>
          </p:cNvPr>
          <p:cNvSpPr txBox="1"/>
          <p:nvPr/>
        </p:nvSpPr>
        <p:spPr>
          <a:xfrm>
            <a:off x="414043" y="1474360"/>
            <a:ext cx="6577476" cy="469103"/>
          </a:xfrm>
          <a:prstGeom prst="rect">
            <a:avLst/>
          </a:prstGeom>
          <a:noFill/>
        </p:spPr>
        <p:txBody>
          <a:bodyPr wrap="square" rtlCol="0">
            <a:spAutoFit/>
          </a:bodyPr>
          <a:lstStyle/>
          <a:p>
            <a:pPr defTabSz="932597"/>
            <a:r>
              <a:rPr lang="en-US" sz="1224">
                <a:solidFill>
                  <a:prstClr val="black"/>
                </a:solidFill>
                <a:latin typeface="+mj-lt"/>
              </a:rPr>
              <a:t>For more info on:</a:t>
            </a:r>
            <a:endParaRPr lang="en-US" sz="1224">
              <a:solidFill>
                <a:prstClr val="black"/>
              </a:solidFill>
              <a:latin typeface="+mj-lt"/>
              <a:hlinkClick r:id="rId16"/>
            </a:endParaRPr>
          </a:p>
          <a:p>
            <a:pPr defTabSz="932597"/>
            <a:r>
              <a:rPr lang="en-US" sz="1224">
                <a:solidFill>
                  <a:schemeClr val="accent5"/>
                </a:solidFill>
                <a:latin typeface="Segoe UI"/>
                <a:sym typeface="Wingdings" pitchFamily="2" charset="2"/>
              </a:rPr>
              <a:t> </a:t>
            </a:r>
            <a:r>
              <a:rPr lang="en-US" sz="1224">
                <a:solidFill>
                  <a:srgbClr val="0078D4"/>
                </a:solidFill>
                <a:latin typeface="Segoe UI"/>
                <a:hlinkClick r:id="rId17">
                  <a:extLst>
                    <a:ext uri="{A12FA001-AC4F-418D-AE19-62706E023703}">
                      <ahyp:hlinkClr xmlns:ahyp="http://schemas.microsoft.com/office/drawing/2018/hyperlinkcolor" val="tx"/>
                    </a:ext>
                  </a:extLst>
                </a:hlinkClick>
              </a:rPr>
              <a:t>Agent-based dependency analysis process</a:t>
            </a:r>
            <a:r>
              <a:rPr lang="en-US" sz="1224">
                <a:solidFill>
                  <a:prstClr val="black"/>
                </a:solidFill>
                <a:latin typeface="Segoe UI"/>
              </a:rPr>
              <a:t> </a:t>
            </a:r>
            <a:r>
              <a:rPr lang="en-US" sz="1224">
                <a:solidFill>
                  <a:schemeClr val="accent5"/>
                </a:solidFill>
                <a:sym typeface="Wingdings" pitchFamily="2" charset="2"/>
              </a:rPr>
              <a:t>  </a:t>
            </a:r>
            <a:r>
              <a:rPr lang="en-US" sz="1224">
                <a:solidFill>
                  <a:prstClr val="black"/>
                </a:solidFill>
                <a:latin typeface="Segoe UI"/>
                <a:hlinkClick r:id="rId18"/>
              </a:rPr>
              <a:t>Query dependency data</a:t>
            </a:r>
            <a:endParaRPr lang="en-US" sz="1224">
              <a:solidFill>
                <a:prstClr val="black"/>
              </a:solidFill>
              <a:latin typeface="Segoe UI"/>
            </a:endParaRPr>
          </a:p>
        </p:txBody>
      </p:sp>
      <p:cxnSp>
        <p:nvCxnSpPr>
          <p:cNvPr id="137" name="Straight Arrow Connector 136">
            <a:extLst>
              <a:ext uri="{FF2B5EF4-FFF2-40B4-BE49-F238E27FC236}">
                <a16:creationId xmlns:a16="http://schemas.microsoft.com/office/drawing/2014/main" id="{0D41BA6A-602D-F44E-9EEE-EE19BF9442C7}"/>
              </a:ext>
            </a:extLst>
          </p:cNvPr>
          <p:cNvCxnSpPr>
            <a:cxnSpLocks/>
          </p:cNvCxnSpPr>
          <p:nvPr/>
        </p:nvCxnSpPr>
        <p:spPr>
          <a:xfrm>
            <a:off x="3482245" y="5159404"/>
            <a:ext cx="553293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9" name="TextBox 138">
            <a:extLst>
              <a:ext uri="{FF2B5EF4-FFF2-40B4-BE49-F238E27FC236}">
                <a16:creationId xmlns:a16="http://schemas.microsoft.com/office/drawing/2014/main" id="{953FB2FE-0E26-6645-AB02-99EB9E657623}"/>
              </a:ext>
            </a:extLst>
          </p:cNvPr>
          <p:cNvSpPr txBox="1"/>
          <p:nvPr/>
        </p:nvSpPr>
        <p:spPr>
          <a:xfrm>
            <a:off x="6912499" y="4855777"/>
            <a:ext cx="2102676" cy="270285"/>
          </a:xfrm>
          <a:prstGeom prst="rect">
            <a:avLst/>
          </a:prstGeom>
          <a:noFill/>
        </p:spPr>
        <p:txBody>
          <a:bodyPr wrap="square" rtlCol="0">
            <a:spAutoFit/>
          </a:bodyPr>
          <a:lstStyle>
            <a:defPPr>
              <a:defRPr lang="en-US"/>
            </a:defPPr>
            <a:lvl1pPr defTabSz="932418">
              <a:defRPr sz="1122" i="1" kern="0">
                <a:solidFill>
                  <a:schemeClr val="accent4"/>
                </a:solidFill>
              </a:defRPr>
            </a:lvl1pPr>
          </a:lstStyle>
          <a:p>
            <a:pPr algn="r"/>
            <a:r>
              <a:rPr lang="en-US"/>
              <a:t>App dependencies data</a:t>
            </a:r>
          </a:p>
        </p:txBody>
      </p:sp>
    </p:spTree>
    <p:extLst>
      <p:ext uri="{BB962C8B-B14F-4D97-AF65-F5344CB8AC3E}">
        <p14:creationId xmlns:p14="http://schemas.microsoft.com/office/powerpoint/2010/main" val="39445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F82C115-2171-490E-9890-8A49C3D6AB09}"/>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9" name="Text Placeholder 8">
            <a:extLst>
              <a:ext uri="{FF2B5EF4-FFF2-40B4-BE49-F238E27FC236}">
                <a16:creationId xmlns:a16="http://schemas.microsoft.com/office/drawing/2014/main" id="{AFEAF831-2F8E-9C45-B052-CDC8D6E47678}"/>
              </a:ext>
            </a:extLst>
          </p:cNvPr>
          <p:cNvSpPr>
            <a:spLocks noGrp="1"/>
          </p:cNvSpPr>
          <p:nvPr>
            <p:ph type="body" sz="quarter" idx="10"/>
          </p:nvPr>
        </p:nvSpPr>
        <p:spPr>
          <a:xfrm>
            <a:off x="465138" y="898382"/>
            <a:ext cx="11887195" cy="492443"/>
          </a:xfrm>
        </p:spPr>
        <p:txBody>
          <a:bodyPr/>
          <a:lstStyle/>
          <a:p>
            <a:r>
              <a:rPr lang="en-US"/>
              <a:t>For agentless and agent-based</a:t>
            </a:r>
          </a:p>
        </p:txBody>
      </p:sp>
      <p:sp>
        <p:nvSpPr>
          <p:cNvPr id="2" name="Title 1">
            <a:extLst>
              <a:ext uri="{FF2B5EF4-FFF2-40B4-BE49-F238E27FC236}">
                <a16:creationId xmlns:a16="http://schemas.microsoft.com/office/drawing/2014/main" id="{318FCEFC-78C9-4043-8BE5-924D681A3618}"/>
              </a:ext>
            </a:extLst>
          </p:cNvPr>
          <p:cNvSpPr>
            <a:spLocks noGrp="1"/>
          </p:cNvSpPr>
          <p:nvPr>
            <p:ph type="title"/>
          </p:nvPr>
        </p:nvSpPr>
        <p:spPr>
          <a:xfrm>
            <a:off x="465138" y="441332"/>
            <a:ext cx="11530584" cy="830020"/>
          </a:xfrm>
        </p:spPr>
        <p:txBody>
          <a:bodyPr/>
          <a:lstStyle/>
          <a:p>
            <a:r>
              <a:rPr lang="en-US"/>
              <a:t>Dependency Analysis: Process</a:t>
            </a:r>
          </a:p>
        </p:txBody>
      </p:sp>
      <p:graphicFrame>
        <p:nvGraphicFramePr>
          <p:cNvPr id="6" name="Table 4">
            <a:extLst>
              <a:ext uri="{FF2B5EF4-FFF2-40B4-BE49-F238E27FC236}">
                <a16:creationId xmlns:a16="http://schemas.microsoft.com/office/drawing/2014/main" id="{046A7D77-725E-6E45-B954-FA4E69DA8D24}"/>
              </a:ext>
            </a:extLst>
          </p:cNvPr>
          <p:cNvGraphicFramePr>
            <a:graphicFrameLocks noGrp="1"/>
          </p:cNvGraphicFramePr>
          <p:nvPr>
            <p:extLst>
              <p:ext uri="{D42A27DB-BD31-4B8C-83A1-F6EECF244321}">
                <p14:modId xmlns:p14="http://schemas.microsoft.com/office/powerpoint/2010/main" val="78111087"/>
              </p:ext>
            </p:extLst>
          </p:nvPr>
        </p:nvGraphicFramePr>
        <p:xfrm>
          <a:off x="465138" y="1683561"/>
          <a:ext cx="11422062" cy="4911047"/>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54594">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Agentless</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Agent-based</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911659">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Supported scenario</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All Windows &amp; most Linux distros (on VMware)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Azure Public &amp; Government clouds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All Azure Migrate supported Windows/Linux OS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Azure Public cloud</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8024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Collection Process</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Collected  and processed every 5 mins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Transmitted to Azure every 6 hours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Service Map agents gather data for each process and send it to Log Analytics workspace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1277385">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gathered</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Source server name, process, application name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Destination server name, process, application name, and port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Source server name, process, application name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Destination server name, process, application name, and port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Number of connections, latency and data transfer</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809000">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Visualization support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Single server dependency map </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Customizable (1 hour - 30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Single or multi-server dependency map</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Cannot be customized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41357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Data Export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Last 30 days data in CSV</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Log Analytics query</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3577">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Tree>
    <p:extLst>
      <p:ext uri="{BB962C8B-B14F-4D97-AF65-F5344CB8AC3E}">
        <p14:creationId xmlns:p14="http://schemas.microsoft.com/office/powerpoint/2010/main" val="5327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8894762" cy="3629025"/>
          </a:xfrm>
        </p:spPr>
        <p:txBody>
          <a:bodyPr anchor="ctr"/>
          <a:lstStyle/>
          <a:p>
            <a:pPr lvl="0"/>
            <a:r>
              <a:rPr lang="en-US" dirty="0"/>
              <a:t>Demo: Dependencies</a:t>
            </a:r>
          </a:p>
        </p:txBody>
      </p:sp>
    </p:spTree>
    <p:extLst>
      <p:ext uri="{BB962C8B-B14F-4D97-AF65-F5344CB8AC3E}">
        <p14:creationId xmlns:p14="http://schemas.microsoft.com/office/powerpoint/2010/main" val="31848639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 uri="{C183D7F6-B498-43B3-948B-1728B52AA6E4}">
                <adec:decorative xmlns:adec="http://schemas.microsoft.com/office/drawing/2017/decorative" val="1"/>
              </a:ext>
            </a:extLst>
          </p:cNvPr>
          <p:cNvSpPr/>
          <p:nvPr/>
        </p:nvSpPr>
        <p:spPr bwMode="auto">
          <a:xfrm>
            <a:off x="4092365" y="5104514"/>
            <a:ext cx="2353438" cy="56502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 uri="{C183D7F6-B498-43B3-948B-1728B52AA6E4}">
                <adec:decorative xmlns:adec="http://schemas.microsoft.com/office/drawing/2017/decorative" val="1"/>
              </a:ext>
            </a:extLst>
          </p:cNvPr>
          <p:cNvSpPr/>
          <p:nvPr/>
        </p:nvSpPr>
        <p:spPr bwMode="auto">
          <a:xfrm>
            <a:off x="7181146" y="5090961"/>
            <a:ext cx="2287678" cy="57858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 uri="{C183D7F6-B498-43B3-948B-1728B52AA6E4}">
                <adec:decorative xmlns:adec="http://schemas.microsoft.com/office/drawing/2017/decorative" val="1"/>
              </a:ext>
            </a:extLst>
          </p:cNvPr>
          <p:cNvSpPr/>
          <p:nvPr/>
        </p:nvSpPr>
        <p:spPr bwMode="auto">
          <a:xfrm>
            <a:off x="9980666" y="2379534"/>
            <a:ext cx="2121528" cy="36223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 uri="{C183D7F6-B498-43B3-948B-1728B52AA6E4}">
                <adec:decorative xmlns:adec="http://schemas.microsoft.com/office/drawing/2017/decorative" val="1"/>
              </a:ext>
            </a:extLst>
          </p:cNvPr>
          <p:cNvSpPr/>
          <p:nvPr/>
        </p:nvSpPr>
        <p:spPr bwMode="auto">
          <a:xfrm>
            <a:off x="7181002" y="2379884"/>
            <a:ext cx="2121528" cy="50222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 uri="{C183D7F6-B498-43B3-948B-1728B52AA6E4}">
                <adec:decorative xmlns:adec="http://schemas.microsoft.com/office/drawing/2017/decorative" val="1"/>
              </a:ext>
            </a:extLst>
          </p:cNvPr>
          <p:cNvSpPr/>
          <p:nvPr/>
        </p:nvSpPr>
        <p:spPr bwMode="auto">
          <a:xfrm>
            <a:off x="1243964" y="3113095"/>
            <a:ext cx="2121528" cy="50384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 uri="{C183D7F6-B498-43B3-948B-1728B52AA6E4}">
                <adec:decorative xmlns:adec="http://schemas.microsoft.com/office/drawing/2017/decorative" val="1"/>
              </a:ext>
            </a:extLst>
          </p:cNvPr>
          <p:cNvSpPr/>
          <p:nvPr/>
        </p:nvSpPr>
        <p:spPr bwMode="auto">
          <a:xfrm>
            <a:off x="4005040" y="2418594"/>
            <a:ext cx="2121528" cy="5727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 uri="{C183D7F6-B498-43B3-948B-1728B52AA6E4}">
                <adec:decorative xmlns:adec="http://schemas.microsoft.com/office/drawing/2017/decorative" val="1"/>
              </a:ext>
            </a:extLst>
          </p:cNvPr>
          <p:cNvSpPr/>
          <p:nvPr/>
        </p:nvSpPr>
        <p:spPr bwMode="auto">
          <a:xfrm>
            <a:off x="3993203" y="3125521"/>
            <a:ext cx="2121528" cy="39874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 uri="{C183D7F6-B498-43B3-948B-1728B52AA6E4}">
                <adec:decorative xmlns:adec="http://schemas.microsoft.com/office/drawing/2017/decorative" val="0"/>
              </a:ext>
            </a:extLst>
          </p:cNvPr>
          <p:cNvSpPr>
            <a:spLocks noGrp="1"/>
          </p:cNvSpPr>
          <p:nvPr>
            <p:ph type="title"/>
          </p:nvPr>
        </p:nvSpPr>
        <p:spPr/>
        <p:txBody>
          <a:bodyPr/>
          <a:lstStyle/>
          <a:p>
            <a:r>
              <a:rPr lang="en-US" dirty="0"/>
              <a:t>Cloud Adoption Framework</a:t>
            </a:r>
          </a:p>
        </p:txBody>
      </p:sp>
      <p:sp>
        <p:nvSpPr>
          <p:cNvPr id="7" name="Rectangle: Rounded Corners 6">
            <a:extLst>
              <a:ext uri="{FF2B5EF4-FFF2-40B4-BE49-F238E27FC236}">
                <a16:creationId xmlns:a16="http://schemas.microsoft.com/office/drawing/2014/main" id="{9AAE2AC2-E3EF-4994-8512-CB1FB3D88B0E}"/>
              </a:ext>
              <a:ext uri="{C183D7F6-B498-43B3-948B-1728B52AA6E4}">
                <adec:decorative xmlns:adec="http://schemas.microsoft.com/office/drawing/2017/decorative" val="1"/>
              </a:ext>
            </a:extLst>
          </p:cNvPr>
          <p:cNvSpPr/>
          <p:nvPr/>
        </p:nvSpPr>
        <p:spPr bwMode="auto">
          <a:xfrm>
            <a:off x="1243964" y="2440094"/>
            <a:ext cx="2121528" cy="51704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0000"/>
              </a:solidFill>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 uri="{C183D7F6-B498-43B3-948B-1728B52AA6E4}">
                <adec:decorative xmlns:adec="http://schemas.microsoft.com/office/drawing/2017/decorative" val="0"/>
              </a:ext>
            </a:extLst>
          </p:cNvPr>
          <p:cNvSpPr txBox="1"/>
          <p:nvPr/>
        </p:nvSpPr>
        <p:spPr>
          <a:xfrm>
            <a:off x="1296228" y="2040235"/>
            <a:ext cx="2121528"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a:ea typeface="+mn-lt"/>
                <a:cs typeface="Segoe UI Semibold"/>
              </a:rPr>
              <a:t>Define Strategy</a:t>
            </a:r>
            <a:endParaRPr lang="en-US" sz="1428" b="1" dirty="0">
              <a:solidFill>
                <a:srgbClr val="4BE8FF"/>
              </a:solidFill>
              <a:latin typeface="Segoe UI Semibold" panose="020B0702040204020203" pitchFamily="34" charset="0"/>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82589" y="2477186"/>
            <a:ext cx="1840280" cy="478442"/>
          </a:xfrm>
          <a:prstGeom prst="rect">
            <a:avLst/>
          </a:prstGeom>
          <a:noFill/>
        </p:spPr>
        <p:txBody>
          <a:bodyPr wrap="square">
            <a:spAutoFit/>
          </a:bodyPr>
          <a:lstStyle/>
          <a:p>
            <a:pPr defTabSz="932563">
              <a:spcBef>
                <a:spcPts val="612"/>
              </a:spcBef>
              <a:defRPr/>
            </a:pPr>
            <a:r>
              <a:rPr lang="en-US" sz="1224" dirty="0">
                <a:solidFill>
                  <a:srgbClr val="000000"/>
                </a:solidFill>
                <a:latin typeface="Segoe UI"/>
                <a:ea typeface="+mn-lt"/>
                <a:cs typeface="Calibri" panose="020F0502020204030204"/>
              </a:rPr>
              <a:t>Document the business strategy</a:t>
            </a:r>
          </a:p>
        </p:txBody>
      </p:sp>
      <p:sp>
        <p:nvSpPr>
          <p:cNvPr id="200" name="TextBox 199">
            <a:extLst>
              <a:ext uri="{FF2B5EF4-FFF2-40B4-BE49-F238E27FC236}">
                <a16:creationId xmlns:a16="http://schemas.microsoft.com/office/drawing/2014/main" id="{B7243203-0DCB-46E2-AE24-2D96FA4C9EEA}"/>
              </a:ext>
            </a:extLst>
          </p:cNvPr>
          <p:cNvSpPr txBox="1"/>
          <p:nvPr/>
        </p:nvSpPr>
        <p:spPr>
          <a:xfrm>
            <a:off x="1403247" y="3146081"/>
            <a:ext cx="1622408" cy="478442"/>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Evaluate business justification</a:t>
            </a:r>
            <a:endParaRPr lang="en-US" sz="1224">
              <a:solidFill>
                <a:srgbClr val="000000"/>
              </a:solidFill>
              <a:latin typeface="Segoe UI "/>
              <a:ea typeface="+mn-lt"/>
              <a:cs typeface="Segoe UI Semibold" panose="020B0702040204020203" pitchFamily="34" charset="0"/>
            </a:endParaRPr>
          </a:p>
        </p:txBody>
      </p:sp>
      <p:sp>
        <p:nvSpPr>
          <p:cNvPr id="54" name="TextBox 53">
            <a:extLst>
              <a:ext uri="{FF2B5EF4-FFF2-40B4-BE49-F238E27FC236}">
                <a16:creationId xmlns:a16="http://schemas.microsoft.com/office/drawing/2014/main" id="{EAD2055F-B904-4068-B145-C2A8F52D67EC}"/>
              </a:ext>
              <a:ext uri="{C183D7F6-B498-43B3-948B-1728B52AA6E4}">
                <adec:decorative xmlns:adec="http://schemas.microsoft.com/office/drawing/2017/decorative" val="0"/>
              </a:ext>
            </a:extLst>
          </p:cNvPr>
          <p:cNvSpPr txBox="1"/>
          <p:nvPr/>
        </p:nvSpPr>
        <p:spPr>
          <a:xfrm>
            <a:off x="3768693" y="2039227"/>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Plan</a:t>
            </a:r>
          </a:p>
        </p:txBody>
      </p:sp>
      <p:sp>
        <p:nvSpPr>
          <p:cNvPr id="20" name="TextBox 19">
            <a:extLst>
              <a:ext uri="{FF2B5EF4-FFF2-40B4-BE49-F238E27FC236}">
                <a16:creationId xmlns:a16="http://schemas.microsoft.com/office/drawing/2014/main" id="{858012DC-A543-4E9F-BDC1-333927510EF7}"/>
              </a:ext>
            </a:extLst>
          </p:cNvPr>
          <p:cNvSpPr txBox="1"/>
          <p:nvPr/>
        </p:nvSpPr>
        <p:spPr>
          <a:xfrm>
            <a:off x="4242291" y="2442525"/>
            <a:ext cx="1882588" cy="670577"/>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97">
              <a:defRPr/>
            </a:pPr>
            <a:r>
              <a:rPr lang="en-US" sz="1224">
                <a:solidFill>
                  <a:srgbClr val="000000"/>
                </a:solidFill>
                <a:latin typeface="Segoe UI "/>
                <a:ea typeface="+mn-lt"/>
                <a:cs typeface="Segoe UI Semibold"/>
              </a:rPr>
              <a:t>Gather data and analyze assets and workloads</a:t>
            </a:r>
          </a:p>
          <a:p>
            <a:pPr defTabSz="932597">
              <a:defRPr/>
            </a:pPr>
            <a:endParaRPr lang="en-US" sz="1224">
              <a:solidFill>
                <a:srgbClr val="000000"/>
              </a:solidFill>
              <a:latin typeface="Segoe UI "/>
              <a:ea typeface="+mn-lt"/>
              <a:cs typeface="Segoe UI Semibold" panose="020B0702040204020203" pitchFamily="34" charset="0"/>
            </a:endParaRPr>
          </a:p>
        </p:txBody>
      </p:sp>
      <p:sp>
        <p:nvSpPr>
          <p:cNvPr id="51" name="TextBox 50">
            <a:extLst>
              <a:ext uri="{FF2B5EF4-FFF2-40B4-BE49-F238E27FC236}">
                <a16:creationId xmlns:a16="http://schemas.microsoft.com/office/drawing/2014/main" id="{063050F2-C05E-4D6C-B916-E6E4A90B43C6}"/>
              </a:ext>
            </a:extLst>
          </p:cNvPr>
          <p:cNvSpPr txBox="1"/>
          <p:nvPr/>
        </p:nvSpPr>
        <p:spPr>
          <a:xfrm>
            <a:off x="4216933" y="3173550"/>
            <a:ext cx="1982072" cy="286306"/>
          </a:xfrm>
          <a:prstGeom prst="rect">
            <a:avLst/>
          </a:prstGeom>
          <a:noFill/>
        </p:spPr>
        <p:txBody>
          <a:bodyPr wrap="square">
            <a:spAutoFit/>
          </a:bodyPr>
          <a:lstStyle/>
          <a:p>
            <a:pPr defTabSz="932563">
              <a:spcBef>
                <a:spcPts val="612"/>
              </a:spcBef>
              <a:defRPr/>
            </a:pPr>
            <a:r>
              <a:rPr lang="en-US" sz="1224">
                <a:solidFill>
                  <a:srgbClr val="000000"/>
                </a:solidFill>
                <a:latin typeface="Segoe UI"/>
                <a:ea typeface="+mn-lt"/>
                <a:cs typeface="Calibri" panose="020F0502020204030204"/>
              </a:rPr>
              <a:t>Plan asset migration</a:t>
            </a:r>
          </a:p>
        </p:txBody>
      </p:sp>
      <p:sp>
        <p:nvSpPr>
          <p:cNvPr id="75" name="TextBox 74">
            <a:extLst>
              <a:ext uri="{FF2B5EF4-FFF2-40B4-BE49-F238E27FC236}">
                <a16:creationId xmlns:a16="http://schemas.microsoft.com/office/drawing/2014/main" id="{3E2F3EE4-5905-4314-94F9-F3B00E5FCAC3}"/>
              </a:ext>
              <a:ext uri="{C183D7F6-B498-43B3-948B-1728B52AA6E4}">
                <adec:decorative xmlns:adec="http://schemas.microsoft.com/office/drawing/2017/decorative" val="0"/>
              </a:ext>
            </a:extLst>
          </p:cNvPr>
          <p:cNvSpPr txBox="1"/>
          <p:nvPr/>
        </p:nvSpPr>
        <p:spPr>
          <a:xfrm>
            <a:off x="6924010" y="2048956"/>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Ready</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322123" y="2428403"/>
            <a:ext cx="2093683" cy="478442"/>
          </a:xfrm>
          <a:prstGeom prst="rect">
            <a:avLst/>
          </a:prstGeom>
          <a:noFill/>
        </p:spPr>
        <p:txBody>
          <a:bodyPr wrap="square">
            <a:spAutoFit/>
          </a:bodyPr>
          <a:lstStyle/>
          <a:p>
            <a:pPr defTabSz="932563">
              <a:spcBef>
                <a:spcPts val="612"/>
              </a:spcBef>
              <a:defRPr/>
            </a:pPr>
            <a:r>
              <a:rPr lang="en-US" sz="1224">
                <a:solidFill>
                  <a:srgbClr val="000000"/>
                </a:solidFill>
                <a:latin typeface="Segoe UI"/>
                <a:ea typeface="+mn-lt"/>
                <a:cs typeface="Calibri" panose="020F0502020204030204"/>
              </a:rPr>
              <a:t>Deploy an aligned landing zone</a:t>
            </a:r>
          </a:p>
        </p:txBody>
      </p:sp>
      <p:sp>
        <p:nvSpPr>
          <p:cNvPr id="79" name="Rectangle 78">
            <a:extLst>
              <a:ext uri="{FF2B5EF4-FFF2-40B4-BE49-F238E27FC236}">
                <a16:creationId xmlns:a16="http://schemas.microsoft.com/office/drawing/2014/main" id="{31B09133-CED7-4A97-BF57-B55557733130}"/>
              </a:ext>
              <a:ext uri="{C183D7F6-B498-43B3-948B-1728B52AA6E4}">
                <adec:decorative xmlns:adec="http://schemas.microsoft.com/office/drawing/2017/decorative" val="0"/>
              </a:ext>
            </a:extLst>
          </p:cNvPr>
          <p:cNvSpPr/>
          <p:nvPr/>
        </p:nvSpPr>
        <p:spPr>
          <a:xfrm>
            <a:off x="9882351" y="1988862"/>
            <a:ext cx="1820129" cy="350330"/>
          </a:xfrm>
          <a:prstGeom prst="rect">
            <a:avLst/>
          </a:prstGeom>
        </p:spPr>
        <p:txBody>
          <a:bodyPr wrap="square" anchor="t">
            <a:spAutoFit/>
          </a:bodyPr>
          <a:lstStyle/>
          <a:p>
            <a:pPr algn="ctr" defTabSz="932597">
              <a:defRPr/>
            </a:pPr>
            <a:r>
              <a:rPr lang="en-US" sz="1632" b="1" dirty="0">
                <a:solidFill>
                  <a:srgbClr val="4BE8FF"/>
                </a:solidFill>
                <a:latin typeface="Segoe UI Semibold" panose="020B0702040204020203" pitchFamily="34" charset="0"/>
                <a:ea typeface="+mn-lt"/>
                <a:cs typeface="Segoe UI Semibold" panose="020B0702040204020203" pitchFamily="34" charset="0"/>
              </a:rPr>
              <a:t>Adopt</a:t>
            </a:r>
          </a:p>
        </p:txBody>
      </p:sp>
      <p:sp>
        <p:nvSpPr>
          <p:cNvPr id="48" name="TextBox 47">
            <a:extLst>
              <a:ext uri="{FF2B5EF4-FFF2-40B4-BE49-F238E27FC236}">
                <a16:creationId xmlns:a16="http://schemas.microsoft.com/office/drawing/2014/main" id="{16EBE9AC-D9F8-4011-ADBB-CBB663DA35BD}"/>
              </a:ext>
            </a:extLst>
          </p:cNvPr>
          <p:cNvSpPr txBox="1"/>
          <p:nvPr/>
        </p:nvSpPr>
        <p:spPr>
          <a:xfrm>
            <a:off x="10082396" y="2403512"/>
            <a:ext cx="2036242" cy="286306"/>
          </a:xfrm>
          <a:prstGeom prst="rect">
            <a:avLst/>
          </a:prstGeom>
          <a:noFill/>
        </p:spPr>
        <p:txBody>
          <a:bodyPr wrap="square">
            <a:spAutoFit/>
          </a:bodyPr>
          <a:lstStyle/>
          <a:p>
            <a:pPr defTabSz="932597">
              <a:defRPr/>
            </a:pPr>
            <a:r>
              <a:rPr lang="en-US" sz="1224" dirty="0">
                <a:solidFill>
                  <a:srgbClr val="000000"/>
                </a:solidFill>
                <a:latin typeface="Segoe UI "/>
                <a:ea typeface="+mn-lt"/>
                <a:cs typeface="Segoe UI Semibold"/>
              </a:rPr>
              <a:t>Innovate in the cloud</a:t>
            </a:r>
            <a:endParaRPr lang="en-US" sz="1224" dirty="0">
              <a:solidFill>
                <a:srgbClr val="000000"/>
              </a:solidFill>
              <a:latin typeface="Segoe UI "/>
              <a:ea typeface="+mn-lt"/>
              <a:cs typeface="Segoe UI Semibold" panose="020B0702040204020203" pitchFamily="34" charset="0"/>
            </a:endParaRPr>
          </a:p>
        </p:txBody>
      </p:sp>
      <p:sp>
        <p:nvSpPr>
          <p:cNvPr id="61" name="TextBox 60">
            <a:extLst>
              <a:ext uri="{FF2B5EF4-FFF2-40B4-BE49-F238E27FC236}">
                <a16:creationId xmlns:a16="http://schemas.microsoft.com/office/drawing/2014/main" id="{5AFCE8C5-F78A-48DB-A015-40BDB051933A}"/>
              </a:ext>
              <a:ext uri="{C183D7F6-B498-43B3-948B-1728B52AA6E4}">
                <adec:decorative xmlns:adec="http://schemas.microsoft.com/office/drawing/2017/decorative" val="0"/>
              </a:ext>
            </a:extLst>
          </p:cNvPr>
          <p:cNvSpPr txBox="1"/>
          <p:nvPr/>
        </p:nvSpPr>
        <p:spPr>
          <a:xfrm>
            <a:off x="3896269" y="4748307"/>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a:solidFill>
                  <a:srgbClr val="4BE8FF"/>
                </a:solidFill>
                <a:latin typeface="Segoe UI Semibold" panose="020B0702040204020203" pitchFamily="34" charset="0"/>
                <a:ea typeface="+mn-lt"/>
                <a:cs typeface="Segoe UI Semibold" panose="020B0702040204020203" pitchFamily="34" charset="0"/>
              </a:rPr>
              <a:t>Govern</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93318" y="5127898"/>
            <a:ext cx="2287678" cy="469103"/>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Align governance requirements to adoption plan</a:t>
            </a:r>
            <a:endParaRPr lang="en-US" sz="1224">
              <a:solidFill>
                <a:srgbClr val="000000"/>
              </a:solidFill>
              <a:latin typeface="Segoe UI "/>
              <a:ea typeface="+mn-lt"/>
              <a:cs typeface="Segoe UI Semibold" panose="020B0702040204020203" pitchFamily="34" charset="0"/>
            </a:endParaRPr>
          </a:p>
        </p:txBody>
      </p:sp>
      <p:sp>
        <p:nvSpPr>
          <p:cNvPr id="64" name="TextBox 63">
            <a:extLst>
              <a:ext uri="{FF2B5EF4-FFF2-40B4-BE49-F238E27FC236}">
                <a16:creationId xmlns:a16="http://schemas.microsoft.com/office/drawing/2014/main" id="{51BA5291-E3B8-4AAF-A8AB-A4441AB1FA7A}"/>
              </a:ext>
              <a:ext uri="{C183D7F6-B498-43B3-948B-1728B52AA6E4}">
                <adec:decorative xmlns:adec="http://schemas.microsoft.com/office/drawing/2017/decorative" val="0"/>
              </a:ext>
            </a:extLst>
          </p:cNvPr>
          <p:cNvSpPr txBox="1"/>
          <p:nvPr/>
        </p:nvSpPr>
        <p:spPr>
          <a:xfrm>
            <a:off x="6645213" y="4723264"/>
            <a:ext cx="2131052" cy="35033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97">
              <a:defRPr/>
            </a:pPr>
            <a:r>
              <a:rPr lang="en-US" sz="1632" b="1">
                <a:solidFill>
                  <a:srgbClr val="4BE8FF"/>
                </a:solidFill>
                <a:latin typeface="Segoe UI Semibold" panose="020B0702040204020203" pitchFamily="34" charset="0"/>
                <a:ea typeface="+mn-lt"/>
                <a:cs typeface="Segoe UI Semibold" panose="020B0702040204020203" pitchFamily="34" charset="0"/>
              </a:rPr>
              <a:t>Manage</a:t>
            </a:r>
          </a:p>
        </p:txBody>
      </p:sp>
      <p:sp>
        <p:nvSpPr>
          <p:cNvPr id="239" name="TextBox 238">
            <a:extLst>
              <a:ext uri="{FF2B5EF4-FFF2-40B4-BE49-F238E27FC236}">
                <a16:creationId xmlns:a16="http://schemas.microsoft.com/office/drawing/2014/main" id="{EBBA8D00-AA0A-4A59-8938-2BE4938E4B2E}"/>
              </a:ext>
            </a:extLst>
          </p:cNvPr>
          <p:cNvSpPr txBox="1"/>
          <p:nvPr/>
        </p:nvSpPr>
        <p:spPr>
          <a:xfrm>
            <a:off x="7302781" y="5115106"/>
            <a:ext cx="2113026" cy="469103"/>
          </a:xfrm>
          <a:prstGeom prst="rect">
            <a:avLst/>
          </a:prstGeom>
          <a:noFill/>
        </p:spPr>
        <p:txBody>
          <a:bodyPr wrap="square">
            <a:spAutoFit/>
          </a:bodyPr>
          <a:lstStyle/>
          <a:p>
            <a:pPr defTabSz="932597">
              <a:defRPr/>
            </a:pPr>
            <a:r>
              <a:rPr lang="en-US" sz="1224">
                <a:solidFill>
                  <a:srgbClr val="000000"/>
                </a:solidFill>
                <a:latin typeface="Segoe UI "/>
                <a:ea typeface="+mn-lt"/>
                <a:cs typeface="Segoe UI Semibold"/>
              </a:rPr>
              <a:t>Define operational needs and  business commitments</a:t>
            </a:r>
            <a:endParaRPr lang="en-US" sz="1224">
              <a:solidFill>
                <a:srgbClr val="000000"/>
              </a:solidFill>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 uri="{C183D7F6-B498-43B3-948B-1728B52AA6E4}">
                <adec:decorative xmlns:adec="http://schemas.microsoft.com/office/drawing/2017/decorative" val="1"/>
              </a:ext>
            </a:extLst>
          </p:cNvPr>
          <p:cNvGrpSpPr/>
          <p:nvPr/>
        </p:nvGrpSpPr>
        <p:grpSpPr>
          <a:xfrm>
            <a:off x="907560" y="2349056"/>
            <a:ext cx="425502" cy="409566"/>
            <a:chOff x="227124" y="2015046"/>
            <a:chExt cx="473963" cy="449364"/>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 uri="{C183D7F6-B498-43B3-948B-1728B52AA6E4}">
                <adec:decorative xmlns:adec="http://schemas.microsoft.com/office/drawing/2017/decorative" val="1"/>
              </a:ext>
            </a:extLst>
          </p:cNvPr>
          <p:cNvGrpSpPr/>
          <p:nvPr/>
        </p:nvGrpSpPr>
        <p:grpSpPr>
          <a:xfrm>
            <a:off x="903400" y="3067625"/>
            <a:ext cx="425502" cy="397236"/>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2</a:t>
              </a:r>
              <a:endParaRPr lang="en-US" sz="1836" b="1">
                <a:solidFill>
                  <a:srgbClr val="0078D4"/>
                </a:soli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 uri="{C183D7F6-B498-43B3-948B-1728B52AA6E4}">
                <adec:decorative xmlns:adec="http://schemas.microsoft.com/office/drawing/2017/decorative" val="1"/>
              </a:ext>
            </a:extLst>
          </p:cNvPr>
          <p:cNvGrpSpPr/>
          <p:nvPr/>
        </p:nvGrpSpPr>
        <p:grpSpPr>
          <a:xfrm>
            <a:off x="3685818" y="2334155"/>
            <a:ext cx="425502" cy="397236"/>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3</a:t>
              </a:r>
              <a:endParaRPr lang="en-US" sz="1836" b="1">
                <a:solidFill>
                  <a:srgbClr val="0078D4"/>
                </a:solidFill>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 uri="{C183D7F6-B498-43B3-948B-1728B52AA6E4}">
                <adec:decorative xmlns:adec="http://schemas.microsoft.com/office/drawing/2017/decorative" val="1"/>
              </a:ext>
            </a:extLst>
          </p:cNvPr>
          <p:cNvGrpSpPr/>
          <p:nvPr/>
        </p:nvGrpSpPr>
        <p:grpSpPr>
          <a:xfrm>
            <a:off x="3682162" y="3103927"/>
            <a:ext cx="425502" cy="397236"/>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 uri="{C183D7F6-B498-43B3-948B-1728B52AA6E4}">
                <adec:decorative xmlns:adec="http://schemas.microsoft.com/office/drawing/2017/decorative" val="1"/>
              </a:ext>
            </a:extLst>
          </p:cNvPr>
          <p:cNvGrpSpPr/>
          <p:nvPr/>
        </p:nvGrpSpPr>
        <p:grpSpPr>
          <a:xfrm>
            <a:off x="3772641" y="5050437"/>
            <a:ext cx="425502" cy="398892"/>
            <a:chOff x="227124" y="2015046"/>
            <a:chExt cx="473963" cy="437652"/>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 uri="{C183D7F6-B498-43B3-948B-1728B52AA6E4}">
                <adec:decorative xmlns:adec="http://schemas.microsoft.com/office/drawing/2017/decorative" val="1"/>
              </a:ext>
            </a:extLst>
          </p:cNvPr>
          <p:cNvGrpSpPr/>
          <p:nvPr/>
        </p:nvGrpSpPr>
        <p:grpSpPr>
          <a:xfrm>
            <a:off x="6881954" y="5057745"/>
            <a:ext cx="425502" cy="397236"/>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413287"/>
            </a:xfrm>
            <a:prstGeom prst="rect">
              <a:avLst/>
            </a:prstGeom>
            <a:noFill/>
          </p:spPr>
          <p:txBody>
            <a:bodyPr wrap="square">
              <a:spAutoFit/>
            </a:bodyPr>
            <a:lstStyle/>
            <a:p>
              <a:pPr defTabSz="951028" fontAlgn="base">
                <a:spcBef>
                  <a:spcPct val="0"/>
                </a:spcBef>
                <a:spcAft>
                  <a:spcPct val="0"/>
                </a:spcAft>
              </a:pPr>
              <a:r>
                <a:rPr lang="en-US" b="1">
                  <a:solidFill>
                    <a:srgbClr val="0078D4"/>
                  </a:solidFill>
                  <a:latin typeface="Segoe UI"/>
                  <a:ea typeface="Segoe UI" pitchFamily="34" charset="0"/>
                  <a:cs typeface="Segoe UI" pitchFamily="34" charset="0"/>
                </a:rPr>
                <a:t>6</a:t>
              </a:r>
              <a:endParaRPr lang="en-US" sz="1836" b="1">
                <a:solidFill>
                  <a:srgbClr val="0078D4"/>
                </a:solidFill>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CEC87E38-7B11-4650-BFA7-75BA94C5434C}"/>
              </a:ext>
              <a:ext uri="{C183D7F6-B498-43B3-948B-1728B52AA6E4}">
                <adec:decorative xmlns:adec="http://schemas.microsoft.com/office/drawing/2017/decorative" val="1"/>
              </a:ext>
            </a:extLst>
          </p:cNvPr>
          <p:cNvGrpSpPr/>
          <p:nvPr/>
        </p:nvGrpSpPr>
        <p:grpSpPr>
          <a:xfrm>
            <a:off x="9646785" y="2350491"/>
            <a:ext cx="425502" cy="398434"/>
            <a:chOff x="227124" y="2015046"/>
            <a:chExt cx="473963" cy="437150"/>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 uri="{C183D7F6-B498-43B3-948B-1728B52AA6E4}">
                <adec:decorative xmlns:adec="http://schemas.microsoft.com/office/drawing/2017/decorative" val="1"/>
              </a:ext>
            </a:extLst>
          </p:cNvPr>
          <p:cNvGrpSpPr/>
          <p:nvPr/>
        </p:nvGrpSpPr>
        <p:grpSpPr>
          <a:xfrm>
            <a:off x="6872128" y="2354565"/>
            <a:ext cx="425502" cy="398434"/>
            <a:chOff x="227124" y="2015046"/>
            <a:chExt cx="473963" cy="437150"/>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9457"/>
            </a:xfrm>
            <a:prstGeom prst="rect">
              <a:avLst/>
            </a:prstGeom>
            <a:noFill/>
          </p:spPr>
          <p:txBody>
            <a:bodyPr wrap="square">
              <a:spAutoFit/>
            </a:bodyPr>
            <a:lstStyle/>
            <a:p>
              <a:pPr defTabSz="951028" fontAlgn="base">
                <a:spcBef>
                  <a:spcPct val="0"/>
                </a:spcBef>
                <a:spcAft>
                  <a:spcPct val="0"/>
                </a:spcAft>
              </a:pPr>
              <a:r>
                <a:rPr lang="en-US" sz="1836" b="1">
                  <a:solidFill>
                    <a:srgbClr val="0078D4"/>
                  </a:solidFill>
                  <a:latin typeface="Segoe UI"/>
                  <a:ea typeface="Segoe UI" pitchFamily="34" charset="0"/>
                  <a:cs typeface="Segoe UI" pitchFamily="34" charset="0"/>
                </a:rPr>
                <a:t>7</a:t>
              </a:r>
            </a:p>
          </p:txBody>
        </p:sp>
      </p:grpSp>
      <p:grpSp>
        <p:nvGrpSpPr>
          <p:cNvPr id="6" name="Group 5">
            <a:extLst>
              <a:ext uri="{FF2B5EF4-FFF2-40B4-BE49-F238E27FC236}">
                <a16:creationId xmlns:a16="http://schemas.microsoft.com/office/drawing/2014/main" id="{E40F13CF-EFC1-4E01-88B4-69348FF4387C}"/>
              </a:ext>
              <a:ext uri="{C183D7F6-B498-43B3-948B-1728B52AA6E4}">
                <adec:decorative xmlns:adec="http://schemas.microsoft.com/office/drawing/2017/decorative" val="1"/>
              </a:ext>
            </a:extLst>
          </p:cNvPr>
          <p:cNvGrpSpPr/>
          <p:nvPr/>
        </p:nvGrpSpPr>
        <p:grpSpPr>
          <a:xfrm>
            <a:off x="4688679" y="1622314"/>
            <a:ext cx="303644" cy="376349"/>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grpSp>
        <p:nvGrpSpPr>
          <p:cNvPr id="10" name="Group 152">
            <a:extLst>
              <a:ext uri="{FF2B5EF4-FFF2-40B4-BE49-F238E27FC236}">
                <a16:creationId xmlns:a16="http://schemas.microsoft.com/office/drawing/2014/main" id="{DDD44B95-4F90-4595-B75A-90F1DAF3EB64}"/>
              </a:ext>
              <a:ext uri="{C183D7F6-B498-43B3-948B-1728B52AA6E4}">
                <adec:decorative xmlns:adec="http://schemas.microsoft.com/office/drawing/2017/decorative" val="1"/>
              </a:ext>
            </a:extLst>
          </p:cNvPr>
          <p:cNvGrpSpPr>
            <a:grpSpLocks noChangeAspect="1"/>
          </p:cNvGrpSpPr>
          <p:nvPr/>
        </p:nvGrpSpPr>
        <p:grpSpPr bwMode="auto">
          <a:xfrm>
            <a:off x="7742322" y="1600177"/>
            <a:ext cx="462203" cy="46060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grpSp>
      <p:grpSp>
        <p:nvGrpSpPr>
          <p:cNvPr id="11" name="Graphic 397">
            <a:extLst>
              <a:ext uri="{FF2B5EF4-FFF2-40B4-BE49-F238E27FC236}">
                <a16:creationId xmlns:a16="http://schemas.microsoft.com/office/drawing/2014/main" id="{B58F9A98-485A-4B54-B4EC-FE596020588D}"/>
              </a:ext>
              <a:ext uri="{C183D7F6-B498-43B3-948B-1728B52AA6E4}">
                <adec:decorative xmlns:adec="http://schemas.microsoft.com/office/drawing/2017/decorative" val="1"/>
              </a:ext>
            </a:extLst>
          </p:cNvPr>
          <p:cNvGrpSpPr/>
          <p:nvPr/>
        </p:nvGrpSpPr>
        <p:grpSpPr>
          <a:xfrm>
            <a:off x="10602961" y="1585732"/>
            <a:ext cx="378911" cy="379172"/>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 uri="{C183D7F6-B498-43B3-948B-1728B52AA6E4}">
                <adec:decorative xmlns:adec="http://schemas.microsoft.com/office/drawing/2017/decorative" val="1"/>
              </a:ext>
            </a:extLst>
          </p:cNvPr>
          <p:cNvGrpSpPr/>
          <p:nvPr/>
        </p:nvGrpSpPr>
        <p:grpSpPr>
          <a:xfrm>
            <a:off x="1984930" y="1670048"/>
            <a:ext cx="472940" cy="331690"/>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grpSp>
      <p:grpSp>
        <p:nvGrpSpPr>
          <p:cNvPr id="14" name="Group 13">
            <a:extLst>
              <a:ext uri="{FF2B5EF4-FFF2-40B4-BE49-F238E27FC236}">
                <a16:creationId xmlns:a16="http://schemas.microsoft.com/office/drawing/2014/main" id="{A30E2574-D964-48B8-B88C-D8121468BCFD}"/>
              </a:ext>
              <a:ext uri="{C183D7F6-B498-43B3-948B-1728B52AA6E4}">
                <adec:decorative xmlns:adec="http://schemas.microsoft.com/office/drawing/2017/decorative" val="1"/>
              </a:ext>
            </a:extLst>
          </p:cNvPr>
          <p:cNvGrpSpPr/>
          <p:nvPr/>
        </p:nvGrpSpPr>
        <p:grpSpPr>
          <a:xfrm>
            <a:off x="4822192" y="4273833"/>
            <a:ext cx="351852" cy="358539"/>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AD31B70-CC5A-4E0F-A6CE-AA2F02892CC3}"/>
              </a:ext>
              <a:ext uri="{C183D7F6-B498-43B3-948B-1728B52AA6E4}">
                <adec:decorative xmlns:adec="http://schemas.microsoft.com/office/drawing/2017/decorative" val="1"/>
              </a:ext>
            </a:extLst>
          </p:cNvPr>
          <p:cNvGrpSpPr/>
          <p:nvPr/>
        </p:nvGrpSpPr>
        <p:grpSpPr>
          <a:xfrm>
            <a:off x="7624692" y="4282580"/>
            <a:ext cx="340276" cy="340264"/>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cxnSp>
        <p:nvCxnSpPr>
          <p:cNvPr id="12" name="Straight Arrow Connector 11">
            <a:extLst>
              <a:ext uri="{FF2B5EF4-FFF2-40B4-BE49-F238E27FC236}">
                <a16:creationId xmlns:a16="http://schemas.microsoft.com/office/drawing/2014/main" id="{E6A328BF-1DCE-4D01-AEA3-52A591F94EC4}"/>
              </a:ext>
              <a:ext uri="{C183D7F6-B498-43B3-948B-1728B52AA6E4}">
                <adec:decorative xmlns:adec="http://schemas.microsoft.com/office/drawing/2017/decorative" val="1"/>
              </a:ext>
            </a:extLst>
          </p:cNvPr>
          <p:cNvCxnSpPr>
            <a:cxnSpLocks/>
          </p:cNvCxnSpPr>
          <p:nvPr/>
        </p:nvCxnSpPr>
        <p:spPr>
          <a:xfrm>
            <a:off x="6486830" y="5269154"/>
            <a:ext cx="3510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 uri="{C183D7F6-B498-43B3-948B-1728B52AA6E4}">
                <adec:decorative xmlns:adec="http://schemas.microsoft.com/office/drawing/2017/decorative" val="1"/>
              </a:ext>
            </a:extLst>
          </p:cNvPr>
          <p:cNvCxnSpPr>
            <a:cxnSpLocks/>
            <a:stCxn id="105" idx="4"/>
            <a:endCxn id="61" idx="1"/>
          </p:cNvCxnSpPr>
          <p:nvPr/>
        </p:nvCxnSpPr>
        <p:spPr>
          <a:xfrm>
            <a:off x="3894914" y="3501164"/>
            <a:ext cx="1355" cy="142230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 uri="{C183D7F6-B498-43B3-948B-1728B52AA6E4}">
                <adec:decorative xmlns:adec="http://schemas.microsoft.com/office/drawing/2017/decorative" val="1"/>
              </a:ext>
            </a:extLst>
          </p:cNvPr>
          <p:cNvCxnSpPr>
            <a:cxnSpLocks/>
          </p:cNvCxnSpPr>
          <p:nvPr/>
        </p:nvCxnSpPr>
        <p:spPr>
          <a:xfrm flipV="1">
            <a:off x="7082365" y="2939196"/>
            <a:ext cx="0" cy="205784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 uri="{C183D7F6-B498-43B3-948B-1728B52AA6E4}">
                <adec:decorative xmlns:adec="http://schemas.microsoft.com/office/drawing/2017/decorative" val="1"/>
              </a:ext>
            </a:extLst>
          </p:cNvPr>
          <p:cNvCxnSpPr>
            <a:cxnSpLocks/>
          </p:cNvCxnSpPr>
          <p:nvPr/>
        </p:nvCxnSpPr>
        <p:spPr>
          <a:xfrm>
            <a:off x="3365492" y="2802327"/>
            <a:ext cx="35109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 uri="{C183D7F6-B498-43B3-948B-1728B52AA6E4}">
                <adec:decorative xmlns:adec="http://schemas.microsoft.com/office/drawing/2017/decorative" val="1"/>
              </a:ext>
            </a:extLst>
          </p:cNvPr>
          <p:cNvCxnSpPr>
            <a:cxnSpLocks/>
          </p:cNvCxnSpPr>
          <p:nvPr/>
        </p:nvCxnSpPr>
        <p:spPr>
          <a:xfrm>
            <a:off x="9380613" y="2569661"/>
            <a:ext cx="211110" cy="158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70C2579-685F-49B0-B5C2-CFAB4C9E2B51}"/>
              </a:ext>
              <a:ext uri="{C183D7F6-B498-43B3-948B-1728B52AA6E4}">
                <adec:decorative xmlns:adec="http://schemas.microsoft.com/office/drawing/2017/decorative" val="1"/>
              </a:ext>
            </a:extLst>
          </p:cNvPr>
          <p:cNvSpPr/>
          <p:nvPr/>
        </p:nvSpPr>
        <p:spPr bwMode="auto">
          <a:xfrm>
            <a:off x="3549955" y="2253791"/>
            <a:ext cx="2757312" cy="89228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Assess servers for migration</a:t>
            </a:r>
          </a:p>
        </p:txBody>
      </p:sp>
    </p:spTree>
    <p:extLst>
      <p:ext uri="{BB962C8B-B14F-4D97-AF65-F5344CB8AC3E}">
        <p14:creationId xmlns:p14="http://schemas.microsoft.com/office/powerpoint/2010/main" val="17511796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Assessment: Capabilities</a:t>
            </a:r>
          </a:p>
        </p:txBody>
      </p:sp>
      <p:sp>
        <p:nvSpPr>
          <p:cNvPr id="55" name="Rectangle 54">
            <a:extLst>
              <a:ext uri="{FF2B5EF4-FFF2-40B4-BE49-F238E27FC236}">
                <a16:creationId xmlns:a16="http://schemas.microsoft.com/office/drawing/2014/main" id="{F8FF8149-13BF-4ED2-84BD-E4FA985AC655}"/>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Any platform</a:t>
            </a:r>
            <a:endParaRPr lang="en-US" sz="1600">
              <a:gradFill>
                <a:gsLst>
                  <a:gs pos="2917">
                    <a:srgbClr val="1A1A1A"/>
                  </a:gs>
                  <a:gs pos="30000">
                    <a:srgbClr val="1A1A1A"/>
                  </a:gs>
                </a:gsLst>
                <a:lin ang="5400000" scaled="0"/>
              </a:gradFill>
              <a:cs typeface="Segoe UI Semilight" panose="020B0402040204020203" pitchFamily="34" charset="0"/>
            </a:endParaRP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VMware, Hyper-V, physical servers, AWS, GCP, and other clouds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CMDB, CSV imports</a:t>
            </a:r>
          </a:p>
        </p:txBody>
      </p:sp>
      <p:sp>
        <p:nvSpPr>
          <p:cNvPr id="64" name="Rectangle 63">
            <a:extLst>
              <a:ext uri="{FF2B5EF4-FFF2-40B4-BE49-F238E27FC236}">
                <a16:creationId xmlns:a16="http://schemas.microsoft.com/office/drawing/2014/main" id="{9EF76B76-48E9-914F-9F0F-8D76FF60954D}"/>
              </a:ext>
            </a:extLst>
          </p:cNvPr>
          <p:cNvSpPr/>
          <p:nvPr/>
        </p:nvSpPr>
        <p:spPr bwMode="auto">
          <a:xfrm>
            <a:off x="7448830" y="2039480"/>
            <a:ext cx="360498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Multiple types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Performance based (resource utilization- based right sizing) and configuration match-based sizing options</a:t>
            </a:r>
          </a:p>
        </p:txBody>
      </p:sp>
      <p:sp>
        <p:nvSpPr>
          <p:cNvPr id="65" name="Rectangle 64">
            <a:extLst>
              <a:ext uri="{FF2B5EF4-FFF2-40B4-BE49-F238E27FC236}">
                <a16:creationId xmlns:a16="http://schemas.microsoft.com/office/drawing/2014/main" id="{663273C7-603E-FF44-BB8E-02DD7EBA60AA}"/>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Analyze &amp; optimize</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Identify readiness and right size infrastructure through recommendations</a:t>
            </a:r>
          </a:p>
        </p:txBody>
      </p:sp>
      <p:sp>
        <p:nvSpPr>
          <p:cNvPr id="66" name="Rectangle 65">
            <a:extLst>
              <a:ext uri="{FF2B5EF4-FFF2-40B4-BE49-F238E27FC236}">
                <a16:creationId xmlns:a16="http://schemas.microsoft.com/office/drawing/2014/main" id="{9BB2480B-9F64-E848-A9D5-F2D9F8D096E5}"/>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Instant &amp; customized</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Computed real time on parameters (platform, compute and storage type, region, duration, offers etc.) </a:t>
            </a:r>
          </a:p>
        </p:txBody>
      </p:sp>
      <p:cxnSp>
        <p:nvCxnSpPr>
          <p:cNvPr id="68" name="Straight Connector 67">
            <a:extLst>
              <a:ext uri="{FF2B5EF4-FFF2-40B4-BE49-F238E27FC236}">
                <a16:creationId xmlns:a16="http://schemas.microsoft.com/office/drawing/2014/main" id="{167523AC-446B-534E-90C1-470A912028EB}"/>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337B59-13F4-E449-B0D4-EFB3F629EB3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356368-56CE-4046-A0D4-ECFA86F70BCE}"/>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8208BA-CD78-1145-AA95-CAAAAF367D84}"/>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C557F463-0C32-6F49-A3F0-B72F834B05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6850" y="2062559"/>
            <a:ext cx="594360" cy="446015"/>
          </a:xfrm>
          <a:prstGeom prst="rect">
            <a:avLst/>
          </a:prstGeom>
        </p:spPr>
      </p:pic>
      <p:pic>
        <p:nvPicPr>
          <p:cNvPr id="19" name="Picture 18">
            <a:extLst>
              <a:ext uri="{FF2B5EF4-FFF2-40B4-BE49-F238E27FC236}">
                <a16:creationId xmlns:a16="http://schemas.microsoft.com/office/drawing/2014/main" id="{32CFD307-3C73-4249-A51F-6FAC462D9A1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6850" y="4403356"/>
            <a:ext cx="594360" cy="494153"/>
          </a:xfrm>
          <a:prstGeom prst="rect">
            <a:avLst/>
          </a:prstGeom>
        </p:spPr>
      </p:pic>
      <p:pic>
        <p:nvPicPr>
          <p:cNvPr id="20" name="Picture 19">
            <a:extLst>
              <a:ext uri="{FF2B5EF4-FFF2-40B4-BE49-F238E27FC236}">
                <a16:creationId xmlns:a16="http://schemas.microsoft.com/office/drawing/2014/main" id="{151898DC-118C-A846-B64B-624AA3B51A2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0818" y="4403356"/>
            <a:ext cx="538362" cy="594360"/>
          </a:xfrm>
          <a:prstGeom prst="rect">
            <a:avLst/>
          </a:prstGeom>
        </p:spPr>
      </p:pic>
      <p:pic>
        <p:nvPicPr>
          <p:cNvPr id="21" name="Picture 20">
            <a:extLst>
              <a:ext uri="{FF2B5EF4-FFF2-40B4-BE49-F238E27FC236}">
                <a16:creationId xmlns:a16="http://schemas.microsoft.com/office/drawing/2014/main" id="{E2CD612D-5583-2441-ADE9-FB1F551AC4D6}"/>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242842" y="2075006"/>
            <a:ext cx="594360" cy="594360"/>
          </a:xfrm>
          <a:prstGeom prst="rect">
            <a:avLst/>
          </a:prstGeom>
        </p:spPr>
      </p:pic>
    </p:spTree>
    <p:extLst>
      <p:ext uri="{BB962C8B-B14F-4D97-AF65-F5344CB8AC3E}">
        <p14:creationId xmlns:p14="http://schemas.microsoft.com/office/powerpoint/2010/main" val="215681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anim calcmode="lin" valueType="num">
                                      <p:cBhvr>
                                        <p:cTn id="8" dur="500" fill="hold"/>
                                        <p:tgtEl>
                                          <p:spTgt spid="73"/>
                                        </p:tgtEl>
                                        <p:attrNameLst>
                                          <p:attrName>ppt_x</p:attrName>
                                        </p:attrNameLst>
                                      </p:cBhvr>
                                      <p:tavLst>
                                        <p:tav tm="0">
                                          <p:val>
                                            <p:strVal val="#ppt_x"/>
                                          </p:val>
                                        </p:tav>
                                        <p:tav tm="100000">
                                          <p:val>
                                            <p:strVal val="#ppt_x"/>
                                          </p:val>
                                        </p:tav>
                                      </p:tavLst>
                                    </p:anim>
                                    <p:anim calcmode="lin" valueType="num">
                                      <p:cBhvr>
                                        <p:cTn id="9" dur="500" fill="hold"/>
                                        <p:tgtEl>
                                          <p:spTgt spid="7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animEffect transition="in" filter="fade">
                                      <p:cBhvr>
                                        <p:cTn id="12" dur="500"/>
                                        <p:tgtEl>
                                          <p:spTgt spid="55">
                                            <p:txEl>
                                              <p:pRg st="0" end="0"/>
                                            </p:txEl>
                                          </p:spTgt>
                                        </p:tgtEl>
                                      </p:cBhvr>
                                    </p:animEffect>
                                    <p:anim calcmode="lin" valueType="num">
                                      <p:cBhvr>
                                        <p:cTn id="13"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5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5">
                                            <p:txEl>
                                              <p:pRg st="1" end="1"/>
                                            </p:txEl>
                                          </p:spTgt>
                                        </p:tgtEl>
                                        <p:attrNameLst>
                                          <p:attrName>style.visibility</p:attrName>
                                        </p:attrNameLst>
                                      </p:cBhvr>
                                      <p:to>
                                        <p:strVal val="visible"/>
                                      </p:to>
                                    </p:set>
                                    <p:animEffect transition="in" filter="fade">
                                      <p:cBhvr>
                                        <p:cTn id="17" dur="500"/>
                                        <p:tgtEl>
                                          <p:spTgt spid="55">
                                            <p:txEl>
                                              <p:pRg st="1" end="1"/>
                                            </p:txEl>
                                          </p:spTgt>
                                        </p:tgtEl>
                                      </p:cBhvr>
                                    </p:animEffect>
                                    <p:anim calcmode="lin" valueType="num">
                                      <p:cBhvr>
                                        <p:cTn id="18" dur="5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55">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xEl>
                                              <p:pRg st="2" end="2"/>
                                            </p:txEl>
                                          </p:spTgt>
                                        </p:tgtEl>
                                        <p:attrNameLst>
                                          <p:attrName>style.visibility</p:attrName>
                                        </p:attrNameLst>
                                      </p:cBhvr>
                                      <p:to>
                                        <p:strVal val="visible"/>
                                      </p:to>
                                    </p:set>
                                    <p:animEffect transition="in" filter="fade">
                                      <p:cBhvr>
                                        <p:cTn id="22" dur="500"/>
                                        <p:tgtEl>
                                          <p:spTgt spid="55">
                                            <p:txEl>
                                              <p:pRg st="2" end="2"/>
                                            </p:txEl>
                                          </p:spTgt>
                                        </p:tgtEl>
                                      </p:cBhvr>
                                    </p:animEffect>
                                    <p:anim calcmode="lin" valueType="num">
                                      <p:cBhvr>
                                        <p:cTn id="23"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anim calcmode="lin" valueType="num">
                                      <p:cBhvr>
                                        <p:cTn id="30" dur="500" fill="hold"/>
                                        <p:tgtEl>
                                          <p:spTgt spid="21"/>
                                        </p:tgtEl>
                                        <p:attrNameLst>
                                          <p:attrName>ppt_x</p:attrName>
                                        </p:attrNameLst>
                                      </p:cBhvr>
                                      <p:tavLst>
                                        <p:tav tm="0">
                                          <p:val>
                                            <p:strVal val="#ppt_x"/>
                                          </p:val>
                                        </p:tav>
                                        <p:tav tm="100000">
                                          <p:val>
                                            <p:strVal val="#ppt_x"/>
                                          </p:val>
                                        </p:tav>
                                      </p:tavLst>
                                    </p:anim>
                                    <p:anim calcmode="lin" valueType="num">
                                      <p:cBhvr>
                                        <p:cTn id="31" dur="5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fade">
                                      <p:cBhvr>
                                        <p:cTn id="34" dur="500"/>
                                        <p:tgtEl>
                                          <p:spTgt spid="64">
                                            <p:txEl>
                                              <p:pRg st="0" end="0"/>
                                            </p:txEl>
                                          </p:spTgt>
                                        </p:tgtEl>
                                      </p:cBhvr>
                                    </p:animEffect>
                                    <p:anim calcmode="lin" valueType="num">
                                      <p:cBhvr>
                                        <p:cTn id="35"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64">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4">
                                            <p:txEl>
                                              <p:pRg st="1" end="1"/>
                                            </p:txEl>
                                          </p:spTgt>
                                        </p:tgtEl>
                                        <p:attrNameLst>
                                          <p:attrName>style.visibility</p:attrName>
                                        </p:attrNameLst>
                                      </p:cBhvr>
                                      <p:to>
                                        <p:strVal val="visible"/>
                                      </p:to>
                                    </p:set>
                                    <p:animEffect transition="in" filter="fade">
                                      <p:cBhvr>
                                        <p:cTn id="39" dur="500"/>
                                        <p:tgtEl>
                                          <p:spTgt spid="64">
                                            <p:txEl>
                                              <p:pRg st="1" end="1"/>
                                            </p:txEl>
                                          </p:spTgt>
                                        </p:tgtEl>
                                      </p:cBhvr>
                                    </p:animEffect>
                                    <p:anim calcmode="lin" valueType="num">
                                      <p:cBhvr>
                                        <p:cTn id="40" dur="500" fill="hold"/>
                                        <p:tgtEl>
                                          <p:spTgt spid="64">
                                            <p:txEl>
                                              <p:pRg st="1" end="1"/>
                                            </p:txEl>
                                          </p:spTgt>
                                        </p:tgtEl>
                                        <p:attrNameLst>
                                          <p:attrName>ppt_x</p:attrName>
                                        </p:attrNameLst>
                                      </p:cBhvr>
                                      <p:tavLst>
                                        <p:tav tm="0">
                                          <p:val>
                                            <p:strVal val="#ppt_x"/>
                                          </p:val>
                                        </p:tav>
                                        <p:tav tm="100000">
                                          <p:val>
                                            <p:strVal val="#ppt_x"/>
                                          </p:val>
                                        </p:tav>
                                      </p:tavLst>
                                    </p:anim>
                                    <p:anim calcmode="lin" valueType="num">
                                      <p:cBhvr>
                                        <p:cTn id="41" dur="500" fill="hold"/>
                                        <p:tgtEl>
                                          <p:spTgt spid="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5">
                                            <p:txEl>
                                              <p:pRg st="0" end="0"/>
                                            </p:txEl>
                                          </p:spTgt>
                                        </p:tgtEl>
                                        <p:attrNameLst>
                                          <p:attrName>style.visibility</p:attrName>
                                        </p:attrNameLst>
                                      </p:cBhvr>
                                      <p:to>
                                        <p:strVal val="visible"/>
                                      </p:to>
                                    </p:set>
                                    <p:animEffect transition="in" filter="fade">
                                      <p:cBhvr>
                                        <p:cTn id="51" dur="500"/>
                                        <p:tgtEl>
                                          <p:spTgt spid="65">
                                            <p:txEl>
                                              <p:pRg st="0" end="0"/>
                                            </p:txEl>
                                          </p:spTgt>
                                        </p:tgtEl>
                                      </p:cBhvr>
                                    </p:animEffect>
                                    <p:anim calcmode="lin" valueType="num">
                                      <p:cBhvr>
                                        <p:cTn id="52"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65">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5">
                                            <p:txEl>
                                              <p:pRg st="1" end="1"/>
                                            </p:txEl>
                                          </p:spTgt>
                                        </p:tgtEl>
                                        <p:attrNameLst>
                                          <p:attrName>style.visibility</p:attrName>
                                        </p:attrNameLst>
                                      </p:cBhvr>
                                      <p:to>
                                        <p:strVal val="visible"/>
                                      </p:to>
                                    </p:set>
                                    <p:animEffect transition="in" filter="fade">
                                      <p:cBhvr>
                                        <p:cTn id="56" dur="500"/>
                                        <p:tgtEl>
                                          <p:spTgt spid="65">
                                            <p:txEl>
                                              <p:pRg st="1" end="1"/>
                                            </p:txEl>
                                          </p:spTgt>
                                        </p:tgtEl>
                                      </p:cBhvr>
                                    </p:animEffect>
                                    <p:anim calcmode="lin" valueType="num">
                                      <p:cBhvr>
                                        <p:cTn id="57" dur="5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6">
                                            <p:txEl>
                                              <p:pRg st="0" end="0"/>
                                            </p:txEl>
                                          </p:spTgt>
                                        </p:tgtEl>
                                        <p:attrNameLst>
                                          <p:attrName>style.visibility</p:attrName>
                                        </p:attrNameLst>
                                      </p:cBhvr>
                                      <p:to>
                                        <p:strVal val="visible"/>
                                      </p:to>
                                    </p:set>
                                    <p:animEffect transition="in" filter="fade">
                                      <p:cBhvr>
                                        <p:cTn id="63" dur="500"/>
                                        <p:tgtEl>
                                          <p:spTgt spid="66">
                                            <p:txEl>
                                              <p:pRg st="0" end="0"/>
                                            </p:txEl>
                                          </p:spTgt>
                                        </p:tgtEl>
                                      </p:cBhvr>
                                    </p:animEffect>
                                    <p:anim calcmode="lin" valueType="num">
                                      <p:cBhvr>
                                        <p:cTn id="64"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65" dur="500" fill="hold"/>
                                        <p:tgtEl>
                                          <p:spTgt spid="66">
                                            <p:txEl>
                                              <p:pRg st="0" end="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6">
                                            <p:txEl>
                                              <p:pRg st="1" end="1"/>
                                            </p:txEl>
                                          </p:spTgt>
                                        </p:tgtEl>
                                        <p:attrNameLst>
                                          <p:attrName>style.visibility</p:attrName>
                                        </p:attrNameLst>
                                      </p:cBhvr>
                                      <p:to>
                                        <p:strVal val="visible"/>
                                      </p:to>
                                    </p:set>
                                    <p:animEffect transition="in" filter="fade">
                                      <p:cBhvr>
                                        <p:cTn id="68" dur="500"/>
                                        <p:tgtEl>
                                          <p:spTgt spid="66">
                                            <p:txEl>
                                              <p:pRg st="1" end="1"/>
                                            </p:txEl>
                                          </p:spTgt>
                                        </p:tgtEl>
                                      </p:cBhvr>
                                    </p:animEffect>
                                    <p:anim calcmode="lin" valueType="num">
                                      <p:cBhvr>
                                        <p:cTn id="69" dur="5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70" dur="500" fill="hold"/>
                                        <p:tgtEl>
                                          <p:spTgt spid="66">
                                            <p:txEl>
                                              <p:pRg st="1" end="1"/>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anim calcmode="lin" valueType="num">
                                      <p:cBhvr>
                                        <p:cTn id="74" dur="500" fill="hold"/>
                                        <p:tgtEl>
                                          <p:spTgt spid="20"/>
                                        </p:tgtEl>
                                        <p:attrNameLst>
                                          <p:attrName>ppt_x</p:attrName>
                                        </p:attrNameLst>
                                      </p:cBhvr>
                                      <p:tavLst>
                                        <p:tav tm="0">
                                          <p:val>
                                            <p:strVal val="#ppt_x"/>
                                          </p:val>
                                        </p:tav>
                                        <p:tav tm="100000">
                                          <p:val>
                                            <p:strVal val="#ppt_x"/>
                                          </p:val>
                                        </p:tav>
                                      </p:tavLst>
                                    </p:anim>
                                    <p:anim calcmode="lin" valueType="num">
                                      <p:cBhvr>
                                        <p:cTn id="7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ct val="0"/>
              </a:spcAft>
              <a:buSzTx/>
              <a:buNone/>
            </a:pPr>
            <a:r>
              <a:rPr lang="en-US" altLang="en-US" sz="2000">
                <a:solidFill>
                  <a:schemeClr val="tx2"/>
                </a:solidFill>
                <a:latin typeface="Segoe UI"/>
              </a:rPr>
              <a:t>Deploy</a:t>
            </a:r>
            <a:r>
              <a:rPr lang="en-US" altLang="en-US" sz="2000">
                <a:solidFill>
                  <a:schemeClr val="tx1"/>
                </a:solidFill>
                <a:latin typeface="Segoe UI"/>
              </a:rPr>
              <a:t> the Azure Migrate appliance </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a:p>
            <a:pPr marL="0" indent="0" defTabSz="932418" eaLnBrk="0" fontAlgn="base" hangingPunct="0">
              <a:spcBef>
                <a:spcPct val="0"/>
              </a:spcBef>
              <a:spcAft>
                <a:spcPct val="0"/>
              </a:spcAft>
              <a:buSzTx/>
              <a:buNone/>
            </a:pPr>
            <a:r>
              <a:rPr lang="en-US" altLang="en-US" sz="2000">
                <a:solidFill>
                  <a:schemeClr val="tx2"/>
                </a:solidFill>
                <a:latin typeface="Segoe UI"/>
              </a:rPr>
              <a:t>Appliance starts collecting configuration data and analyzing performance </a:t>
            </a:r>
            <a:r>
              <a:rPr lang="en-US" altLang="en-US" sz="2000">
                <a:solidFill>
                  <a:schemeClr val="tx1"/>
                </a:solidFill>
                <a:latin typeface="Segoe UI"/>
              </a:rPr>
              <a:t>of your Windows and Linux servers (as part of discovery)</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a:p>
            <a:pPr marL="0" indent="0" defTabSz="932418" eaLnBrk="0" fontAlgn="base" hangingPunct="0">
              <a:spcBef>
                <a:spcPct val="0"/>
              </a:spcBef>
              <a:spcAft>
                <a:spcPct val="0"/>
              </a:spcAft>
              <a:buSzTx/>
              <a:buNone/>
            </a:pPr>
            <a:r>
              <a:rPr lang="en-US" altLang="en-US" sz="2000">
                <a:solidFill>
                  <a:schemeClr val="tx2"/>
                </a:solidFill>
                <a:latin typeface="Segoe UI"/>
              </a:rPr>
              <a:t>Perform</a:t>
            </a:r>
            <a:r>
              <a:rPr lang="en-US" altLang="en-US" sz="2000">
                <a:solidFill>
                  <a:schemeClr val="tx1"/>
                </a:solidFill>
                <a:latin typeface="Segoe UI"/>
              </a:rPr>
              <a:t> assessments to determine </a:t>
            </a:r>
          </a:p>
          <a:p>
            <a:pPr defTabSz="932418" eaLnBrk="0" fontAlgn="base" hangingPunct="0">
              <a:spcBef>
                <a:spcPct val="0"/>
              </a:spcBef>
              <a:spcAft>
                <a:spcPct val="0"/>
              </a:spcAft>
              <a:buSzTx/>
            </a:pPr>
            <a:r>
              <a:rPr lang="en-US" altLang="en-US" sz="1800">
                <a:solidFill>
                  <a:schemeClr val="tx2"/>
                </a:solidFill>
                <a:latin typeface="Segoe UI"/>
              </a:rPr>
              <a:t>Azure suitability</a:t>
            </a:r>
          </a:p>
          <a:p>
            <a:pPr defTabSz="932418" eaLnBrk="0" fontAlgn="base" hangingPunct="0">
              <a:spcBef>
                <a:spcPct val="0"/>
              </a:spcBef>
              <a:spcAft>
                <a:spcPct val="0"/>
              </a:spcAft>
              <a:buSzTx/>
            </a:pPr>
            <a:r>
              <a:rPr lang="en-US" altLang="en-US" sz="1800">
                <a:solidFill>
                  <a:schemeClr val="tx2"/>
                </a:solidFill>
                <a:latin typeface="Segoe UI"/>
              </a:rPr>
              <a:t>Right-sizing information </a:t>
            </a:r>
          </a:p>
          <a:p>
            <a:pPr defTabSz="932418" eaLnBrk="0" fontAlgn="base" hangingPunct="0">
              <a:spcBef>
                <a:spcPct val="0"/>
              </a:spcBef>
              <a:spcAft>
                <a:spcPct val="0"/>
              </a:spcAft>
              <a:buSzTx/>
            </a:pPr>
            <a:r>
              <a:rPr lang="en-US" altLang="en-US" sz="1800">
                <a:solidFill>
                  <a:schemeClr val="tx2"/>
                </a:solidFill>
                <a:latin typeface="Segoe UI"/>
              </a:rPr>
              <a:t>Cost planning </a:t>
            </a:r>
          </a:p>
          <a:p>
            <a:pPr marL="0" indent="0" defTabSz="932418" eaLnBrk="0" fontAlgn="base" hangingPunct="0">
              <a:spcBef>
                <a:spcPct val="0"/>
              </a:spcBef>
              <a:spcAft>
                <a:spcPct val="0"/>
              </a:spcAft>
              <a:buSzTx/>
              <a:buNone/>
            </a:pPr>
            <a:endParaRPr lang="en-US" altLang="en-US" sz="2000">
              <a:solidFill>
                <a:schemeClr val="tx1"/>
              </a:solidFill>
              <a:latin typeface="Segoe UI"/>
            </a:endParaRP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60337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17918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3709534"/>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5" name="Group 44">
            <a:extLst>
              <a:ext uri="{FF2B5EF4-FFF2-40B4-BE49-F238E27FC236}">
                <a16:creationId xmlns:a16="http://schemas.microsoft.com/office/drawing/2014/main" id="{EF6F5DB4-EB80-F748-B73E-E6CE959AC869}"/>
              </a:ext>
            </a:extLst>
          </p:cNvPr>
          <p:cNvGrpSpPr/>
          <p:nvPr/>
        </p:nvGrpSpPr>
        <p:grpSpPr>
          <a:xfrm>
            <a:off x="1667498" y="5814515"/>
            <a:ext cx="4317940" cy="339985"/>
            <a:chOff x="571255" y="5583292"/>
            <a:chExt cx="4234260" cy="333396"/>
          </a:xfrm>
        </p:grpSpPr>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1255" y="5640451"/>
              <a:ext cx="1530735" cy="24954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aws transparent icon">
              <a:extLst>
                <a:ext uri="{FF2B5EF4-FFF2-40B4-BE49-F238E27FC236}">
                  <a16:creationId xmlns:a16="http://schemas.microsoft.com/office/drawing/2014/main" id="{64FF46BE-A723-6F43-8E92-95DC1BA424F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91961" y="5583292"/>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google cloud logo png">
              <a:extLst>
                <a:ext uri="{FF2B5EF4-FFF2-40B4-BE49-F238E27FC236}">
                  <a16:creationId xmlns:a16="http://schemas.microsoft.com/office/drawing/2014/main" id="{F3DDDEAE-BA09-F04E-94FC-B55A87FE69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055795" y="5647029"/>
              <a:ext cx="1749720" cy="269659"/>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 descr="Image result for hyper-v logo transparent">
            <a:extLst>
              <a:ext uri="{FF2B5EF4-FFF2-40B4-BE49-F238E27FC236}">
                <a16:creationId xmlns:a16="http://schemas.microsoft.com/office/drawing/2014/main" id="{7DE1C708-9CA8-E049-8513-238A0A9976D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97814" y="5699506"/>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3736E6B6-EAF6-EC43-BD40-A44337DCB1D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25927" y="2661054"/>
            <a:ext cx="813269" cy="813269"/>
          </a:xfrm>
          <a:prstGeom prst="rect">
            <a:avLst/>
          </a:prstGeom>
        </p:spPr>
      </p:pic>
      <p:sp>
        <p:nvSpPr>
          <p:cNvPr id="4" name="Text Placeholder 3">
            <a:extLst>
              <a:ext uri="{FF2B5EF4-FFF2-40B4-BE49-F238E27FC236}">
                <a16:creationId xmlns:a16="http://schemas.microsoft.com/office/drawing/2014/main" id="{F39357A2-9D61-BA40-88DD-3E7102090598}"/>
              </a:ext>
            </a:extLst>
          </p:cNvPr>
          <p:cNvSpPr>
            <a:spLocks noGrp="1"/>
          </p:cNvSpPr>
          <p:nvPr>
            <p:ph type="body" sz="quarter" idx="10"/>
          </p:nvPr>
        </p:nvSpPr>
        <p:spPr>
          <a:xfrm>
            <a:off x="465138" y="898382"/>
            <a:ext cx="11887195" cy="492443"/>
          </a:xfrm>
        </p:spPr>
        <p:txBody>
          <a:bodyPr/>
          <a:lstStyle/>
          <a:p>
            <a:r>
              <a:rPr lang="en-US"/>
              <a:t>For all scenarios and targets (Azure VMs, AVS)</a:t>
            </a:r>
          </a:p>
        </p:txBody>
      </p:sp>
      <p:sp>
        <p:nvSpPr>
          <p:cNvPr id="2" name="Title 1">
            <a:extLst>
              <a:ext uri="{FF2B5EF4-FFF2-40B4-BE49-F238E27FC236}">
                <a16:creationId xmlns:a16="http://schemas.microsoft.com/office/drawing/2014/main" id="{BCD9A5C5-2D52-8B4C-AB2D-B18ABBAFB9CE}"/>
              </a:ext>
            </a:extLst>
          </p:cNvPr>
          <p:cNvSpPr>
            <a:spLocks noGrp="1"/>
          </p:cNvSpPr>
          <p:nvPr>
            <p:ph type="title"/>
          </p:nvPr>
        </p:nvSpPr>
        <p:spPr>
          <a:xfrm>
            <a:off x="465138" y="441332"/>
            <a:ext cx="11530584" cy="830020"/>
          </a:xfrm>
        </p:spPr>
        <p:txBody>
          <a:bodyPr/>
          <a:lstStyle/>
          <a:p>
            <a:r>
              <a:rPr lang="en-US"/>
              <a:t>Assessment: Process</a:t>
            </a:r>
          </a:p>
        </p:txBody>
      </p:sp>
    </p:spTree>
    <p:extLst>
      <p:ext uri="{BB962C8B-B14F-4D97-AF65-F5344CB8AC3E}">
        <p14:creationId xmlns:p14="http://schemas.microsoft.com/office/powerpoint/2010/main" val="51200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
                                            <p:txEl>
                                              <p:pRg st="4" end="4"/>
                                            </p:txEl>
                                          </p:spTgt>
                                        </p:tgtEl>
                                        <p:attrNameLst>
                                          <p:attrName>style.visibility</p:attrName>
                                        </p:attrNameLst>
                                      </p:cBhvr>
                                      <p:to>
                                        <p:strVal val="visible"/>
                                      </p:to>
                                    </p:set>
                                    <p:anim calcmode="lin" valueType="num">
                                      <p:cBhvr additive="base">
                                        <p:cTn id="27"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
                                            <p:txEl>
                                              <p:pRg st="5" end="5"/>
                                            </p:txEl>
                                          </p:spTgt>
                                        </p:tgtEl>
                                        <p:attrNameLst>
                                          <p:attrName>style.visibility</p:attrName>
                                        </p:attrNameLst>
                                      </p:cBhvr>
                                      <p:to>
                                        <p:strVal val="visible"/>
                                      </p:to>
                                    </p:set>
                                    <p:anim calcmode="lin" valueType="num">
                                      <p:cBhvr additive="base">
                                        <p:cTn id="31" dur="500" fill="hold"/>
                                        <p:tgtEl>
                                          <p:spTgt spid="5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
                                            <p:txEl>
                                              <p:pRg st="6" end="6"/>
                                            </p:txEl>
                                          </p:spTgt>
                                        </p:tgtEl>
                                        <p:attrNameLst>
                                          <p:attrName>style.visibility</p:attrName>
                                        </p:attrNameLst>
                                      </p:cBhvr>
                                      <p:to>
                                        <p:strVal val="visible"/>
                                      </p:to>
                                    </p:set>
                                    <p:anim calcmode="lin" valueType="num">
                                      <p:cBhvr additive="base">
                                        <p:cTn id="35"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1">
                                            <p:txEl>
                                              <p:pRg st="7" end="7"/>
                                            </p:txEl>
                                          </p:spTgt>
                                        </p:tgtEl>
                                        <p:attrNameLst>
                                          <p:attrName>style.visibility</p:attrName>
                                        </p:attrNameLst>
                                      </p:cBhvr>
                                      <p:to>
                                        <p:strVal val="visible"/>
                                      </p:to>
                                    </p:set>
                                    <p:anim calcmode="lin" valueType="num">
                                      <p:cBhvr additive="base">
                                        <p:cTn id="39" dur="500" fill="hold"/>
                                        <p:tgtEl>
                                          <p:spTgt spid="51">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1">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1"/>
            <a:ext cx="12436475" cy="363374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 Placeholder 11">
            <a:extLst>
              <a:ext uri="{FF2B5EF4-FFF2-40B4-BE49-F238E27FC236}">
                <a16:creationId xmlns:a16="http://schemas.microsoft.com/office/drawing/2014/main" id="{D911F238-0052-3C4E-8F62-9722F5460D30}"/>
              </a:ext>
            </a:extLst>
          </p:cNvPr>
          <p:cNvSpPr>
            <a:spLocks noGrp="1"/>
          </p:cNvSpPr>
          <p:nvPr>
            <p:ph type="body" sz="quarter" idx="10"/>
          </p:nvPr>
        </p:nvSpPr>
        <p:spPr>
          <a:xfrm>
            <a:off x="465138" y="898382"/>
            <a:ext cx="11887195" cy="492443"/>
          </a:xfrm>
        </p:spPr>
        <p:txBody>
          <a:bodyPr/>
          <a:lstStyle/>
          <a:p>
            <a:r>
              <a:rPr lang="en-US"/>
              <a:t>Import-based for Azure VM and AVS assessment</a:t>
            </a: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Assessment: Architecture</a:t>
            </a:r>
          </a:p>
        </p:txBody>
      </p:sp>
      <p:sp>
        <p:nvSpPr>
          <p:cNvPr id="56" name="Triangle 55">
            <a:extLst>
              <a:ext uri="{FF2B5EF4-FFF2-40B4-BE49-F238E27FC236}">
                <a16:creationId xmlns:a16="http://schemas.microsoft.com/office/drawing/2014/main" id="{F309179E-A242-3547-9B63-35863E15BBDE}"/>
              </a:ext>
            </a:extLst>
          </p:cNvPr>
          <p:cNvSpPr/>
          <p:nvPr/>
        </p:nvSpPr>
        <p:spPr bwMode="auto">
          <a:xfrm>
            <a:off x="1408239" y="35167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14">
            <a:extLst>
              <a:ext uri="{FF2B5EF4-FFF2-40B4-BE49-F238E27FC236}">
                <a16:creationId xmlns:a16="http://schemas.microsoft.com/office/drawing/2014/main" id="{50A48D6E-EB2B-FF48-942E-BA115437ECAC}"/>
              </a:ext>
            </a:extLst>
          </p:cNvPr>
          <p:cNvGrpSpPr/>
          <p:nvPr/>
        </p:nvGrpSpPr>
        <p:grpSpPr>
          <a:xfrm>
            <a:off x="8665279" y="2222262"/>
            <a:ext cx="1266171" cy="1008968"/>
            <a:chOff x="6820486" y="2149436"/>
            <a:chExt cx="1228086" cy="1076484"/>
          </a:xfrm>
        </p:grpSpPr>
        <p:sp>
          <p:nvSpPr>
            <p:cNvPr id="59" name="Freeform 119">
              <a:extLst>
                <a:ext uri="{FF2B5EF4-FFF2-40B4-BE49-F238E27FC236}">
                  <a16:creationId xmlns:a16="http://schemas.microsoft.com/office/drawing/2014/main" id="{162E7667-32D6-B34E-BC6C-31ADC10CB741}"/>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60" name="Graphic 6">
              <a:extLst>
                <a:ext uri="{FF2B5EF4-FFF2-40B4-BE49-F238E27FC236}">
                  <a16:creationId xmlns:a16="http://schemas.microsoft.com/office/drawing/2014/main" id="{F852E98A-E0D6-3740-813E-4D72945FCA0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grpSp>
        <p:nvGrpSpPr>
          <p:cNvPr id="62" name="Group 61">
            <a:extLst>
              <a:ext uri="{FF2B5EF4-FFF2-40B4-BE49-F238E27FC236}">
                <a16:creationId xmlns:a16="http://schemas.microsoft.com/office/drawing/2014/main" id="{9A977078-34C7-D54F-B60B-0B4B51832ED7}"/>
              </a:ext>
            </a:extLst>
          </p:cNvPr>
          <p:cNvGrpSpPr/>
          <p:nvPr/>
        </p:nvGrpSpPr>
        <p:grpSpPr>
          <a:xfrm>
            <a:off x="619747" y="4458841"/>
            <a:ext cx="2475854" cy="1322993"/>
            <a:chOff x="735163" y="4350220"/>
            <a:chExt cx="2257441" cy="1206282"/>
          </a:xfrm>
        </p:grpSpPr>
        <p:pic>
          <p:nvPicPr>
            <p:cNvPr id="65" name="Picture 64">
              <a:extLst>
                <a:ext uri="{FF2B5EF4-FFF2-40B4-BE49-F238E27FC236}">
                  <a16:creationId xmlns:a16="http://schemas.microsoft.com/office/drawing/2014/main" id="{3B172C82-4ACD-DB4C-96A0-BE2F2C7D2E84}"/>
                </a:ext>
              </a:extLst>
            </p:cNvPr>
            <p:cNvPicPr>
              <a:picLocks noChangeAspect="1"/>
            </p:cNvPicPr>
            <p:nvPr/>
          </p:nvPicPr>
          <p:blipFill>
            <a:blip r:embed="rId5"/>
            <a:stretch>
              <a:fillRect/>
            </a:stretch>
          </p:blipFill>
          <p:spPr>
            <a:xfrm>
              <a:off x="735163" y="4362850"/>
              <a:ext cx="365865" cy="1193652"/>
            </a:xfrm>
            <a:prstGeom prst="rect">
              <a:avLst/>
            </a:prstGeom>
          </p:spPr>
        </p:pic>
        <p:pic>
          <p:nvPicPr>
            <p:cNvPr id="66" name="Picture 65">
              <a:extLst>
                <a:ext uri="{FF2B5EF4-FFF2-40B4-BE49-F238E27FC236}">
                  <a16:creationId xmlns:a16="http://schemas.microsoft.com/office/drawing/2014/main" id="{3ABE8515-E3B7-9F45-88B8-1BDA4766DF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68" name="Picture 67">
              <a:extLst>
                <a:ext uri="{FF2B5EF4-FFF2-40B4-BE49-F238E27FC236}">
                  <a16:creationId xmlns:a16="http://schemas.microsoft.com/office/drawing/2014/main" id="{99A2CF67-24D7-4B40-870F-7F803D4ED6C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69" name="Picture 68">
              <a:extLst>
                <a:ext uri="{FF2B5EF4-FFF2-40B4-BE49-F238E27FC236}">
                  <a16:creationId xmlns:a16="http://schemas.microsoft.com/office/drawing/2014/main" id="{B582F647-1C4B-4546-AECA-BEDE1CC988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70" name="Picture 69">
              <a:extLst>
                <a:ext uri="{FF2B5EF4-FFF2-40B4-BE49-F238E27FC236}">
                  <a16:creationId xmlns:a16="http://schemas.microsoft.com/office/drawing/2014/main" id="{7161E7E6-B581-F14F-A4FC-2BEDBB9CDC3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71" name="Picture 70">
              <a:extLst>
                <a:ext uri="{FF2B5EF4-FFF2-40B4-BE49-F238E27FC236}">
                  <a16:creationId xmlns:a16="http://schemas.microsoft.com/office/drawing/2014/main" id="{2E0CC06F-5678-B744-B776-47B927BBE091}"/>
                </a:ext>
              </a:extLst>
            </p:cNvPr>
            <p:cNvPicPr>
              <a:picLocks noChangeAspect="1"/>
            </p:cNvPicPr>
            <p:nvPr/>
          </p:nvPicPr>
          <p:blipFill>
            <a:blip r:embed="rId5"/>
            <a:stretch>
              <a:fillRect/>
            </a:stretch>
          </p:blipFill>
          <p:spPr>
            <a:xfrm>
              <a:off x="1509755" y="4353811"/>
              <a:ext cx="365865" cy="1193652"/>
            </a:xfrm>
            <a:prstGeom prst="rect">
              <a:avLst/>
            </a:prstGeom>
          </p:spPr>
        </p:pic>
        <p:pic>
          <p:nvPicPr>
            <p:cNvPr id="72" name="Picture 71">
              <a:extLst>
                <a:ext uri="{FF2B5EF4-FFF2-40B4-BE49-F238E27FC236}">
                  <a16:creationId xmlns:a16="http://schemas.microsoft.com/office/drawing/2014/main" id="{AA1D95F0-FAE5-8340-88E7-FE1FA9F9BC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73" name="Picture 72">
              <a:extLst>
                <a:ext uri="{FF2B5EF4-FFF2-40B4-BE49-F238E27FC236}">
                  <a16:creationId xmlns:a16="http://schemas.microsoft.com/office/drawing/2014/main" id="{B792F05B-03FE-574F-AE1D-72D95E78FD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75" name="Picture 74">
              <a:extLst>
                <a:ext uri="{FF2B5EF4-FFF2-40B4-BE49-F238E27FC236}">
                  <a16:creationId xmlns:a16="http://schemas.microsoft.com/office/drawing/2014/main" id="{94BE2DE7-4E01-7E48-B85D-4E63718089D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78" name="Picture 77">
              <a:extLst>
                <a:ext uri="{FF2B5EF4-FFF2-40B4-BE49-F238E27FC236}">
                  <a16:creationId xmlns:a16="http://schemas.microsoft.com/office/drawing/2014/main" id="{B9A58681-D6B7-7541-BF77-146D4A6B7A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79" name="Picture 78">
              <a:extLst>
                <a:ext uri="{FF2B5EF4-FFF2-40B4-BE49-F238E27FC236}">
                  <a16:creationId xmlns:a16="http://schemas.microsoft.com/office/drawing/2014/main" id="{25E582CF-8C04-0741-A6A2-B8E34B32FD7D}"/>
                </a:ext>
              </a:extLst>
            </p:cNvPr>
            <p:cNvPicPr>
              <a:picLocks noChangeAspect="1"/>
            </p:cNvPicPr>
            <p:nvPr/>
          </p:nvPicPr>
          <p:blipFill>
            <a:blip r:embed="rId5"/>
            <a:stretch>
              <a:fillRect/>
            </a:stretch>
          </p:blipFill>
          <p:spPr>
            <a:xfrm>
              <a:off x="2325204" y="4350220"/>
              <a:ext cx="365865" cy="1193652"/>
            </a:xfrm>
            <a:prstGeom prst="rect">
              <a:avLst/>
            </a:prstGeom>
          </p:spPr>
        </p:pic>
        <p:pic>
          <p:nvPicPr>
            <p:cNvPr id="80" name="Picture 79">
              <a:extLst>
                <a:ext uri="{FF2B5EF4-FFF2-40B4-BE49-F238E27FC236}">
                  <a16:creationId xmlns:a16="http://schemas.microsoft.com/office/drawing/2014/main" id="{AEDF1202-3419-0E4B-A948-F4CD09D9F24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81" name="Picture 80">
              <a:extLst>
                <a:ext uri="{FF2B5EF4-FFF2-40B4-BE49-F238E27FC236}">
                  <a16:creationId xmlns:a16="http://schemas.microsoft.com/office/drawing/2014/main" id="{2417CC9D-34AF-9C4C-BC9A-A39709CA8D3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82" name="Picture 81">
              <a:extLst>
                <a:ext uri="{FF2B5EF4-FFF2-40B4-BE49-F238E27FC236}">
                  <a16:creationId xmlns:a16="http://schemas.microsoft.com/office/drawing/2014/main" id="{F0A4B8D8-55E2-4E4F-ACC3-339BFA5074A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84" name="Picture 83">
              <a:extLst>
                <a:ext uri="{FF2B5EF4-FFF2-40B4-BE49-F238E27FC236}">
                  <a16:creationId xmlns:a16="http://schemas.microsoft.com/office/drawing/2014/main" id="{EB8773EA-3378-634A-B3F7-9F13C8A5EE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89" name="Left Brace 88">
            <a:extLst>
              <a:ext uri="{FF2B5EF4-FFF2-40B4-BE49-F238E27FC236}">
                <a16:creationId xmlns:a16="http://schemas.microsoft.com/office/drawing/2014/main" id="{6BB35A59-85BF-0346-BFEB-6F98DE6ABCEE}"/>
              </a:ext>
            </a:extLst>
          </p:cNvPr>
          <p:cNvSpPr/>
          <p:nvPr/>
        </p:nvSpPr>
        <p:spPr>
          <a:xfrm rot="5400000">
            <a:off x="1662448" y="2838646"/>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90" name="TextBox 89">
            <a:extLst>
              <a:ext uri="{FF2B5EF4-FFF2-40B4-BE49-F238E27FC236}">
                <a16:creationId xmlns:a16="http://schemas.microsoft.com/office/drawing/2014/main" id="{237FC0BD-2169-9542-8753-88AE92378ADA}"/>
              </a:ext>
            </a:extLst>
          </p:cNvPr>
          <p:cNvSpPr txBox="1"/>
          <p:nvPr/>
        </p:nvSpPr>
        <p:spPr>
          <a:xfrm>
            <a:off x="1036822" y="4149681"/>
            <a:ext cx="1564043" cy="265009"/>
          </a:xfrm>
          <a:prstGeom prst="rect">
            <a:avLst/>
          </a:prstGeom>
          <a:noFill/>
        </p:spPr>
        <p:txBody>
          <a:bodyPr wrap="square" rtlCol="0">
            <a:spAutoFit/>
          </a:bodyPr>
          <a:lstStyle/>
          <a:p>
            <a:pPr algn="ctr" defTabSz="932418">
              <a:defRPr/>
            </a:pPr>
            <a:r>
              <a:rPr lang="en-US" sz="1122" kern="0">
                <a:solidFill>
                  <a:prstClr val="black"/>
                </a:solidFill>
                <a:latin typeface="+mj-lt"/>
              </a:rPr>
              <a:t>Hosts or servers</a:t>
            </a:r>
          </a:p>
        </p:txBody>
      </p:sp>
      <p:sp>
        <p:nvSpPr>
          <p:cNvPr id="91" name="Oval 90">
            <a:extLst>
              <a:ext uri="{FF2B5EF4-FFF2-40B4-BE49-F238E27FC236}">
                <a16:creationId xmlns:a16="http://schemas.microsoft.com/office/drawing/2014/main" id="{D220AEFC-E736-3745-83CA-6AF4285C14B7}"/>
              </a:ext>
            </a:extLst>
          </p:cNvPr>
          <p:cNvSpPr/>
          <p:nvPr/>
        </p:nvSpPr>
        <p:spPr bwMode="auto">
          <a:xfrm>
            <a:off x="10319936" y="234067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04" name="Picture 103">
            <a:extLst>
              <a:ext uri="{FF2B5EF4-FFF2-40B4-BE49-F238E27FC236}">
                <a16:creationId xmlns:a16="http://schemas.microsoft.com/office/drawing/2014/main" id="{28424508-BEC9-9446-90B0-E53AB2FAB5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04831" y="2505178"/>
            <a:ext cx="594360" cy="558010"/>
          </a:xfrm>
          <a:prstGeom prst="rect">
            <a:avLst/>
          </a:prstGeom>
        </p:spPr>
      </p:pic>
      <p:sp>
        <p:nvSpPr>
          <p:cNvPr id="115" name="TextBox 114">
            <a:extLst>
              <a:ext uri="{FF2B5EF4-FFF2-40B4-BE49-F238E27FC236}">
                <a16:creationId xmlns:a16="http://schemas.microsoft.com/office/drawing/2014/main" id="{AE92065F-E1B6-9E4D-9C07-DDCFB0DCDB71}"/>
              </a:ext>
            </a:extLst>
          </p:cNvPr>
          <p:cNvSpPr txBox="1"/>
          <p:nvPr/>
        </p:nvSpPr>
        <p:spPr>
          <a:xfrm>
            <a:off x="4767742" y="3130165"/>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CMDB</a:t>
            </a:r>
          </a:p>
        </p:txBody>
      </p:sp>
      <p:cxnSp>
        <p:nvCxnSpPr>
          <p:cNvPr id="116" name="Straight Arrow Connector 115">
            <a:extLst>
              <a:ext uri="{FF2B5EF4-FFF2-40B4-BE49-F238E27FC236}">
                <a16:creationId xmlns:a16="http://schemas.microsoft.com/office/drawing/2014/main" id="{3A54AEDA-5E0A-3748-BC44-2E1B59A88D20}"/>
              </a:ext>
            </a:extLst>
          </p:cNvPr>
          <p:cNvCxnSpPr>
            <a:cxnSpLocks/>
          </p:cNvCxnSpPr>
          <p:nvPr/>
        </p:nvCxnSpPr>
        <p:spPr>
          <a:xfrm>
            <a:off x="1968077" y="2717271"/>
            <a:ext cx="33095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19" name="TextBox 118">
            <a:extLst>
              <a:ext uri="{FF2B5EF4-FFF2-40B4-BE49-F238E27FC236}">
                <a16:creationId xmlns:a16="http://schemas.microsoft.com/office/drawing/2014/main" id="{487C1E1A-91F6-9747-94CD-09887AF93CFC}"/>
              </a:ext>
            </a:extLst>
          </p:cNvPr>
          <p:cNvSpPr txBox="1"/>
          <p:nvPr/>
        </p:nvSpPr>
        <p:spPr>
          <a:xfrm>
            <a:off x="8427596" y="3130165"/>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 Portal</a:t>
            </a:r>
          </a:p>
        </p:txBody>
      </p:sp>
      <p:cxnSp>
        <p:nvCxnSpPr>
          <p:cNvPr id="120" name="Straight Arrow Connector 119">
            <a:extLst>
              <a:ext uri="{FF2B5EF4-FFF2-40B4-BE49-F238E27FC236}">
                <a16:creationId xmlns:a16="http://schemas.microsoft.com/office/drawing/2014/main" id="{63CA668F-4F98-BD45-AE0F-56C700A55D6F}"/>
              </a:ext>
            </a:extLst>
          </p:cNvPr>
          <p:cNvCxnSpPr>
            <a:cxnSpLocks/>
          </p:cNvCxnSpPr>
          <p:nvPr/>
        </p:nvCxnSpPr>
        <p:spPr>
          <a:xfrm>
            <a:off x="6217587" y="2717271"/>
            <a:ext cx="21889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21" name="TextBox 120">
            <a:extLst>
              <a:ext uri="{FF2B5EF4-FFF2-40B4-BE49-F238E27FC236}">
                <a16:creationId xmlns:a16="http://schemas.microsoft.com/office/drawing/2014/main" id="{6E7BB3C2-2A46-C34F-A0B6-DFF56107FE8E}"/>
              </a:ext>
            </a:extLst>
          </p:cNvPr>
          <p:cNvSpPr txBox="1"/>
          <p:nvPr/>
        </p:nvSpPr>
        <p:spPr>
          <a:xfrm>
            <a:off x="733889" y="3130165"/>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Source environment</a:t>
            </a:r>
          </a:p>
        </p:txBody>
      </p:sp>
      <p:grpSp>
        <p:nvGrpSpPr>
          <p:cNvPr id="166" name="Group 165">
            <a:extLst>
              <a:ext uri="{FF2B5EF4-FFF2-40B4-BE49-F238E27FC236}">
                <a16:creationId xmlns:a16="http://schemas.microsoft.com/office/drawing/2014/main" id="{2696DA32-A836-7445-AC0D-9929107DC3F8}"/>
              </a:ext>
            </a:extLst>
          </p:cNvPr>
          <p:cNvGrpSpPr/>
          <p:nvPr/>
        </p:nvGrpSpPr>
        <p:grpSpPr>
          <a:xfrm>
            <a:off x="5451965" y="2491410"/>
            <a:ext cx="587482" cy="558010"/>
            <a:chOff x="6199486" y="4329361"/>
            <a:chExt cx="589482" cy="559910"/>
          </a:xfrm>
        </p:grpSpPr>
        <p:sp>
          <p:nvSpPr>
            <p:cNvPr id="167" name="Oval 166">
              <a:extLst>
                <a:ext uri="{FF2B5EF4-FFF2-40B4-BE49-F238E27FC236}">
                  <a16:creationId xmlns:a16="http://schemas.microsoft.com/office/drawing/2014/main" id="{5577640B-03CA-2848-B240-38A47CB5B5B7}"/>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8" name="Stored Data 167">
              <a:extLst>
                <a:ext uri="{FF2B5EF4-FFF2-40B4-BE49-F238E27FC236}">
                  <a16:creationId xmlns:a16="http://schemas.microsoft.com/office/drawing/2014/main" id="{FB4EB945-4169-024A-A99B-E3780BB038FE}"/>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436D1A3E-C1FC-024E-AACB-8A2CF343F279}"/>
              </a:ext>
            </a:extLst>
          </p:cNvPr>
          <p:cNvSpPr/>
          <p:nvPr/>
        </p:nvSpPr>
        <p:spPr>
          <a:xfrm>
            <a:off x="6900976" y="2385233"/>
            <a:ext cx="1487908" cy="276999"/>
          </a:xfrm>
          <a:prstGeom prst="rect">
            <a:avLst/>
          </a:prstGeom>
        </p:spPr>
        <p:txBody>
          <a:bodyPr wrap="none">
            <a:spAutoFit/>
          </a:bodyPr>
          <a:lstStyle/>
          <a:p>
            <a:pPr algn="ctr" defTabSz="932418">
              <a:defRPr/>
            </a:pPr>
            <a:r>
              <a:rPr lang="en-US" sz="1200" i="1" kern="0">
                <a:solidFill>
                  <a:schemeClr val="tx2"/>
                </a:solidFill>
                <a:latin typeface="Segoe UI Semilight"/>
              </a:rPr>
              <a:t>Import through CSV</a:t>
            </a:r>
          </a:p>
        </p:txBody>
      </p:sp>
      <p:pic>
        <p:nvPicPr>
          <p:cNvPr id="169" name="Graphic 168">
            <a:extLst>
              <a:ext uri="{FF2B5EF4-FFF2-40B4-BE49-F238E27FC236}">
                <a16:creationId xmlns:a16="http://schemas.microsoft.com/office/drawing/2014/main" id="{5715755A-FEAB-3D47-8A05-EEAC4FBE6397}"/>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1909" y="2432811"/>
            <a:ext cx="546602" cy="546602"/>
          </a:xfrm>
          <a:prstGeom prst="rect">
            <a:avLst/>
          </a:prstGeom>
        </p:spPr>
      </p:pic>
      <p:sp>
        <p:nvSpPr>
          <p:cNvPr id="7" name="Rectangle 6">
            <a:extLst>
              <a:ext uri="{FF2B5EF4-FFF2-40B4-BE49-F238E27FC236}">
                <a16:creationId xmlns:a16="http://schemas.microsoft.com/office/drawing/2014/main" id="{84EFBCF4-FF7F-5347-B5EE-8C76BD97F8B6}"/>
              </a:ext>
            </a:extLst>
          </p:cNvPr>
          <p:cNvSpPr/>
          <p:nvPr/>
        </p:nvSpPr>
        <p:spPr>
          <a:xfrm>
            <a:off x="5319271" y="4641357"/>
            <a:ext cx="6216650" cy="661720"/>
          </a:xfrm>
          <a:prstGeom prst="rect">
            <a:avLst/>
          </a:prstGeom>
        </p:spPr>
        <p:txBody>
          <a:bodyPr>
            <a:spAutoFit/>
          </a:bodyPr>
          <a:lstStyle/>
          <a:p>
            <a:pPr defTabSz="914191">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Create a quick assessment without deploying the appliance </a:t>
            </a:r>
          </a:p>
          <a:p>
            <a:pPr defTabSz="914191">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Import existing CMDB data through a CSV file</a:t>
            </a:r>
          </a:p>
        </p:txBody>
      </p:sp>
    </p:spTree>
    <p:extLst>
      <p:ext uri="{BB962C8B-B14F-4D97-AF65-F5344CB8AC3E}">
        <p14:creationId xmlns:p14="http://schemas.microsoft.com/office/powerpoint/2010/main" val="42159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additive="base">
                                        <p:cTn id="13" dur="500" fill="hold"/>
                                        <p:tgtEl>
                                          <p:spTgt spid="169"/>
                                        </p:tgtEl>
                                        <p:attrNameLst>
                                          <p:attrName>ppt_x</p:attrName>
                                        </p:attrNameLst>
                                      </p:cBhvr>
                                      <p:tavLst>
                                        <p:tav tm="0">
                                          <p:val>
                                            <p:strVal val="#ppt_x"/>
                                          </p:val>
                                        </p:tav>
                                        <p:tav tm="100000">
                                          <p:val>
                                            <p:strVal val="#ppt_x"/>
                                          </p:val>
                                        </p:tav>
                                      </p:tavLst>
                                    </p:anim>
                                    <p:anim calcmode="lin" valueType="num">
                                      <p:cBhvr additive="base">
                                        <p:cTn id="14" dur="500" fill="hold"/>
                                        <p:tgtEl>
                                          <p:spTgt spid="1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fill="hold"/>
                                        <p:tgtEl>
                                          <p:spTgt spid="91"/>
                                        </p:tgtEl>
                                        <p:attrNameLst>
                                          <p:attrName>ppt_x</p:attrName>
                                        </p:attrNameLst>
                                      </p:cBhvr>
                                      <p:tavLst>
                                        <p:tav tm="0">
                                          <p:val>
                                            <p:strVal val="#ppt_x"/>
                                          </p:val>
                                        </p:tav>
                                        <p:tav tm="100000">
                                          <p:val>
                                            <p:strVal val="#ppt_x"/>
                                          </p:val>
                                        </p:tav>
                                      </p:tavLst>
                                    </p:anim>
                                    <p:anim calcmode="lin" valueType="num">
                                      <p:cBhvr additive="base">
                                        <p:cTn id="1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E04C018-7FFB-4D78-A3D5-8CE9697A298E}"/>
              </a:ext>
            </a:extLst>
          </p:cNvPr>
          <p:cNvSpPr/>
          <p:nvPr/>
        </p:nvSpPr>
        <p:spPr>
          <a:xfrm>
            <a:off x="2806407" y="1276495"/>
            <a:ext cx="1248164" cy="359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37" name="Rectangle 36">
            <a:extLst>
              <a:ext uri="{FF2B5EF4-FFF2-40B4-BE49-F238E27FC236}">
                <a16:creationId xmlns:a16="http://schemas.microsoft.com/office/drawing/2014/main" id="{47FA70AC-5D9F-4F98-BC80-353689824511}"/>
              </a:ext>
            </a:extLst>
          </p:cNvPr>
          <p:cNvSpPr/>
          <p:nvPr/>
        </p:nvSpPr>
        <p:spPr>
          <a:xfrm>
            <a:off x="6839225" y="1150459"/>
            <a:ext cx="1300207" cy="4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8143773" y="884651"/>
            <a:ext cx="1637019"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14" name="Rectangle 13">
            <a:extLst>
              <a:ext uri="{FF2B5EF4-FFF2-40B4-BE49-F238E27FC236}">
                <a16:creationId xmlns:a16="http://schemas.microsoft.com/office/drawing/2014/main" id="{0C9126D5-56C6-471B-B2C9-AC4E9023C27E}"/>
              </a:ext>
            </a:extLst>
          </p:cNvPr>
          <p:cNvSpPr/>
          <p:nvPr/>
        </p:nvSpPr>
        <p:spPr>
          <a:xfrm>
            <a:off x="10755477" y="2148822"/>
            <a:ext cx="3193721"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2448" y="451358"/>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spc="-51">
              <a:latin typeface="Segoe UI"/>
            </a:endParaRPr>
          </a:p>
        </p:txBody>
      </p:sp>
      <p:sp>
        <p:nvSpPr>
          <p:cNvPr id="9" name="Text Placeholder 8">
            <a:extLst>
              <a:ext uri="{FF2B5EF4-FFF2-40B4-BE49-F238E27FC236}">
                <a16:creationId xmlns:a16="http://schemas.microsoft.com/office/drawing/2014/main" id="{E36E3258-AFAB-314F-89CB-9E4267A0C203}"/>
              </a:ext>
            </a:extLst>
          </p:cNvPr>
          <p:cNvSpPr>
            <a:spLocks noGrp="1"/>
          </p:cNvSpPr>
          <p:nvPr>
            <p:ph type="body" sz="quarter" idx="10"/>
          </p:nvPr>
        </p:nvSpPr>
        <p:spPr>
          <a:xfrm>
            <a:off x="465138" y="898525"/>
            <a:ext cx="11887200" cy="492125"/>
          </a:xfrm>
        </p:spPr>
        <p:txBody>
          <a:bodyPr/>
          <a:lstStyle/>
          <a:p>
            <a:r>
              <a:rPr lang="en-US"/>
              <a:t>Stages and computation criteria</a:t>
            </a:r>
          </a:p>
        </p:txBody>
      </p:sp>
      <p:sp>
        <p:nvSpPr>
          <p:cNvPr id="6" name="Title 5">
            <a:extLst>
              <a:ext uri="{FF2B5EF4-FFF2-40B4-BE49-F238E27FC236}">
                <a16:creationId xmlns:a16="http://schemas.microsoft.com/office/drawing/2014/main" id="{AFFCDF31-7B14-7A49-A211-D2542768E51D}"/>
              </a:ext>
            </a:extLst>
          </p:cNvPr>
          <p:cNvSpPr>
            <a:spLocks noGrp="1"/>
          </p:cNvSpPr>
          <p:nvPr>
            <p:ph type="title"/>
          </p:nvPr>
        </p:nvSpPr>
        <p:spPr>
          <a:xfrm>
            <a:off x="465138" y="441332"/>
            <a:ext cx="11530584" cy="830020"/>
          </a:xfrm>
        </p:spPr>
        <p:txBody>
          <a:bodyPr/>
          <a:lstStyle/>
          <a:p>
            <a:r>
              <a:rPr lang="en-US"/>
              <a:t>Assessment for Azure VMs: Process</a:t>
            </a:r>
          </a:p>
        </p:txBody>
      </p:sp>
      <p:sp>
        <p:nvSpPr>
          <p:cNvPr id="30" name="Rectangle 29">
            <a:extLst>
              <a:ext uri="{FF2B5EF4-FFF2-40B4-BE49-F238E27FC236}">
                <a16:creationId xmlns:a16="http://schemas.microsoft.com/office/drawing/2014/main" id="{1AD81EAD-ABE4-1D4C-9B08-5D32DC3BA8A9}"/>
              </a:ext>
            </a:extLst>
          </p:cNvPr>
          <p:cNvSpPr/>
          <p:nvPr/>
        </p:nvSpPr>
        <p:spPr bwMode="auto">
          <a:xfrm>
            <a:off x="452828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7E2BE6A-B331-D345-B0EB-587340CB6AEA}"/>
              </a:ext>
            </a:extLst>
          </p:cNvPr>
          <p:cNvSpPr/>
          <p:nvPr/>
        </p:nvSpPr>
        <p:spPr bwMode="auto">
          <a:xfrm>
            <a:off x="452828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34B4ACD-B96B-194A-B7B6-FE235E373A83}"/>
              </a:ext>
            </a:extLst>
          </p:cNvPr>
          <p:cNvSpPr/>
          <p:nvPr/>
        </p:nvSpPr>
        <p:spPr>
          <a:xfrm>
            <a:off x="471883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Sizing</a:t>
            </a:r>
          </a:p>
        </p:txBody>
      </p:sp>
      <p:sp>
        <p:nvSpPr>
          <p:cNvPr id="35" name="TextBox 34">
            <a:extLst>
              <a:ext uri="{FF2B5EF4-FFF2-40B4-BE49-F238E27FC236}">
                <a16:creationId xmlns:a16="http://schemas.microsoft.com/office/drawing/2014/main" id="{2B0967B6-0410-F34E-B69B-E5B59FD5F6A4}"/>
              </a:ext>
            </a:extLst>
          </p:cNvPr>
          <p:cNvSpPr txBox="1"/>
          <p:nvPr/>
        </p:nvSpPr>
        <p:spPr>
          <a:xfrm>
            <a:off x="4718839" y="3020776"/>
            <a:ext cx="3179515" cy="1400383"/>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Network</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Compute</a:t>
            </a:r>
            <a:endParaRPr lang="en-US" sz="1400">
              <a:solidFill>
                <a:schemeClr val="bg1"/>
              </a:solidFill>
              <a:latin typeface="Segoe UI"/>
              <a:cs typeface="Segoe UI Semilight" panose="020B0402040204020203" pitchFamily="34" charset="0"/>
            </a:endParaRPr>
          </a:p>
          <a:p>
            <a:pPr defTabSz="896181">
              <a:spcBef>
                <a:spcPts val="600"/>
              </a:spcBef>
              <a:defRPr/>
            </a:pPr>
            <a:r>
              <a:rPr lang="en-US" sz="1200" i="1">
                <a:solidFill>
                  <a:schemeClr val="bg1"/>
                </a:solidFill>
                <a:cs typeface="Segoe UI Semilight" panose="020B0402040204020203" pitchFamily="34" charset="0"/>
              </a:rPr>
              <a:t>Allocated or used depends on assessment type</a:t>
            </a:r>
          </a:p>
        </p:txBody>
      </p:sp>
      <p:sp>
        <p:nvSpPr>
          <p:cNvPr id="36" name="TextBox 35">
            <a:extLst>
              <a:ext uri="{FF2B5EF4-FFF2-40B4-BE49-F238E27FC236}">
                <a16:creationId xmlns:a16="http://schemas.microsoft.com/office/drawing/2014/main" id="{33483C24-C754-E347-9618-83A94CE38308}"/>
              </a:ext>
            </a:extLst>
          </p:cNvPr>
          <p:cNvSpPr txBox="1"/>
          <p:nvPr/>
        </p:nvSpPr>
        <p:spPr>
          <a:xfrm>
            <a:off x="4718839" y="4774529"/>
            <a:ext cx="3019345" cy="1713098"/>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Azure VM size recommendation</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Storage disk recommendation </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Confidence rating (for performance based)</a:t>
            </a:r>
          </a:p>
          <a:p>
            <a:pPr defTabSz="896181">
              <a:spcBef>
                <a:spcPts val="600"/>
              </a:spcBef>
              <a:defRPr/>
            </a:pPr>
            <a:r>
              <a:rPr lang="en-US" sz="1200" i="1">
                <a:solidFill>
                  <a:schemeClr val="accent2"/>
                </a:solidFill>
                <a:cs typeface="Segoe UI Semilight" panose="020B0402040204020203" pitchFamily="34" charset="0"/>
              </a:rPr>
              <a:t>Confidence ratings are computed based on available data points</a:t>
            </a:r>
          </a:p>
        </p:txBody>
      </p:sp>
      <p:sp>
        <p:nvSpPr>
          <p:cNvPr id="26" name="Rectangle 25">
            <a:extLst>
              <a:ext uri="{FF2B5EF4-FFF2-40B4-BE49-F238E27FC236}">
                <a16:creationId xmlns:a16="http://schemas.microsoft.com/office/drawing/2014/main" id="{51F97ACC-9832-9946-BB9A-9FA575E69973}"/>
              </a:ext>
            </a:extLst>
          </p:cNvPr>
          <p:cNvSpPr/>
          <p:nvPr/>
        </p:nvSpPr>
        <p:spPr bwMode="auto">
          <a:xfrm>
            <a:off x="74286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5E27707-8A94-494C-B4E3-5A0BC6DDE83A}"/>
              </a:ext>
            </a:extLst>
          </p:cNvPr>
          <p:cNvSpPr/>
          <p:nvPr/>
        </p:nvSpPr>
        <p:spPr bwMode="auto">
          <a:xfrm>
            <a:off x="74286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93341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Azure Readiness</a:t>
            </a:r>
          </a:p>
        </p:txBody>
      </p:sp>
      <p:sp>
        <p:nvSpPr>
          <p:cNvPr id="8" name="TextBox 7">
            <a:extLst>
              <a:ext uri="{FF2B5EF4-FFF2-40B4-BE49-F238E27FC236}">
                <a16:creationId xmlns:a16="http://schemas.microsoft.com/office/drawing/2014/main" id="{8A65B892-0FC9-41B9-926D-344DB6DE5C0C}"/>
              </a:ext>
            </a:extLst>
          </p:cNvPr>
          <p:cNvSpPr txBox="1"/>
          <p:nvPr/>
        </p:nvSpPr>
        <p:spPr>
          <a:xfrm>
            <a:off x="933419" y="3020776"/>
            <a:ext cx="3179515" cy="1636154"/>
          </a:xfrm>
          <a:prstGeom prst="rect">
            <a:avLst/>
          </a:prstGeom>
          <a:noFill/>
        </p:spPr>
        <p:txBody>
          <a:bodyPr wrap="square" rtlCol="0">
            <a:spAutoFit/>
          </a:bodyPr>
          <a:lstStyle/>
          <a:p>
            <a:pPr defTabSz="914015"/>
            <a:r>
              <a:rPr lang="en-US" sz="1632" b="1">
                <a:solidFill>
                  <a:schemeClr val="bg1"/>
                </a:solidFill>
                <a:latin typeface="Segoe UI"/>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Boot type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Cores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RAM</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 disk</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Networking</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Operating system</a:t>
            </a:r>
          </a:p>
        </p:txBody>
      </p:sp>
      <p:sp>
        <p:nvSpPr>
          <p:cNvPr id="17" name="TextBox 16">
            <a:extLst>
              <a:ext uri="{FF2B5EF4-FFF2-40B4-BE49-F238E27FC236}">
                <a16:creationId xmlns:a16="http://schemas.microsoft.com/office/drawing/2014/main" id="{73DCC50E-ED1A-4D54-8EB4-1CA16C066D38}"/>
              </a:ext>
            </a:extLst>
          </p:cNvPr>
          <p:cNvSpPr txBox="1"/>
          <p:nvPr/>
        </p:nvSpPr>
        <p:spPr>
          <a:xfrm>
            <a:off x="933419" y="4774529"/>
            <a:ext cx="3019345" cy="989823"/>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Readiness for migration to Azure VM</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Recommended tool for migration</a:t>
            </a:r>
          </a:p>
        </p:txBody>
      </p:sp>
      <p:sp>
        <p:nvSpPr>
          <p:cNvPr id="39" name="Rectangle 38">
            <a:extLst>
              <a:ext uri="{FF2B5EF4-FFF2-40B4-BE49-F238E27FC236}">
                <a16:creationId xmlns:a16="http://schemas.microsoft.com/office/drawing/2014/main" id="{51A827A5-1271-1C4C-B3DD-FDD8296CBE3D}"/>
              </a:ext>
            </a:extLst>
          </p:cNvPr>
          <p:cNvSpPr/>
          <p:nvPr/>
        </p:nvSpPr>
        <p:spPr bwMode="auto">
          <a:xfrm>
            <a:off x="8323541"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EDEF137-745D-D248-82D1-A2D1F56B26AE}"/>
              </a:ext>
            </a:extLst>
          </p:cNvPr>
          <p:cNvSpPr/>
          <p:nvPr/>
        </p:nvSpPr>
        <p:spPr bwMode="auto">
          <a:xfrm>
            <a:off x="8323541"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9C4705E0-B7E8-1042-9CA5-10A1926B2C7E}"/>
              </a:ext>
            </a:extLst>
          </p:cNvPr>
          <p:cNvSpPr/>
          <p:nvPr/>
        </p:nvSpPr>
        <p:spPr>
          <a:xfrm>
            <a:off x="8514091"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Monthly costs</a:t>
            </a:r>
          </a:p>
        </p:txBody>
      </p:sp>
      <p:sp>
        <p:nvSpPr>
          <p:cNvPr id="43" name="TextBox 42">
            <a:extLst>
              <a:ext uri="{FF2B5EF4-FFF2-40B4-BE49-F238E27FC236}">
                <a16:creationId xmlns:a16="http://schemas.microsoft.com/office/drawing/2014/main" id="{3B150CE5-F0A4-9A43-80A8-3356ACC32EA8}"/>
              </a:ext>
            </a:extLst>
          </p:cNvPr>
          <p:cNvSpPr txBox="1"/>
          <p:nvPr/>
        </p:nvSpPr>
        <p:spPr>
          <a:xfrm>
            <a:off x="8514091" y="3020776"/>
            <a:ext cx="3323039" cy="1600438"/>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Azure VM size output from stage 2</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Software Assurance</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Reserved instances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VM uptime</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Location</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Azure </a:t>
            </a:r>
            <a:r>
              <a:rPr lang="en-US" sz="1400" err="1">
                <a:solidFill>
                  <a:schemeClr val="bg1"/>
                </a:solidFill>
                <a:cs typeface="Segoe UI Semilight" panose="020B0402040204020203" pitchFamily="34" charset="0"/>
              </a:rPr>
              <a:t>Hybird</a:t>
            </a:r>
            <a:r>
              <a:rPr lang="en-US" sz="1400">
                <a:solidFill>
                  <a:schemeClr val="bg1"/>
                </a:solidFill>
                <a:cs typeface="Segoe UI Semilight" panose="020B0402040204020203" pitchFamily="34" charset="0"/>
              </a:rPr>
              <a:t> Benefit (Windows OS</a:t>
            </a:r>
            <a:r>
              <a:rPr lang="en-US" sz="1200">
                <a:solidFill>
                  <a:schemeClr val="bg1"/>
                </a:solidFill>
                <a:cs typeface="Segoe UI Semilight" panose="020B0402040204020203" pitchFamily="34" charset="0"/>
              </a:rPr>
              <a:t>)</a:t>
            </a:r>
          </a:p>
        </p:txBody>
      </p:sp>
      <p:sp>
        <p:nvSpPr>
          <p:cNvPr id="44" name="TextBox 43">
            <a:extLst>
              <a:ext uri="{FF2B5EF4-FFF2-40B4-BE49-F238E27FC236}">
                <a16:creationId xmlns:a16="http://schemas.microsoft.com/office/drawing/2014/main" id="{D9076767-6AEF-4945-9BDF-2EC99659C3C5}"/>
              </a:ext>
            </a:extLst>
          </p:cNvPr>
          <p:cNvSpPr txBox="1"/>
          <p:nvPr/>
        </p:nvSpPr>
        <p:spPr>
          <a:xfrm>
            <a:off x="8514091" y="4774529"/>
            <a:ext cx="3019345" cy="1205266"/>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Per VM monthly compute and storage costs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Aggregated compute and </a:t>
            </a:r>
            <a:br>
              <a:rPr lang="en-US" sz="1400">
                <a:gradFill>
                  <a:gsLst>
                    <a:gs pos="2917">
                      <a:srgbClr val="1A1A1A"/>
                    </a:gs>
                    <a:gs pos="30000">
                      <a:srgbClr val="1A1A1A"/>
                    </a:gs>
                  </a:gsLst>
                  <a:lin ang="5400000" scaled="0"/>
                </a:gradFill>
                <a:cs typeface="Segoe UI Semilight" panose="020B0402040204020203" pitchFamily="34" charset="0"/>
              </a:rPr>
            </a:br>
            <a:r>
              <a:rPr lang="en-US" sz="1400">
                <a:gradFill>
                  <a:gsLst>
                    <a:gs pos="2917">
                      <a:srgbClr val="1A1A1A"/>
                    </a:gs>
                    <a:gs pos="30000">
                      <a:srgbClr val="1A1A1A"/>
                    </a:gs>
                  </a:gsLst>
                  <a:lin ang="5400000" scaled="0"/>
                </a:gradFill>
                <a:cs typeface="Segoe UI Semilight" panose="020B0402040204020203" pitchFamily="34" charset="0"/>
              </a:rPr>
              <a:t>storage costs</a:t>
            </a:r>
          </a:p>
        </p:txBody>
      </p:sp>
      <p:pic>
        <p:nvPicPr>
          <p:cNvPr id="45" name="Picture 44">
            <a:extLst>
              <a:ext uri="{FF2B5EF4-FFF2-40B4-BE49-F238E27FC236}">
                <a16:creationId xmlns:a16="http://schemas.microsoft.com/office/drawing/2014/main" id="{CBE48BAA-6611-FA42-8905-F0A822572BC7}"/>
              </a:ext>
            </a:extLst>
          </p:cNvPr>
          <p:cNvPicPr>
            <a:picLocks noChangeAspect="1"/>
          </p:cNvPicPr>
          <p:nvPr/>
        </p:nvPicPr>
        <p:blipFill>
          <a:blip r:embed="rId3"/>
          <a:stretch>
            <a:fillRect/>
          </a:stretch>
        </p:blipFill>
        <p:spPr>
          <a:xfrm>
            <a:off x="10906940" y="2055679"/>
            <a:ext cx="594360" cy="594360"/>
          </a:xfrm>
          <a:prstGeom prst="rect">
            <a:avLst/>
          </a:prstGeom>
        </p:spPr>
      </p:pic>
      <p:pic>
        <p:nvPicPr>
          <p:cNvPr id="46" name="Picture 45">
            <a:extLst>
              <a:ext uri="{FF2B5EF4-FFF2-40B4-BE49-F238E27FC236}">
                <a16:creationId xmlns:a16="http://schemas.microsoft.com/office/drawing/2014/main" id="{4B81A216-D0EB-3F42-AF97-2548082CB709}"/>
              </a:ext>
            </a:extLst>
          </p:cNvPr>
          <p:cNvPicPr>
            <a:picLocks noChangeAspect="1"/>
          </p:cNvPicPr>
          <p:nvPr/>
        </p:nvPicPr>
        <p:blipFill>
          <a:blip r:embed="rId4"/>
          <a:stretch>
            <a:fillRect/>
          </a:stretch>
        </p:blipFill>
        <p:spPr>
          <a:xfrm>
            <a:off x="7072601" y="2072071"/>
            <a:ext cx="594360" cy="594360"/>
          </a:xfrm>
          <a:prstGeom prst="rect">
            <a:avLst/>
          </a:prstGeom>
        </p:spPr>
      </p:pic>
      <p:pic>
        <p:nvPicPr>
          <p:cNvPr id="47" name="Picture 46">
            <a:extLst>
              <a:ext uri="{FF2B5EF4-FFF2-40B4-BE49-F238E27FC236}">
                <a16:creationId xmlns:a16="http://schemas.microsoft.com/office/drawing/2014/main" id="{EC630645-0478-9C47-BB78-AB9BC1D3B612}"/>
              </a:ext>
            </a:extLst>
          </p:cNvPr>
          <p:cNvPicPr>
            <a:picLocks noChangeAspect="1"/>
          </p:cNvPicPr>
          <p:nvPr/>
        </p:nvPicPr>
        <p:blipFill>
          <a:blip r:embed="rId5"/>
          <a:stretch>
            <a:fillRect/>
          </a:stretch>
        </p:blipFill>
        <p:spPr>
          <a:xfrm flipH="1">
            <a:off x="3235558" y="2011555"/>
            <a:ext cx="697606" cy="697865"/>
          </a:xfrm>
          <a:prstGeom prst="rect">
            <a:avLst/>
          </a:prstGeom>
        </p:spPr>
      </p:pic>
    </p:spTree>
    <p:extLst>
      <p:ext uri="{BB962C8B-B14F-4D97-AF65-F5344CB8AC3E}">
        <p14:creationId xmlns:p14="http://schemas.microsoft.com/office/powerpoint/2010/main" val="235255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p:bldP spid="35" grpId="0"/>
      <p:bldP spid="36" grpId="0"/>
      <p:bldP spid="26" grpId="0" animBg="1"/>
      <p:bldP spid="29" grpId="0" animBg="1"/>
      <p:bldP spid="19" grpId="0"/>
      <p:bldP spid="17" grpId="0"/>
      <p:bldP spid="39" grpId="0" animBg="1"/>
      <p:bldP spid="41" grpId="0" animBg="1"/>
      <p:bldP spid="42" grpId="0"/>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E04C018-7FFB-4D78-A3D5-8CE9697A298E}"/>
              </a:ext>
            </a:extLst>
          </p:cNvPr>
          <p:cNvSpPr/>
          <p:nvPr/>
        </p:nvSpPr>
        <p:spPr>
          <a:xfrm>
            <a:off x="2806407" y="1276495"/>
            <a:ext cx="1248164" cy="359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37" name="Rectangle 36">
            <a:extLst>
              <a:ext uri="{FF2B5EF4-FFF2-40B4-BE49-F238E27FC236}">
                <a16:creationId xmlns:a16="http://schemas.microsoft.com/office/drawing/2014/main" id="{47FA70AC-5D9F-4F98-BC80-353689824511}"/>
              </a:ext>
            </a:extLst>
          </p:cNvPr>
          <p:cNvSpPr/>
          <p:nvPr/>
        </p:nvSpPr>
        <p:spPr>
          <a:xfrm>
            <a:off x="6839225" y="1150459"/>
            <a:ext cx="1300207" cy="4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Segoe UI"/>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8143773" y="884651"/>
            <a:ext cx="1637019"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14" name="Rectangle 13">
            <a:extLst>
              <a:ext uri="{FF2B5EF4-FFF2-40B4-BE49-F238E27FC236}">
                <a16:creationId xmlns:a16="http://schemas.microsoft.com/office/drawing/2014/main" id="{0C9126D5-56C6-471B-B2C9-AC4E9023C27E}"/>
              </a:ext>
            </a:extLst>
          </p:cNvPr>
          <p:cNvSpPr/>
          <p:nvPr/>
        </p:nvSpPr>
        <p:spPr>
          <a:xfrm>
            <a:off x="10755477" y="2148822"/>
            <a:ext cx="3193721" cy="408075"/>
          </a:xfrm>
          <a:prstGeom prst="rect">
            <a:avLst/>
          </a:prstGeom>
          <a:solidFill>
            <a:schemeClr val="bg1"/>
          </a:solidFill>
          <a:ln>
            <a:noFill/>
            <a:prstDash val="dash"/>
          </a:ln>
        </p:spPr>
        <p:txBody>
          <a:bodyPr wrap="square">
            <a:spAutoFit/>
          </a:bodyPr>
          <a:lstStyle/>
          <a:p>
            <a:pPr defTabSz="914015">
              <a:spcAft>
                <a:spcPts val="1199"/>
              </a:spcAft>
            </a:pPr>
            <a:endParaRPr lang="en-US" sz="2000">
              <a:ln w="3175">
                <a:noFill/>
              </a:ln>
              <a:solidFill>
                <a:srgbClr val="0078D4"/>
              </a:solidFill>
              <a:latin typeface="Segoe UI Semibold"/>
              <a:cs typeface="Segoe UI"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2448" y="451358"/>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endParaRPr lang="en-US" spc="-51">
              <a:latin typeface="Segoe UI"/>
            </a:endParaRPr>
          </a:p>
        </p:txBody>
      </p:sp>
      <p:sp>
        <p:nvSpPr>
          <p:cNvPr id="9" name="Text Placeholder 8">
            <a:extLst>
              <a:ext uri="{FF2B5EF4-FFF2-40B4-BE49-F238E27FC236}">
                <a16:creationId xmlns:a16="http://schemas.microsoft.com/office/drawing/2014/main" id="{E36E3258-AFAB-314F-89CB-9E4267A0C203}"/>
              </a:ext>
            </a:extLst>
          </p:cNvPr>
          <p:cNvSpPr>
            <a:spLocks noGrp="1"/>
          </p:cNvSpPr>
          <p:nvPr>
            <p:ph type="body" sz="quarter" idx="10"/>
          </p:nvPr>
        </p:nvSpPr>
        <p:spPr>
          <a:xfrm>
            <a:off x="465138" y="898525"/>
            <a:ext cx="11887200" cy="492125"/>
          </a:xfrm>
        </p:spPr>
        <p:txBody>
          <a:bodyPr/>
          <a:lstStyle/>
          <a:p>
            <a:r>
              <a:rPr lang="en-US"/>
              <a:t>Stages and computation criteria</a:t>
            </a:r>
          </a:p>
        </p:txBody>
      </p:sp>
      <p:sp>
        <p:nvSpPr>
          <p:cNvPr id="6" name="Title 5">
            <a:extLst>
              <a:ext uri="{FF2B5EF4-FFF2-40B4-BE49-F238E27FC236}">
                <a16:creationId xmlns:a16="http://schemas.microsoft.com/office/drawing/2014/main" id="{AFFCDF31-7B14-7A49-A211-D2542768E51D}"/>
              </a:ext>
            </a:extLst>
          </p:cNvPr>
          <p:cNvSpPr>
            <a:spLocks noGrp="1"/>
          </p:cNvSpPr>
          <p:nvPr>
            <p:ph type="title"/>
          </p:nvPr>
        </p:nvSpPr>
        <p:spPr>
          <a:xfrm>
            <a:off x="465138" y="441332"/>
            <a:ext cx="11530584" cy="830020"/>
          </a:xfrm>
        </p:spPr>
        <p:txBody>
          <a:bodyPr/>
          <a:lstStyle/>
          <a:p>
            <a:r>
              <a:rPr lang="en-US"/>
              <a:t>Assessment for AVS: Process</a:t>
            </a:r>
          </a:p>
        </p:txBody>
      </p:sp>
      <p:sp>
        <p:nvSpPr>
          <p:cNvPr id="30" name="Rectangle 29">
            <a:extLst>
              <a:ext uri="{FF2B5EF4-FFF2-40B4-BE49-F238E27FC236}">
                <a16:creationId xmlns:a16="http://schemas.microsoft.com/office/drawing/2014/main" id="{1AD81EAD-ABE4-1D4C-9B08-5D32DC3BA8A9}"/>
              </a:ext>
            </a:extLst>
          </p:cNvPr>
          <p:cNvSpPr/>
          <p:nvPr/>
        </p:nvSpPr>
        <p:spPr bwMode="auto">
          <a:xfrm>
            <a:off x="452828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7E2BE6A-B331-D345-B0EB-587340CB6AEA}"/>
              </a:ext>
            </a:extLst>
          </p:cNvPr>
          <p:cNvSpPr/>
          <p:nvPr/>
        </p:nvSpPr>
        <p:spPr bwMode="auto">
          <a:xfrm>
            <a:off x="452828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34B4ACD-B96B-194A-B7B6-FE235E373A83}"/>
              </a:ext>
            </a:extLst>
          </p:cNvPr>
          <p:cNvSpPr/>
          <p:nvPr/>
        </p:nvSpPr>
        <p:spPr>
          <a:xfrm>
            <a:off x="471883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Sizing</a:t>
            </a:r>
          </a:p>
        </p:txBody>
      </p:sp>
      <p:sp>
        <p:nvSpPr>
          <p:cNvPr id="35" name="TextBox 34">
            <a:extLst>
              <a:ext uri="{FF2B5EF4-FFF2-40B4-BE49-F238E27FC236}">
                <a16:creationId xmlns:a16="http://schemas.microsoft.com/office/drawing/2014/main" id="{2B0967B6-0410-F34E-B69B-E5B59FD5F6A4}"/>
              </a:ext>
            </a:extLst>
          </p:cNvPr>
          <p:cNvSpPr txBox="1"/>
          <p:nvPr/>
        </p:nvSpPr>
        <p:spPr>
          <a:xfrm>
            <a:off x="4718839" y="3020776"/>
            <a:ext cx="3179515" cy="1400383"/>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Compute </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Storage</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Node type</a:t>
            </a:r>
          </a:p>
          <a:p>
            <a:pPr defTabSz="896181">
              <a:spcBef>
                <a:spcPts val="600"/>
              </a:spcBef>
              <a:defRPr/>
            </a:pPr>
            <a:r>
              <a:rPr lang="en-US" sz="1200" i="1">
                <a:solidFill>
                  <a:schemeClr val="bg1"/>
                </a:solidFill>
                <a:cs typeface="Segoe UI Semilight" panose="020B0402040204020203" pitchFamily="34" charset="0"/>
              </a:rPr>
              <a:t>Allocated or used depends on assessment type</a:t>
            </a:r>
          </a:p>
        </p:txBody>
      </p:sp>
      <p:sp>
        <p:nvSpPr>
          <p:cNvPr id="36" name="TextBox 35">
            <a:extLst>
              <a:ext uri="{FF2B5EF4-FFF2-40B4-BE49-F238E27FC236}">
                <a16:creationId xmlns:a16="http://schemas.microsoft.com/office/drawing/2014/main" id="{33483C24-C754-E347-9618-83A94CE38308}"/>
              </a:ext>
            </a:extLst>
          </p:cNvPr>
          <p:cNvSpPr txBox="1"/>
          <p:nvPr/>
        </p:nvSpPr>
        <p:spPr>
          <a:xfrm>
            <a:off x="4718839" y="4774529"/>
            <a:ext cx="3019345" cy="1866986"/>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Number of AVS nodes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Projected compute and storage utilization across nodes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Confidence rating (for performance based)</a:t>
            </a:r>
          </a:p>
          <a:p>
            <a:pPr defTabSz="896181">
              <a:spcBef>
                <a:spcPts val="600"/>
              </a:spcBef>
              <a:defRPr/>
            </a:pPr>
            <a:r>
              <a:rPr lang="en-US" sz="1200" i="1">
                <a:solidFill>
                  <a:schemeClr val="accent2"/>
                </a:solidFill>
                <a:cs typeface="Segoe UI Semilight" panose="020B0402040204020203" pitchFamily="34" charset="0"/>
              </a:rPr>
              <a:t>Confidence ratings are computed based on available data points</a:t>
            </a:r>
          </a:p>
        </p:txBody>
      </p:sp>
      <p:sp>
        <p:nvSpPr>
          <p:cNvPr id="26" name="Rectangle 25">
            <a:extLst>
              <a:ext uri="{FF2B5EF4-FFF2-40B4-BE49-F238E27FC236}">
                <a16:creationId xmlns:a16="http://schemas.microsoft.com/office/drawing/2014/main" id="{51F97ACC-9832-9946-BB9A-9FA575E69973}"/>
              </a:ext>
            </a:extLst>
          </p:cNvPr>
          <p:cNvSpPr/>
          <p:nvPr/>
        </p:nvSpPr>
        <p:spPr bwMode="auto">
          <a:xfrm>
            <a:off x="742869"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5E27707-8A94-494C-B4E3-5A0BC6DDE83A}"/>
              </a:ext>
            </a:extLst>
          </p:cNvPr>
          <p:cNvSpPr/>
          <p:nvPr/>
        </p:nvSpPr>
        <p:spPr bwMode="auto">
          <a:xfrm>
            <a:off x="742869"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933419"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Azure Readiness</a:t>
            </a:r>
          </a:p>
        </p:txBody>
      </p:sp>
      <p:sp>
        <p:nvSpPr>
          <p:cNvPr id="8" name="TextBox 7">
            <a:extLst>
              <a:ext uri="{FF2B5EF4-FFF2-40B4-BE49-F238E27FC236}">
                <a16:creationId xmlns:a16="http://schemas.microsoft.com/office/drawing/2014/main" id="{8A65B892-0FC9-41B9-926D-344DB6DE5C0C}"/>
              </a:ext>
            </a:extLst>
          </p:cNvPr>
          <p:cNvSpPr txBox="1"/>
          <p:nvPr/>
        </p:nvSpPr>
        <p:spPr>
          <a:xfrm>
            <a:off x="933419" y="3020776"/>
            <a:ext cx="3179515" cy="558936"/>
          </a:xfrm>
          <a:prstGeom prst="rect">
            <a:avLst/>
          </a:prstGeom>
          <a:noFill/>
        </p:spPr>
        <p:txBody>
          <a:bodyPr wrap="square" rtlCol="0">
            <a:spAutoFit/>
          </a:bodyPr>
          <a:lstStyle/>
          <a:p>
            <a:pPr defTabSz="914015"/>
            <a:r>
              <a:rPr lang="en-US" sz="1632" b="1">
                <a:solidFill>
                  <a:schemeClr val="bg1"/>
                </a:solidFill>
                <a:latin typeface="Segoe UI"/>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latin typeface="Segoe UI"/>
                <a:cs typeface="Segoe UI Semilight" panose="020B0402040204020203" pitchFamily="34" charset="0"/>
              </a:rPr>
              <a:t>Internet Protocol</a:t>
            </a:r>
          </a:p>
        </p:txBody>
      </p:sp>
      <p:sp>
        <p:nvSpPr>
          <p:cNvPr id="17" name="TextBox 16">
            <a:extLst>
              <a:ext uri="{FF2B5EF4-FFF2-40B4-BE49-F238E27FC236}">
                <a16:creationId xmlns:a16="http://schemas.microsoft.com/office/drawing/2014/main" id="{73DCC50E-ED1A-4D54-8EB4-1CA16C066D38}"/>
              </a:ext>
            </a:extLst>
          </p:cNvPr>
          <p:cNvSpPr txBox="1"/>
          <p:nvPr/>
        </p:nvSpPr>
        <p:spPr>
          <a:xfrm>
            <a:off x="933419" y="4774529"/>
            <a:ext cx="3019345" cy="774379"/>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Readiness for migration to AVS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Recommended tool for migration</a:t>
            </a:r>
          </a:p>
        </p:txBody>
      </p:sp>
      <p:sp>
        <p:nvSpPr>
          <p:cNvPr id="39" name="Rectangle 38">
            <a:extLst>
              <a:ext uri="{FF2B5EF4-FFF2-40B4-BE49-F238E27FC236}">
                <a16:creationId xmlns:a16="http://schemas.microsoft.com/office/drawing/2014/main" id="{51A827A5-1271-1C4C-B3DD-FDD8296CBE3D}"/>
              </a:ext>
            </a:extLst>
          </p:cNvPr>
          <p:cNvSpPr/>
          <p:nvPr/>
        </p:nvSpPr>
        <p:spPr bwMode="auto">
          <a:xfrm>
            <a:off x="8323541" y="4668320"/>
            <a:ext cx="3370065" cy="18848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EDEF137-745D-D248-82D1-A2D1F56B26AE}"/>
              </a:ext>
            </a:extLst>
          </p:cNvPr>
          <p:cNvSpPr/>
          <p:nvPr/>
        </p:nvSpPr>
        <p:spPr bwMode="auto">
          <a:xfrm>
            <a:off x="8323541" y="1830195"/>
            <a:ext cx="3370065" cy="2838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9C4705E0-B7E8-1042-9CA5-10A1926B2C7E}"/>
              </a:ext>
            </a:extLst>
          </p:cNvPr>
          <p:cNvSpPr/>
          <p:nvPr/>
        </p:nvSpPr>
        <p:spPr>
          <a:xfrm>
            <a:off x="8514091" y="2600949"/>
            <a:ext cx="2499479" cy="400110"/>
          </a:xfrm>
          <a:prstGeom prst="rect">
            <a:avLst/>
          </a:prstGeom>
          <a:noFill/>
          <a:ln>
            <a:noFill/>
            <a:prstDash val="dash"/>
          </a:ln>
        </p:spPr>
        <p:txBody>
          <a:bodyPr wrap="square">
            <a:spAutoFit/>
          </a:bodyPr>
          <a:lstStyle/>
          <a:p>
            <a:pPr defTabSz="914015">
              <a:spcAft>
                <a:spcPts val="1199"/>
              </a:spcAft>
              <a:defRPr/>
            </a:pPr>
            <a:r>
              <a:rPr lang="en-US" sz="2000">
                <a:ln w="3175">
                  <a:noFill/>
                </a:ln>
                <a:solidFill>
                  <a:schemeClr val="accent5"/>
                </a:solidFill>
                <a:latin typeface="Segoe UI Semibold"/>
                <a:cs typeface="Segoe UI" pitchFamily="34" charset="0"/>
              </a:rPr>
              <a:t>Monthly costs</a:t>
            </a:r>
          </a:p>
        </p:txBody>
      </p:sp>
      <p:sp>
        <p:nvSpPr>
          <p:cNvPr id="43" name="TextBox 42">
            <a:extLst>
              <a:ext uri="{FF2B5EF4-FFF2-40B4-BE49-F238E27FC236}">
                <a16:creationId xmlns:a16="http://schemas.microsoft.com/office/drawing/2014/main" id="{3B150CE5-F0A4-9A43-80A8-3356ACC32EA8}"/>
              </a:ext>
            </a:extLst>
          </p:cNvPr>
          <p:cNvSpPr txBox="1"/>
          <p:nvPr/>
        </p:nvSpPr>
        <p:spPr>
          <a:xfrm>
            <a:off x="8514091" y="3020776"/>
            <a:ext cx="3179515" cy="954107"/>
          </a:xfrm>
          <a:prstGeom prst="rect">
            <a:avLst/>
          </a:prstGeom>
          <a:noFill/>
        </p:spPr>
        <p:txBody>
          <a:bodyPr wrap="square" rtlCol="0">
            <a:spAutoFit/>
          </a:bodyPr>
          <a:lstStyle/>
          <a:p>
            <a:pPr defTabSz="914015">
              <a:defRPr/>
            </a:pPr>
            <a:r>
              <a:rPr lang="en-US" sz="1400" b="1">
                <a:solidFill>
                  <a:schemeClr val="bg1"/>
                </a:solidFill>
                <a:cs typeface="Segoe UI Semilight" panose="020B0402040204020203" pitchFamily="34" charset="0"/>
              </a:rPr>
              <a:t>Parameters</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AVS node output from stage 2</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Location</a:t>
            </a:r>
          </a:p>
          <a:p>
            <a:pPr marL="115888" indent="-115888" defTabSz="896181">
              <a:buFont typeface="Arial" panose="020B0604020202020204" pitchFamily="34" charset="0"/>
              <a:buChar char="•"/>
              <a:defRPr/>
            </a:pPr>
            <a:r>
              <a:rPr lang="en-US" sz="1400">
                <a:solidFill>
                  <a:schemeClr val="bg1"/>
                </a:solidFill>
                <a:cs typeface="Segoe UI Semilight" panose="020B0402040204020203" pitchFamily="34" charset="0"/>
              </a:rPr>
              <a:t>AVS node type</a:t>
            </a:r>
            <a:endParaRPr lang="en-US" sz="1200">
              <a:solidFill>
                <a:schemeClr val="bg1"/>
              </a:solidFill>
              <a:cs typeface="Segoe UI Semilight" panose="020B0402040204020203" pitchFamily="34" charset="0"/>
            </a:endParaRPr>
          </a:p>
        </p:txBody>
      </p:sp>
      <p:sp>
        <p:nvSpPr>
          <p:cNvPr id="44" name="TextBox 43">
            <a:extLst>
              <a:ext uri="{FF2B5EF4-FFF2-40B4-BE49-F238E27FC236}">
                <a16:creationId xmlns:a16="http://schemas.microsoft.com/office/drawing/2014/main" id="{D9076767-6AEF-4945-9BDF-2EC99659C3C5}"/>
              </a:ext>
            </a:extLst>
          </p:cNvPr>
          <p:cNvSpPr txBox="1"/>
          <p:nvPr/>
        </p:nvSpPr>
        <p:spPr>
          <a:xfrm>
            <a:off x="8514091" y="4774529"/>
            <a:ext cx="3019345" cy="1851597"/>
          </a:xfrm>
          <a:prstGeom prst="rect">
            <a:avLst/>
          </a:prstGeom>
          <a:noFill/>
        </p:spPr>
        <p:txBody>
          <a:bodyPr wrap="square" rtlCol="0">
            <a:spAutoFit/>
          </a:bodyPr>
          <a:lstStyle/>
          <a:p>
            <a:pPr defTabSz="914015"/>
            <a:r>
              <a:rPr lang="en-US" sz="1632" b="1">
                <a:gradFill>
                  <a:gsLst>
                    <a:gs pos="2917">
                      <a:srgbClr val="1A1A1A"/>
                    </a:gs>
                    <a:gs pos="30000">
                      <a:srgbClr val="1A1A1A"/>
                    </a:gs>
                  </a:gsLst>
                  <a:lin ang="5400000" scaled="0"/>
                </a:gradFill>
                <a:latin typeface="Segoe UI"/>
                <a:cs typeface="Segoe UI Semilight" panose="020B0402040204020203" pitchFamily="34" charset="0"/>
              </a:rPr>
              <a:t>Output</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Aggregated costs</a:t>
            </a:r>
          </a:p>
          <a:p>
            <a:pPr marL="115888" indent="-115888" defTabSz="89618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Per VM monthly costs</a:t>
            </a:r>
          </a:p>
          <a:p>
            <a:pPr marL="115888" indent="-115888" defTabSz="896181">
              <a:buFont typeface="Arial" panose="020B0604020202020204" pitchFamily="34" charset="0"/>
              <a:buChar char="•"/>
              <a:defRPr/>
            </a:pPr>
            <a:endParaRPr lang="en-US" sz="1400">
              <a:gradFill>
                <a:gsLst>
                  <a:gs pos="2917">
                    <a:srgbClr val="1A1A1A"/>
                  </a:gs>
                  <a:gs pos="30000">
                    <a:srgbClr val="1A1A1A"/>
                  </a:gs>
                </a:gsLst>
                <a:lin ang="5400000" scaled="0"/>
              </a:gradFill>
              <a:cs typeface="Segoe UI Semilight" panose="020B0402040204020203" pitchFamily="34" charset="0"/>
            </a:endParaRPr>
          </a:p>
          <a:p>
            <a:pPr defTabSz="896181">
              <a:defRPr/>
            </a:pPr>
            <a:r>
              <a:rPr lang="en-US" sz="1400" i="1">
                <a:solidFill>
                  <a:schemeClr val="accent2"/>
                </a:solidFill>
                <a:cs typeface="Segoe UI Semilight" panose="020B0402040204020203" pitchFamily="34" charset="0"/>
              </a:rPr>
              <a:t>Per VM cost is calculated by dividing aggregated cost by number of VMs in assessment</a:t>
            </a:r>
          </a:p>
          <a:p>
            <a:pPr defTabSz="896181">
              <a:defRPr/>
            </a:pPr>
            <a:endParaRPr lang="en-US" sz="1400">
              <a:gradFill>
                <a:gsLst>
                  <a:gs pos="2917">
                    <a:srgbClr val="1A1A1A"/>
                  </a:gs>
                  <a:gs pos="30000">
                    <a:srgbClr val="1A1A1A"/>
                  </a:gs>
                </a:gsLst>
                <a:lin ang="5400000" scaled="0"/>
              </a:gradFill>
              <a:cs typeface="Segoe UI Semilight" panose="020B0402040204020203" pitchFamily="34" charset="0"/>
            </a:endParaRPr>
          </a:p>
        </p:txBody>
      </p:sp>
      <p:pic>
        <p:nvPicPr>
          <p:cNvPr id="45" name="Picture 44">
            <a:extLst>
              <a:ext uri="{FF2B5EF4-FFF2-40B4-BE49-F238E27FC236}">
                <a16:creationId xmlns:a16="http://schemas.microsoft.com/office/drawing/2014/main" id="{CBE48BAA-6611-FA42-8905-F0A822572BC7}"/>
              </a:ext>
            </a:extLst>
          </p:cNvPr>
          <p:cNvPicPr>
            <a:picLocks noChangeAspect="1"/>
          </p:cNvPicPr>
          <p:nvPr/>
        </p:nvPicPr>
        <p:blipFill>
          <a:blip r:embed="rId3"/>
          <a:stretch>
            <a:fillRect/>
          </a:stretch>
        </p:blipFill>
        <p:spPr>
          <a:xfrm>
            <a:off x="10906940" y="2055679"/>
            <a:ext cx="594360" cy="594360"/>
          </a:xfrm>
          <a:prstGeom prst="rect">
            <a:avLst/>
          </a:prstGeom>
        </p:spPr>
      </p:pic>
      <p:pic>
        <p:nvPicPr>
          <p:cNvPr id="46" name="Picture 45">
            <a:extLst>
              <a:ext uri="{FF2B5EF4-FFF2-40B4-BE49-F238E27FC236}">
                <a16:creationId xmlns:a16="http://schemas.microsoft.com/office/drawing/2014/main" id="{4B81A216-D0EB-3F42-AF97-2548082CB709}"/>
              </a:ext>
            </a:extLst>
          </p:cNvPr>
          <p:cNvPicPr>
            <a:picLocks noChangeAspect="1"/>
          </p:cNvPicPr>
          <p:nvPr/>
        </p:nvPicPr>
        <p:blipFill>
          <a:blip r:embed="rId4"/>
          <a:stretch>
            <a:fillRect/>
          </a:stretch>
        </p:blipFill>
        <p:spPr>
          <a:xfrm>
            <a:off x="7072601" y="2072071"/>
            <a:ext cx="594360" cy="594360"/>
          </a:xfrm>
          <a:prstGeom prst="rect">
            <a:avLst/>
          </a:prstGeom>
        </p:spPr>
      </p:pic>
      <p:pic>
        <p:nvPicPr>
          <p:cNvPr id="47" name="Picture 46">
            <a:extLst>
              <a:ext uri="{FF2B5EF4-FFF2-40B4-BE49-F238E27FC236}">
                <a16:creationId xmlns:a16="http://schemas.microsoft.com/office/drawing/2014/main" id="{EC630645-0478-9C47-BB78-AB9BC1D3B612}"/>
              </a:ext>
            </a:extLst>
          </p:cNvPr>
          <p:cNvPicPr>
            <a:picLocks noChangeAspect="1"/>
          </p:cNvPicPr>
          <p:nvPr/>
        </p:nvPicPr>
        <p:blipFill>
          <a:blip r:embed="rId5"/>
          <a:stretch>
            <a:fillRect/>
          </a:stretch>
        </p:blipFill>
        <p:spPr>
          <a:xfrm flipH="1">
            <a:off x="3235558" y="2011555"/>
            <a:ext cx="697606" cy="697865"/>
          </a:xfrm>
          <a:prstGeom prst="rect">
            <a:avLst/>
          </a:prstGeom>
        </p:spPr>
      </p:pic>
    </p:spTree>
    <p:extLst>
      <p:ext uri="{BB962C8B-B14F-4D97-AF65-F5344CB8AC3E}">
        <p14:creationId xmlns:p14="http://schemas.microsoft.com/office/powerpoint/2010/main" val="343605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p:bldP spid="35" grpId="0"/>
      <p:bldP spid="36" grpId="0"/>
      <p:bldP spid="26" grpId="0" animBg="1"/>
      <p:bldP spid="29" grpId="0" animBg="1"/>
      <p:bldP spid="19" grpId="0"/>
      <p:bldP spid="17" grpId="0"/>
      <p:bldP spid="39" grpId="0" animBg="1"/>
      <p:bldP spid="41" grpId="0" animBg="1"/>
      <p:bldP spid="42" grpId="0"/>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D5431-4C51-4772-8FDF-F831680A9ACD}"/>
              </a:ext>
            </a:extLst>
          </p:cNvPr>
          <p:cNvSpPr txBox="1"/>
          <p:nvPr/>
        </p:nvSpPr>
        <p:spPr>
          <a:xfrm>
            <a:off x="2849313" y="3413206"/>
            <a:ext cx="2174150" cy="1828800"/>
          </a:xfrm>
          <a:prstGeom prst="rect">
            <a:avLst/>
          </a:prstGeom>
          <a:noFill/>
          <a:ln>
            <a:noFill/>
            <a:prstDash val="sysDot"/>
          </a:ln>
        </p:spPr>
        <p:txBody>
          <a:bodyPr wrap="square" lIns="182880" rIns="182880" rtlCol="0" anchor="t">
            <a:noAutofit/>
          </a:bodyPr>
          <a:lstStyle/>
          <a:p>
            <a:pPr defTabSz="914191">
              <a:spcAft>
                <a:spcPts val="600"/>
              </a:spcAft>
              <a:defRPr/>
            </a:pPr>
            <a:r>
              <a:rPr lang="en-US" sz="1400">
                <a:latin typeface="Segoe UI"/>
                <a:cs typeface="Segoe UI Semilight" panose="020B0402040204020203" pitchFamily="34" charset="0"/>
              </a:rPr>
              <a:t>Appliance collects performance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data points </a:t>
            </a:r>
          </a:p>
          <a:p>
            <a:pPr defTabSz="914191"/>
            <a:r>
              <a:rPr lang="en-US" sz="1100">
                <a:latin typeface="Segoe UI"/>
                <a:cs typeface="Segoe UI Semilight" panose="020B0402040204020203" pitchFamily="34" charset="0"/>
              </a:rPr>
              <a:t>Frequency – 20 secs. for VMware, 30 secs. for Hyper-V, 5 mins. for physical servers</a:t>
            </a:r>
          </a:p>
        </p:txBody>
      </p:sp>
      <p:sp>
        <p:nvSpPr>
          <p:cNvPr id="7" name="TextBox 6">
            <a:extLst>
              <a:ext uri="{FF2B5EF4-FFF2-40B4-BE49-F238E27FC236}">
                <a16:creationId xmlns:a16="http://schemas.microsoft.com/office/drawing/2014/main" id="{CD6D2713-6868-4FEE-8E4D-F68E9DF2A462}"/>
              </a:ext>
            </a:extLst>
          </p:cNvPr>
          <p:cNvSpPr txBox="1"/>
          <p:nvPr/>
        </p:nvSpPr>
        <p:spPr>
          <a:xfrm>
            <a:off x="5179559"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Appliance identifies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1 peak data point for every 10 mins.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(max value)</a:t>
            </a:r>
          </a:p>
        </p:txBody>
      </p:sp>
      <p:sp>
        <p:nvSpPr>
          <p:cNvPr id="9" name="TextBox 8">
            <a:extLst>
              <a:ext uri="{FF2B5EF4-FFF2-40B4-BE49-F238E27FC236}">
                <a16:creationId xmlns:a16="http://schemas.microsoft.com/office/drawing/2014/main" id="{9C7FD6FE-F3CF-4386-9CDD-3D924AC4D4A5}"/>
              </a:ext>
            </a:extLst>
          </p:cNvPr>
          <p:cNvSpPr txBox="1"/>
          <p:nvPr/>
        </p:nvSpPr>
        <p:spPr>
          <a:xfrm>
            <a:off x="7509805"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Appliance transmits the peak data points to Datastore</a:t>
            </a:r>
          </a:p>
        </p:txBody>
      </p:sp>
      <p:sp>
        <p:nvSpPr>
          <p:cNvPr id="11" name="TextBox 10">
            <a:extLst>
              <a:ext uri="{FF2B5EF4-FFF2-40B4-BE49-F238E27FC236}">
                <a16:creationId xmlns:a16="http://schemas.microsoft.com/office/drawing/2014/main" id="{5E2293E4-3DE8-47CE-88E7-D84A9DB3518A}"/>
              </a:ext>
            </a:extLst>
          </p:cNvPr>
          <p:cNvSpPr txBox="1"/>
          <p:nvPr/>
        </p:nvSpPr>
        <p:spPr>
          <a:xfrm>
            <a:off x="516605" y="3413206"/>
            <a:ext cx="2158717"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Discovery is </a:t>
            </a:r>
            <a:br>
              <a:rPr lang="en-US" sz="1400">
                <a:latin typeface="Segoe UI"/>
                <a:cs typeface="Segoe UI Semilight" panose="020B0402040204020203" pitchFamily="34" charset="0"/>
              </a:rPr>
            </a:br>
            <a:r>
              <a:rPr lang="en-US" sz="1400">
                <a:latin typeface="Segoe UI"/>
                <a:cs typeface="Segoe UI Semilight" panose="020B0402040204020203" pitchFamily="34" charset="0"/>
              </a:rPr>
              <a:t>initiated</a:t>
            </a:r>
          </a:p>
        </p:txBody>
      </p:sp>
      <p:sp>
        <p:nvSpPr>
          <p:cNvPr id="13" name="TextBox 12">
            <a:extLst>
              <a:ext uri="{FF2B5EF4-FFF2-40B4-BE49-F238E27FC236}">
                <a16:creationId xmlns:a16="http://schemas.microsoft.com/office/drawing/2014/main" id="{A2C5B432-4BBE-4C1E-8BCD-ABD7BAC25090}"/>
              </a:ext>
            </a:extLst>
          </p:cNvPr>
          <p:cNvSpPr txBox="1"/>
          <p:nvPr/>
        </p:nvSpPr>
        <p:spPr>
          <a:xfrm>
            <a:off x="9840050" y="3413206"/>
            <a:ext cx="2174150" cy="1828800"/>
          </a:xfrm>
          <a:prstGeom prst="rect">
            <a:avLst/>
          </a:prstGeom>
          <a:noFill/>
          <a:ln>
            <a:noFill/>
            <a:prstDash val="sysDot"/>
          </a:ln>
        </p:spPr>
        <p:txBody>
          <a:bodyPr wrap="square" lIns="182880" rIns="182880" rtlCol="0" anchor="t">
            <a:noAutofit/>
          </a:bodyPr>
          <a:lstStyle/>
          <a:p>
            <a:pPr defTabSz="914191">
              <a:defRPr/>
            </a:pPr>
            <a:r>
              <a:rPr lang="en-US" sz="1400">
                <a:latin typeface="Segoe UI"/>
                <a:cs typeface="Segoe UI Semilight" panose="020B0402040204020203" pitchFamily="34" charset="0"/>
              </a:rPr>
              <a:t>Data points are sorted in ascending order and selects the 95th or 99th percentile data point for right sizing</a:t>
            </a:r>
          </a:p>
        </p:txBody>
      </p:sp>
      <p:sp>
        <p:nvSpPr>
          <p:cNvPr id="47" name="Title 1">
            <a:extLst>
              <a:ext uri="{FF2B5EF4-FFF2-40B4-BE49-F238E27FC236}">
                <a16:creationId xmlns:a16="http://schemas.microsoft.com/office/drawing/2014/main" id="{20562714-5513-4E6D-A2B9-96037E0D01CB}"/>
              </a:ext>
            </a:extLst>
          </p:cNvPr>
          <p:cNvSpPr txBox="1">
            <a:spLocks/>
          </p:cNvSpPr>
          <p:nvPr/>
        </p:nvSpPr>
        <p:spPr>
          <a:xfrm>
            <a:off x="601652" y="2259704"/>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sp>
        <p:nvSpPr>
          <p:cNvPr id="43" name="Text Placeholder 42">
            <a:extLst>
              <a:ext uri="{FF2B5EF4-FFF2-40B4-BE49-F238E27FC236}">
                <a16:creationId xmlns:a16="http://schemas.microsoft.com/office/drawing/2014/main" id="{B77AF273-C73A-3645-A28D-FC287D3776C7}"/>
              </a:ext>
            </a:extLst>
          </p:cNvPr>
          <p:cNvSpPr>
            <a:spLocks noGrp="1"/>
          </p:cNvSpPr>
          <p:nvPr>
            <p:ph type="body" sz="quarter" idx="10"/>
          </p:nvPr>
        </p:nvSpPr>
        <p:spPr>
          <a:xfrm>
            <a:off x="465138" y="898382"/>
            <a:ext cx="11887195" cy="492443"/>
          </a:xfrm>
        </p:spPr>
        <p:txBody>
          <a:bodyPr/>
          <a:lstStyle/>
          <a:p>
            <a:r>
              <a:rPr lang="en-US"/>
              <a:t>For performance-based</a:t>
            </a:r>
          </a:p>
        </p:txBody>
      </p:sp>
      <p:sp>
        <p:nvSpPr>
          <p:cNvPr id="42" name="Title 41">
            <a:extLst>
              <a:ext uri="{FF2B5EF4-FFF2-40B4-BE49-F238E27FC236}">
                <a16:creationId xmlns:a16="http://schemas.microsoft.com/office/drawing/2014/main" id="{C3CAD7FF-24B6-8A4F-9709-D8085982508A}"/>
              </a:ext>
            </a:extLst>
          </p:cNvPr>
          <p:cNvSpPr>
            <a:spLocks noGrp="1"/>
          </p:cNvSpPr>
          <p:nvPr>
            <p:ph type="title"/>
          </p:nvPr>
        </p:nvSpPr>
        <p:spPr>
          <a:xfrm>
            <a:off x="465138" y="441332"/>
            <a:ext cx="11530584" cy="830020"/>
          </a:xfrm>
        </p:spPr>
        <p:txBody>
          <a:bodyPr/>
          <a:lstStyle/>
          <a:p>
            <a:r>
              <a:rPr lang="en-US"/>
              <a:t>Assessment: Right-sizing computation</a:t>
            </a:r>
          </a:p>
        </p:txBody>
      </p:sp>
      <p:sp>
        <p:nvSpPr>
          <p:cNvPr id="49" name="Oval 48">
            <a:extLst>
              <a:ext uri="{FF2B5EF4-FFF2-40B4-BE49-F238E27FC236}">
                <a16:creationId xmlns:a16="http://schemas.microsoft.com/office/drawing/2014/main" id="{1C9C6C36-2E42-5847-9863-AED695BEBFA1}"/>
              </a:ext>
            </a:extLst>
          </p:cNvPr>
          <p:cNvSpPr/>
          <p:nvPr/>
        </p:nvSpPr>
        <p:spPr bwMode="auto">
          <a:xfrm>
            <a:off x="5166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1</a:t>
            </a:r>
          </a:p>
        </p:txBody>
      </p:sp>
      <p:cxnSp>
        <p:nvCxnSpPr>
          <p:cNvPr id="51" name="Straight Arrow Connector 50">
            <a:extLst>
              <a:ext uri="{FF2B5EF4-FFF2-40B4-BE49-F238E27FC236}">
                <a16:creationId xmlns:a16="http://schemas.microsoft.com/office/drawing/2014/main" id="{7F71E20D-1276-914A-BA34-7B06D96447F1}"/>
              </a:ext>
            </a:extLst>
          </p:cNvPr>
          <p:cNvCxnSpPr>
            <a:cxnSpLocks/>
            <a:stCxn id="49" idx="6"/>
          </p:cNvCxnSpPr>
          <p:nvPr/>
        </p:nvCxnSpPr>
        <p:spPr>
          <a:xfrm>
            <a:off x="9663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A2A1517-E281-5440-9B30-6871308E4856}"/>
              </a:ext>
            </a:extLst>
          </p:cNvPr>
          <p:cNvSpPr/>
          <p:nvPr/>
        </p:nvSpPr>
        <p:spPr bwMode="auto">
          <a:xfrm>
            <a:off x="28026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2</a:t>
            </a:r>
          </a:p>
        </p:txBody>
      </p:sp>
      <p:cxnSp>
        <p:nvCxnSpPr>
          <p:cNvPr id="56" name="Straight Arrow Connector 55">
            <a:extLst>
              <a:ext uri="{FF2B5EF4-FFF2-40B4-BE49-F238E27FC236}">
                <a16:creationId xmlns:a16="http://schemas.microsoft.com/office/drawing/2014/main" id="{F6FB4B0C-7404-D344-A223-C65D2F7E1077}"/>
              </a:ext>
            </a:extLst>
          </p:cNvPr>
          <p:cNvCxnSpPr>
            <a:cxnSpLocks/>
            <a:stCxn id="55" idx="6"/>
          </p:cNvCxnSpPr>
          <p:nvPr/>
        </p:nvCxnSpPr>
        <p:spPr>
          <a:xfrm>
            <a:off x="32523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C6CAE93-C246-F14D-BC0F-8517D654E0F9}"/>
              </a:ext>
            </a:extLst>
          </p:cNvPr>
          <p:cNvSpPr/>
          <p:nvPr/>
        </p:nvSpPr>
        <p:spPr bwMode="auto">
          <a:xfrm>
            <a:off x="51394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3</a:t>
            </a:r>
          </a:p>
        </p:txBody>
      </p:sp>
      <p:cxnSp>
        <p:nvCxnSpPr>
          <p:cNvPr id="58" name="Straight Arrow Connector 57">
            <a:extLst>
              <a:ext uri="{FF2B5EF4-FFF2-40B4-BE49-F238E27FC236}">
                <a16:creationId xmlns:a16="http://schemas.microsoft.com/office/drawing/2014/main" id="{201F04E1-5B50-8B4E-B700-883738BB2AB1}"/>
              </a:ext>
            </a:extLst>
          </p:cNvPr>
          <p:cNvCxnSpPr>
            <a:cxnSpLocks/>
            <a:stCxn id="57" idx="6"/>
          </p:cNvCxnSpPr>
          <p:nvPr/>
        </p:nvCxnSpPr>
        <p:spPr>
          <a:xfrm>
            <a:off x="55891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F2E8F07-3E35-AE45-A4B8-DAF3907938BB}"/>
              </a:ext>
            </a:extLst>
          </p:cNvPr>
          <p:cNvSpPr/>
          <p:nvPr/>
        </p:nvSpPr>
        <p:spPr bwMode="auto">
          <a:xfrm>
            <a:off x="74635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4</a:t>
            </a:r>
          </a:p>
        </p:txBody>
      </p:sp>
      <p:cxnSp>
        <p:nvCxnSpPr>
          <p:cNvPr id="60" name="Straight Arrow Connector 59">
            <a:extLst>
              <a:ext uri="{FF2B5EF4-FFF2-40B4-BE49-F238E27FC236}">
                <a16:creationId xmlns:a16="http://schemas.microsoft.com/office/drawing/2014/main" id="{9FCA64EB-5922-CF49-B774-5A411FF0E93B}"/>
              </a:ext>
            </a:extLst>
          </p:cNvPr>
          <p:cNvCxnSpPr>
            <a:cxnSpLocks/>
            <a:stCxn id="59" idx="6"/>
          </p:cNvCxnSpPr>
          <p:nvPr/>
        </p:nvCxnSpPr>
        <p:spPr>
          <a:xfrm>
            <a:off x="79132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9EF9F61-9617-5246-84C1-DCA3283CC9EB}"/>
              </a:ext>
            </a:extLst>
          </p:cNvPr>
          <p:cNvSpPr/>
          <p:nvPr/>
        </p:nvSpPr>
        <p:spPr bwMode="auto">
          <a:xfrm>
            <a:off x="9825705" y="2893605"/>
            <a:ext cx="449751" cy="44975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5</a:t>
            </a:r>
          </a:p>
        </p:txBody>
      </p:sp>
      <p:cxnSp>
        <p:nvCxnSpPr>
          <p:cNvPr id="62" name="Straight Arrow Connector 61">
            <a:extLst>
              <a:ext uri="{FF2B5EF4-FFF2-40B4-BE49-F238E27FC236}">
                <a16:creationId xmlns:a16="http://schemas.microsoft.com/office/drawing/2014/main" id="{434F0459-ADC4-414C-8B37-B00D8665471F}"/>
              </a:ext>
            </a:extLst>
          </p:cNvPr>
          <p:cNvCxnSpPr>
            <a:cxnSpLocks/>
            <a:stCxn id="61" idx="6"/>
          </p:cNvCxnSpPr>
          <p:nvPr/>
        </p:nvCxnSpPr>
        <p:spPr>
          <a:xfrm>
            <a:off x="10275456" y="3118481"/>
            <a:ext cx="1708966"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19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p:bldP spid="13" grpId="0"/>
      <p:bldP spid="49" grpId="0" animBg="1"/>
      <p:bldP spid="55" grpId="0" animBg="1"/>
      <p:bldP spid="57" grpId="0" animBg="1"/>
      <p:bldP spid="59" grpId="0" animBg="1"/>
      <p:bldP spid="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F8ABF23-BBC6-AD47-A959-0A75EA61342A}"/>
              </a:ext>
            </a:extLst>
          </p:cNvPr>
          <p:cNvSpPr/>
          <p:nvPr/>
        </p:nvSpPr>
        <p:spPr bwMode="auto">
          <a:xfrm>
            <a:off x="0" y="5495369"/>
            <a:ext cx="12436475" cy="1500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A95C3A4-F33B-3747-9415-AFC00734BC2D}"/>
              </a:ext>
            </a:extLst>
          </p:cNvPr>
          <p:cNvSpPr/>
          <p:nvPr/>
        </p:nvSpPr>
        <p:spPr>
          <a:xfrm>
            <a:off x="356984" y="2281753"/>
            <a:ext cx="6216650" cy="369332"/>
          </a:xfrm>
          <a:prstGeom prst="rect">
            <a:avLst/>
          </a:prstGeom>
        </p:spPr>
        <p:txBody>
          <a:bodyPr>
            <a:spAutoFit/>
          </a:bodyPr>
          <a:lstStyle/>
          <a:p>
            <a:pPr defTabSz="914191">
              <a:defRPr/>
            </a:pPr>
            <a:r>
              <a:rPr lang="en-US">
                <a:solidFill>
                  <a:srgbClr val="0078D4"/>
                </a:solidFill>
                <a:latin typeface="+mj-lt"/>
                <a:cs typeface="Segoe UI Semilight" panose="020B0402040204020203" pitchFamily="34" charset="0"/>
              </a:rPr>
              <a:t>Computation formula:</a:t>
            </a:r>
          </a:p>
        </p:txBody>
      </p:sp>
      <p:sp>
        <p:nvSpPr>
          <p:cNvPr id="25" name="Rectangle 24">
            <a:extLst>
              <a:ext uri="{FF2B5EF4-FFF2-40B4-BE49-F238E27FC236}">
                <a16:creationId xmlns:a16="http://schemas.microsoft.com/office/drawing/2014/main" id="{6EF3203A-6D48-694A-B11B-BA92247D5223}"/>
              </a:ext>
            </a:extLst>
          </p:cNvPr>
          <p:cNvSpPr/>
          <p:nvPr/>
        </p:nvSpPr>
        <p:spPr>
          <a:xfrm>
            <a:off x="6954225" y="2281753"/>
            <a:ext cx="2938911" cy="369332"/>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Output is  categorized as: </a:t>
            </a:r>
          </a:p>
        </p:txBody>
      </p:sp>
      <p:sp>
        <p:nvSpPr>
          <p:cNvPr id="8" name="Text Placeholder 7">
            <a:extLst>
              <a:ext uri="{FF2B5EF4-FFF2-40B4-BE49-F238E27FC236}">
                <a16:creationId xmlns:a16="http://schemas.microsoft.com/office/drawing/2014/main" id="{FB0722C8-93C5-B14D-A4B0-61E53EFA9965}"/>
              </a:ext>
            </a:extLst>
          </p:cNvPr>
          <p:cNvSpPr>
            <a:spLocks noGrp="1"/>
          </p:cNvSpPr>
          <p:nvPr>
            <p:ph type="body" sz="quarter" idx="10"/>
          </p:nvPr>
        </p:nvSpPr>
        <p:spPr>
          <a:xfrm>
            <a:off x="465138" y="898347"/>
            <a:ext cx="11887195" cy="492443"/>
          </a:xfrm>
        </p:spPr>
        <p:txBody>
          <a:bodyPr/>
          <a:lstStyle/>
          <a:p>
            <a:r>
              <a:rPr lang="en-US"/>
              <a:t>For performance-based</a:t>
            </a:r>
          </a:p>
        </p:txBody>
      </p:sp>
      <p:sp>
        <p:nvSpPr>
          <p:cNvPr id="6" name="Title 5">
            <a:extLst>
              <a:ext uri="{FF2B5EF4-FFF2-40B4-BE49-F238E27FC236}">
                <a16:creationId xmlns:a16="http://schemas.microsoft.com/office/drawing/2014/main" id="{8CBED817-19B0-0C45-A964-9A9F7B5B6AE6}"/>
              </a:ext>
            </a:extLst>
          </p:cNvPr>
          <p:cNvSpPr>
            <a:spLocks noGrp="1"/>
          </p:cNvSpPr>
          <p:nvPr>
            <p:ph type="title"/>
          </p:nvPr>
        </p:nvSpPr>
        <p:spPr/>
        <p:txBody>
          <a:bodyPr/>
          <a:lstStyle/>
          <a:p>
            <a:r>
              <a:rPr lang="en-US"/>
              <a:t>Assessment: Confidence rating computation</a:t>
            </a:r>
            <a:br>
              <a:rPr lang="en-US"/>
            </a:br>
            <a:endParaRPr lang="en-US"/>
          </a:p>
        </p:txBody>
      </p:sp>
      <p:sp>
        <p:nvSpPr>
          <p:cNvPr id="11" name="Rectangle 10">
            <a:extLst>
              <a:ext uri="{FF2B5EF4-FFF2-40B4-BE49-F238E27FC236}">
                <a16:creationId xmlns:a16="http://schemas.microsoft.com/office/drawing/2014/main" id="{88E8F6BA-34CF-5147-964F-6ED60D2E31A9}"/>
              </a:ext>
            </a:extLst>
          </p:cNvPr>
          <p:cNvSpPr/>
          <p:nvPr/>
        </p:nvSpPr>
        <p:spPr>
          <a:xfrm>
            <a:off x="465138" y="3067113"/>
            <a:ext cx="1435008"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Confidence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rating </a:t>
            </a:r>
            <a:endParaRPr lang="en-US">
              <a:latin typeface="+mj-lt"/>
            </a:endParaRPr>
          </a:p>
        </p:txBody>
      </p:sp>
      <p:sp>
        <p:nvSpPr>
          <p:cNvPr id="12" name="Equal 11">
            <a:extLst>
              <a:ext uri="{FF2B5EF4-FFF2-40B4-BE49-F238E27FC236}">
                <a16:creationId xmlns:a16="http://schemas.microsoft.com/office/drawing/2014/main" id="{1A25EBEF-1C25-CA4D-A3A3-9661AA0139AE}"/>
              </a:ext>
            </a:extLst>
          </p:cNvPr>
          <p:cNvSpPr/>
          <p:nvPr/>
        </p:nvSpPr>
        <p:spPr bwMode="auto">
          <a:xfrm>
            <a:off x="1945108" y="3208866"/>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F1D676-3E19-EB4C-AAF2-A0AF15589BDE}"/>
              </a:ext>
            </a:extLst>
          </p:cNvPr>
          <p:cNvSpPr/>
          <p:nvPr/>
        </p:nvSpPr>
        <p:spPr>
          <a:xfrm>
            <a:off x="2725347" y="3021256"/>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Actual data point received</a:t>
            </a:r>
          </a:p>
        </p:txBody>
      </p:sp>
      <p:sp>
        <p:nvSpPr>
          <p:cNvPr id="19" name="Rectangle 18">
            <a:extLst>
              <a:ext uri="{FF2B5EF4-FFF2-40B4-BE49-F238E27FC236}">
                <a16:creationId xmlns:a16="http://schemas.microsoft.com/office/drawing/2014/main" id="{E0323CAD-4D39-9840-AF7C-03A908C96505}"/>
              </a:ext>
            </a:extLst>
          </p:cNvPr>
          <p:cNvSpPr/>
          <p:nvPr/>
        </p:nvSpPr>
        <p:spPr>
          <a:xfrm>
            <a:off x="465138" y="4490347"/>
            <a:ext cx="1367682"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Expected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data points</a:t>
            </a:r>
            <a:endParaRPr lang="en-US">
              <a:latin typeface="+mj-lt"/>
            </a:endParaRPr>
          </a:p>
        </p:txBody>
      </p:sp>
      <p:sp>
        <p:nvSpPr>
          <p:cNvPr id="20" name="Equal 19">
            <a:extLst>
              <a:ext uri="{FF2B5EF4-FFF2-40B4-BE49-F238E27FC236}">
                <a16:creationId xmlns:a16="http://schemas.microsoft.com/office/drawing/2014/main" id="{7C5D656D-EC8F-3644-A997-AAF8E09A8F15}"/>
              </a:ext>
            </a:extLst>
          </p:cNvPr>
          <p:cNvSpPr/>
          <p:nvPr/>
        </p:nvSpPr>
        <p:spPr bwMode="auto">
          <a:xfrm>
            <a:off x="1945108" y="4632100"/>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A0471FD-B0CD-0945-BE63-296BC301C7C0}"/>
              </a:ext>
            </a:extLst>
          </p:cNvPr>
          <p:cNvSpPr/>
          <p:nvPr/>
        </p:nvSpPr>
        <p:spPr>
          <a:xfrm>
            <a:off x="2714837" y="4448929"/>
            <a:ext cx="3043714" cy="307777"/>
          </a:xfrm>
          <a:prstGeom prst="rect">
            <a:avLst/>
          </a:prstGeom>
        </p:spPr>
        <p:txBody>
          <a:bodyPr wrap="square">
            <a:spAutoFit/>
          </a:bodyPr>
          <a:lstStyle/>
          <a:p>
            <a:pPr defTabSz="914191">
              <a:defRPr/>
            </a:pPr>
            <a:r>
              <a:rPr lang="en-US" sz="1400">
                <a:gradFill>
                  <a:gsLst>
                    <a:gs pos="2917">
                      <a:srgbClr val="1A1A1A"/>
                    </a:gs>
                    <a:gs pos="30000">
                      <a:srgbClr val="1A1A1A"/>
                    </a:gs>
                  </a:gsLst>
                  <a:lin ang="5400000" scaled="0"/>
                </a:gradFill>
                <a:cs typeface="Segoe UI Semilight" panose="020B0402040204020203" pitchFamily="34" charset="0"/>
              </a:rPr>
              <a:t>Duration of assessments in mins</a:t>
            </a:r>
          </a:p>
        </p:txBody>
      </p:sp>
      <p:sp>
        <p:nvSpPr>
          <p:cNvPr id="22" name="Rectangle 21">
            <a:extLst>
              <a:ext uri="{FF2B5EF4-FFF2-40B4-BE49-F238E27FC236}">
                <a16:creationId xmlns:a16="http://schemas.microsoft.com/office/drawing/2014/main" id="{11D0659F-E8F2-B14D-B5E7-20C7A5C66A9B}"/>
              </a:ext>
            </a:extLst>
          </p:cNvPr>
          <p:cNvSpPr/>
          <p:nvPr/>
        </p:nvSpPr>
        <p:spPr>
          <a:xfrm>
            <a:off x="3153717" y="4846186"/>
            <a:ext cx="1800369" cy="424732"/>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 mins</a:t>
            </a:r>
          </a:p>
        </p:txBody>
      </p:sp>
      <p:cxnSp>
        <p:nvCxnSpPr>
          <p:cNvPr id="17" name="Straight Connector 16">
            <a:extLst>
              <a:ext uri="{FF2B5EF4-FFF2-40B4-BE49-F238E27FC236}">
                <a16:creationId xmlns:a16="http://schemas.microsoft.com/office/drawing/2014/main" id="{7CB3517A-145C-D34E-A49B-78A97955DF71}"/>
              </a:ext>
            </a:extLst>
          </p:cNvPr>
          <p:cNvCxnSpPr/>
          <p:nvPr/>
        </p:nvCxnSpPr>
        <p:spPr>
          <a:xfrm>
            <a:off x="465138" y="4169543"/>
            <a:ext cx="57530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5B3ECC6-EE13-464C-BE36-7FDDE3FD0409}"/>
              </a:ext>
            </a:extLst>
          </p:cNvPr>
          <p:cNvGrpSpPr/>
          <p:nvPr/>
        </p:nvGrpSpPr>
        <p:grpSpPr>
          <a:xfrm>
            <a:off x="6954225" y="2733367"/>
            <a:ext cx="3757237" cy="2451603"/>
            <a:chOff x="6244240" y="2829144"/>
            <a:chExt cx="3757237" cy="2451603"/>
          </a:xfrm>
        </p:grpSpPr>
        <p:sp>
          <p:nvSpPr>
            <p:cNvPr id="26" name="5-Point Star 25">
              <a:extLst>
                <a:ext uri="{FF2B5EF4-FFF2-40B4-BE49-F238E27FC236}">
                  <a16:creationId xmlns:a16="http://schemas.microsoft.com/office/drawing/2014/main" id="{12F0EAC4-E8D6-0C48-BC51-F2EE0156F482}"/>
                </a:ext>
              </a:extLst>
            </p:cNvPr>
            <p:cNvSpPr/>
            <p:nvPr/>
          </p:nvSpPr>
          <p:spPr bwMode="auto">
            <a:xfrm>
              <a:off x="8311076" y="2839856"/>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BB8482E-087F-C646-847A-CD745C9A0FCF}"/>
                </a:ext>
              </a:extLst>
            </p:cNvPr>
            <p:cNvSpPr/>
            <p:nvPr/>
          </p:nvSpPr>
          <p:spPr>
            <a:xfrm>
              <a:off x="6244240" y="2829144"/>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0 to 20%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28" name="5-Point Star 27">
              <a:extLst>
                <a:ext uri="{FF2B5EF4-FFF2-40B4-BE49-F238E27FC236}">
                  <a16:creationId xmlns:a16="http://schemas.microsoft.com/office/drawing/2014/main" id="{92FBB14E-8754-C74F-A197-B54639AEA0DF}"/>
                </a:ext>
              </a:extLst>
            </p:cNvPr>
            <p:cNvSpPr/>
            <p:nvPr/>
          </p:nvSpPr>
          <p:spPr bwMode="auto">
            <a:xfrm>
              <a:off x="8311076"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42F013A-74A1-5A45-B972-36967004B7BD}"/>
                </a:ext>
              </a:extLst>
            </p:cNvPr>
            <p:cNvSpPr/>
            <p:nvPr/>
          </p:nvSpPr>
          <p:spPr>
            <a:xfrm>
              <a:off x="6244240" y="336510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20 to 40%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0" name="5-Point Star 29">
              <a:extLst>
                <a:ext uri="{FF2B5EF4-FFF2-40B4-BE49-F238E27FC236}">
                  <a16:creationId xmlns:a16="http://schemas.microsoft.com/office/drawing/2014/main" id="{5E1644A2-A797-4F48-A38E-F5416A28E793}"/>
                </a:ext>
              </a:extLst>
            </p:cNvPr>
            <p:cNvSpPr/>
            <p:nvPr/>
          </p:nvSpPr>
          <p:spPr bwMode="auto">
            <a:xfrm>
              <a:off x="8674869"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5-Point Star 30">
              <a:extLst>
                <a:ext uri="{FF2B5EF4-FFF2-40B4-BE49-F238E27FC236}">
                  <a16:creationId xmlns:a16="http://schemas.microsoft.com/office/drawing/2014/main" id="{EFA81882-64F4-5B41-9F06-EFDB116A7F26}"/>
                </a:ext>
              </a:extLst>
            </p:cNvPr>
            <p:cNvSpPr/>
            <p:nvPr/>
          </p:nvSpPr>
          <p:spPr bwMode="auto">
            <a:xfrm>
              <a:off x="8311076"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208CD63-057C-B04E-BAF0-5816FCFD6E37}"/>
                </a:ext>
              </a:extLst>
            </p:cNvPr>
            <p:cNvSpPr/>
            <p:nvPr/>
          </p:nvSpPr>
          <p:spPr>
            <a:xfrm>
              <a:off x="6244240" y="3901056"/>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40 to 60%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3" name="5-Point Star 32">
              <a:extLst>
                <a:ext uri="{FF2B5EF4-FFF2-40B4-BE49-F238E27FC236}">
                  <a16:creationId xmlns:a16="http://schemas.microsoft.com/office/drawing/2014/main" id="{EB25F930-DAAB-0C40-9F58-09C94ACB5004}"/>
                </a:ext>
              </a:extLst>
            </p:cNvPr>
            <p:cNvSpPr/>
            <p:nvPr/>
          </p:nvSpPr>
          <p:spPr bwMode="auto">
            <a:xfrm>
              <a:off x="8674869"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5-Point Star 33">
              <a:extLst>
                <a:ext uri="{FF2B5EF4-FFF2-40B4-BE49-F238E27FC236}">
                  <a16:creationId xmlns:a16="http://schemas.microsoft.com/office/drawing/2014/main" id="{BF288526-F719-BF40-9B82-24B7360CB9D9}"/>
                </a:ext>
              </a:extLst>
            </p:cNvPr>
            <p:cNvSpPr/>
            <p:nvPr/>
          </p:nvSpPr>
          <p:spPr bwMode="auto">
            <a:xfrm>
              <a:off x="9028831"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a:extLst>
                <a:ext uri="{FF2B5EF4-FFF2-40B4-BE49-F238E27FC236}">
                  <a16:creationId xmlns:a16="http://schemas.microsoft.com/office/drawing/2014/main" id="{4601C56D-3502-ED44-BB82-950C85A8AE61}"/>
                </a:ext>
              </a:extLst>
            </p:cNvPr>
            <p:cNvSpPr/>
            <p:nvPr/>
          </p:nvSpPr>
          <p:spPr bwMode="auto">
            <a:xfrm>
              <a:off x="8311076"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429F9EF-0D31-D34A-BCF3-C51BD772CD67}"/>
                </a:ext>
              </a:extLst>
            </p:cNvPr>
            <p:cNvSpPr/>
            <p:nvPr/>
          </p:nvSpPr>
          <p:spPr>
            <a:xfrm>
              <a:off x="6244240" y="4437012"/>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60 to 80%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7" name="5-Point Star 36">
              <a:extLst>
                <a:ext uri="{FF2B5EF4-FFF2-40B4-BE49-F238E27FC236}">
                  <a16:creationId xmlns:a16="http://schemas.microsoft.com/office/drawing/2014/main" id="{C1ED06A7-65B8-7948-9676-1BE78BECCD1F}"/>
                </a:ext>
              </a:extLst>
            </p:cNvPr>
            <p:cNvSpPr/>
            <p:nvPr/>
          </p:nvSpPr>
          <p:spPr bwMode="auto">
            <a:xfrm>
              <a:off x="8674869"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5-Point Star 37">
              <a:extLst>
                <a:ext uri="{FF2B5EF4-FFF2-40B4-BE49-F238E27FC236}">
                  <a16:creationId xmlns:a16="http://schemas.microsoft.com/office/drawing/2014/main" id="{E39FC9AE-7FE0-9245-A716-B273B9770EB2}"/>
                </a:ext>
              </a:extLst>
            </p:cNvPr>
            <p:cNvSpPr/>
            <p:nvPr/>
          </p:nvSpPr>
          <p:spPr bwMode="auto">
            <a:xfrm>
              <a:off x="9028831"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5-Point Star 38">
              <a:extLst>
                <a:ext uri="{FF2B5EF4-FFF2-40B4-BE49-F238E27FC236}">
                  <a16:creationId xmlns:a16="http://schemas.microsoft.com/office/drawing/2014/main" id="{AA244177-ABDA-6843-B267-17FA1C40C2F4}"/>
                </a:ext>
              </a:extLst>
            </p:cNvPr>
            <p:cNvSpPr/>
            <p:nvPr/>
          </p:nvSpPr>
          <p:spPr bwMode="auto">
            <a:xfrm>
              <a:off x="9372960"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5-Point Star 39">
              <a:extLst>
                <a:ext uri="{FF2B5EF4-FFF2-40B4-BE49-F238E27FC236}">
                  <a16:creationId xmlns:a16="http://schemas.microsoft.com/office/drawing/2014/main" id="{F3E70D76-E92E-D946-A15C-FDEDE29E76EF}"/>
                </a:ext>
              </a:extLst>
            </p:cNvPr>
            <p:cNvSpPr/>
            <p:nvPr/>
          </p:nvSpPr>
          <p:spPr bwMode="auto">
            <a:xfrm>
              <a:off x="8311076"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C19154B-3EF8-DD4E-927D-C8167961FE3B}"/>
                </a:ext>
              </a:extLst>
            </p:cNvPr>
            <p:cNvSpPr/>
            <p:nvPr/>
          </p:nvSpPr>
          <p:spPr>
            <a:xfrm>
              <a:off x="6244240" y="497297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80 to 100%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42" name="5-Point Star 41">
              <a:extLst>
                <a:ext uri="{FF2B5EF4-FFF2-40B4-BE49-F238E27FC236}">
                  <a16:creationId xmlns:a16="http://schemas.microsoft.com/office/drawing/2014/main" id="{CD276E53-507F-6646-8E3E-C7F0B7ADB7D2}"/>
                </a:ext>
              </a:extLst>
            </p:cNvPr>
            <p:cNvSpPr/>
            <p:nvPr/>
          </p:nvSpPr>
          <p:spPr bwMode="auto">
            <a:xfrm>
              <a:off x="8674869"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5-Point Star 42">
              <a:extLst>
                <a:ext uri="{FF2B5EF4-FFF2-40B4-BE49-F238E27FC236}">
                  <a16:creationId xmlns:a16="http://schemas.microsoft.com/office/drawing/2014/main" id="{7E959C73-7775-F445-B9A3-E17F8804B8F8}"/>
                </a:ext>
              </a:extLst>
            </p:cNvPr>
            <p:cNvSpPr/>
            <p:nvPr/>
          </p:nvSpPr>
          <p:spPr bwMode="auto">
            <a:xfrm>
              <a:off x="902883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5-Point Star 43">
              <a:extLst>
                <a:ext uri="{FF2B5EF4-FFF2-40B4-BE49-F238E27FC236}">
                  <a16:creationId xmlns:a16="http://schemas.microsoft.com/office/drawing/2014/main" id="{45AD021F-BBE7-914E-A437-4C8937F60433}"/>
                </a:ext>
              </a:extLst>
            </p:cNvPr>
            <p:cNvSpPr/>
            <p:nvPr/>
          </p:nvSpPr>
          <p:spPr bwMode="auto">
            <a:xfrm>
              <a:off x="9372960"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5-Point Star 44">
              <a:extLst>
                <a:ext uri="{FF2B5EF4-FFF2-40B4-BE49-F238E27FC236}">
                  <a16:creationId xmlns:a16="http://schemas.microsoft.com/office/drawing/2014/main" id="{470CA1F5-8C7F-3940-A571-4802C39796AC}"/>
                </a:ext>
              </a:extLst>
            </p:cNvPr>
            <p:cNvSpPr/>
            <p:nvPr/>
          </p:nvSpPr>
          <p:spPr bwMode="auto">
            <a:xfrm>
              <a:off x="972692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7" name="Straight Connector 56">
            <a:extLst>
              <a:ext uri="{FF2B5EF4-FFF2-40B4-BE49-F238E27FC236}">
                <a16:creationId xmlns:a16="http://schemas.microsoft.com/office/drawing/2014/main" id="{A24C4606-ABC5-8B45-ACE4-1B30EE57A30C}"/>
              </a:ext>
            </a:extLst>
          </p:cNvPr>
          <p:cNvCxnSpPr>
            <a:cxnSpLocks/>
          </p:cNvCxnSpPr>
          <p:nvPr/>
        </p:nvCxnSpPr>
        <p:spPr>
          <a:xfrm>
            <a:off x="6218237" y="2203592"/>
            <a:ext cx="0" cy="329177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8D7169-55A5-8E4D-8C8C-9E79AFDC9A05}"/>
              </a:ext>
            </a:extLst>
          </p:cNvPr>
          <p:cNvSpPr/>
          <p:nvPr/>
        </p:nvSpPr>
        <p:spPr>
          <a:xfrm>
            <a:off x="1399916" y="5760812"/>
            <a:ext cx="2998838" cy="800219"/>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Low confidence ratings </a:t>
            </a:r>
            <a:r>
              <a:rPr lang="en-US" sz="1400">
                <a:gradFill>
                  <a:gsLst>
                    <a:gs pos="2917">
                      <a:srgbClr val="1A1A1A"/>
                    </a:gs>
                    <a:gs pos="30000">
                      <a:srgbClr val="1A1A1A"/>
                    </a:gs>
                  </a:gsLst>
                  <a:lin ang="5400000" scaled="0"/>
                </a:gradFill>
                <a:cs typeface="Segoe UI Semilight" panose="020B0402040204020203" pitchFamily="34" charset="0"/>
              </a:rPr>
              <a:t>indicate fewer data points availability. Could be due to: </a:t>
            </a:r>
          </a:p>
        </p:txBody>
      </p:sp>
      <p:sp>
        <p:nvSpPr>
          <p:cNvPr id="60" name="Rectangle 59">
            <a:extLst>
              <a:ext uri="{FF2B5EF4-FFF2-40B4-BE49-F238E27FC236}">
                <a16:creationId xmlns:a16="http://schemas.microsoft.com/office/drawing/2014/main" id="{C67E9FBA-6CE8-BB4A-81CD-C7AF16A6408C}"/>
              </a:ext>
            </a:extLst>
          </p:cNvPr>
          <p:cNvSpPr/>
          <p:nvPr/>
        </p:nvSpPr>
        <p:spPr>
          <a:xfrm>
            <a:off x="4288637" y="5824161"/>
            <a:ext cx="2099658" cy="815608"/>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Shorter profiling period </a:t>
            </a:r>
            <a:br>
              <a:rPr lang="en-US" sz="1400">
                <a:gradFill>
                  <a:gsLst>
                    <a:gs pos="2917">
                      <a:srgbClr val="1A1A1A"/>
                    </a:gs>
                    <a:gs pos="30000">
                      <a:srgbClr val="1A1A1A"/>
                    </a:gs>
                  </a:gsLst>
                  <a:lin ang="5400000" scaled="0"/>
                </a:gradFill>
                <a:cs typeface="Segoe UI Semilight" panose="020B0402040204020203" pitchFamily="34" charset="0"/>
              </a:rPr>
            </a:br>
            <a:r>
              <a:rPr lang="en-US" sz="1100" i="1">
                <a:gradFill>
                  <a:gsLst>
                    <a:gs pos="2917">
                      <a:srgbClr val="1A1A1A"/>
                    </a:gs>
                    <a:gs pos="30000">
                      <a:srgbClr val="1A1A1A"/>
                    </a:gs>
                  </a:gsLst>
                  <a:lin ang="5400000" scaled="0"/>
                </a:gradFill>
                <a:cs typeface="Segoe UI Semilight" panose="020B0402040204020203" pitchFamily="34" charset="0"/>
              </a:rPr>
              <a:t>(performance history duration &gt; actual period for which data was available)</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61" name="Rectangle 60">
            <a:extLst>
              <a:ext uri="{FF2B5EF4-FFF2-40B4-BE49-F238E27FC236}">
                <a16:creationId xmlns:a16="http://schemas.microsoft.com/office/drawing/2014/main" id="{99066758-92CB-124C-938B-5374669412AE}"/>
              </a:ext>
            </a:extLst>
          </p:cNvPr>
          <p:cNvSpPr/>
          <p:nvPr/>
        </p:nvSpPr>
        <p:spPr>
          <a:xfrm>
            <a:off x="6740670"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On-prem VMs shutdown</a:t>
            </a:r>
          </a:p>
        </p:txBody>
      </p:sp>
      <p:sp>
        <p:nvSpPr>
          <p:cNvPr id="62" name="Rectangle 61">
            <a:extLst>
              <a:ext uri="{FF2B5EF4-FFF2-40B4-BE49-F238E27FC236}">
                <a16:creationId xmlns:a16="http://schemas.microsoft.com/office/drawing/2014/main" id="{5F3BC114-EC03-2F46-8C15-67261C9BE8CA}"/>
              </a:ext>
            </a:extLst>
          </p:cNvPr>
          <p:cNvSpPr/>
          <p:nvPr/>
        </p:nvSpPr>
        <p:spPr>
          <a:xfrm>
            <a:off x="8398316"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Appliance unable </a:t>
            </a:r>
            <a:br>
              <a:rPr lang="en-US" sz="1400">
                <a:gradFill>
                  <a:gsLst>
                    <a:gs pos="2917">
                      <a:srgbClr val="1A1A1A"/>
                    </a:gs>
                    <a:gs pos="30000">
                      <a:srgbClr val="1A1A1A"/>
                    </a:gs>
                  </a:gsLst>
                  <a:lin ang="5400000" scaled="0"/>
                </a:gradFill>
                <a:latin typeface="+mj-lt"/>
                <a:cs typeface="Segoe UI Semilight" panose="020B0402040204020203" pitchFamily="34" charset="0"/>
              </a:rPr>
            </a:br>
            <a:r>
              <a:rPr lang="en-US" sz="1400">
                <a:gradFill>
                  <a:gsLst>
                    <a:gs pos="2917">
                      <a:srgbClr val="1A1A1A"/>
                    </a:gs>
                    <a:gs pos="30000">
                      <a:srgbClr val="1A1A1A"/>
                    </a:gs>
                  </a:gsLst>
                  <a:lin ang="5400000" scaled="0"/>
                </a:gradFill>
                <a:latin typeface="+mj-lt"/>
                <a:cs typeface="Segoe UI Semilight" panose="020B0402040204020203" pitchFamily="34" charset="0"/>
              </a:rPr>
              <a:t>to load perf data</a:t>
            </a:r>
          </a:p>
        </p:txBody>
      </p:sp>
      <p:sp>
        <p:nvSpPr>
          <p:cNvPr id="63" name="Rectangle 62">
            <a:extLst>
              <a:ext uri="{FF2B5EF4-FFF2-40B4-BE49-F238E27FC236}">
                <a16:creationId xmlns:a16="http://schemas.microsoft.com/office/drawing/2014/main" id="{F9CAAE55-2BDF-8C47-9721-C88D283FFC76}"/>
              </a:ext>
            </a:extLst>
          </p:cNvPr>
          <p:cNvSpPr/>
          <p:nvPr/>
        </p:nvSpPr>
        <p:spPr>
          <a:xfrm>
            <a:off x="10291999"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Temporary appliance shutdown</a:t>
            </a:r>
          </a:p>
        </p:txBody>
      </p:sp>
      <p:pic>
        <p:nvPicPr>
          <p:cNvPr id="65" name="Picture 64">
            <a:extLst>
              <a:ext uri="{FF2B5EF4-FFF2-40B4-BE49-F238E27FC236}">
                <a16:creationId xmlns:a16="http://schemas.microsoft.com/office/drawing/2014/main" id="{0036ED41-AE45-AB47-9340-B09B2E66E4CF}"/>
              </a:ext>
            </a:extLst>
          </p:cNvPr>
          <p:cNvPicPr>
            <a:picLocks noChangeAspect="1"/>
          </p:cNvPicPr>
          <p:nvPr/>
        </p:nvPicPr>
        <p:blipFill>
          <a:blip r:embed="rId3"/>
          <a:stretch>
            <a:fillRect/>
          </a:stretch>
        </p:blipFill>
        <p:spPr>
          <a:xfrm>
            <a:off x="560461" y="5890871"/>
            <a:ext cx="594360" cy="594360"/>
          </a:xfrm>
          <a:prstGeom prst="rect">
            <a:avLst/>
          </a:prstGeom>
        </p:spPr>
      </p:pic>
      <p:sp>
        <p:nvSpPr>
          <p:cNvPr id="2" name="TextBox 1">
            <a:extLst>
              <a:ext uri="{FF2B5EF4-FFF2-40B4-BE49-F238E27FC236}">
                <a16:creationId xmlns:a16="http://schemas.microsoft.com/office/drawing/2014/main" id="{F16B8013-A52E-8241-AF08-A3F1BEDE4D0C}"/>
              </a:ext>
            </a:extLst>
          </p:cNvPr>
          <p:cNvSpPr txBox="1"/>
          <p:nvPr/>
        </p:nvSpPr>
        <p:spPr>
          <a:xfrm>
            <a:off x="4906268" y="3070368"/>
            <a:ext cx="539250" cy="627864"/>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solidFill>
              </a:rPr>
              <a:t>x</a:t>
            </a:r>
          </a:p>
        </p:txBody>
      </p:sp>
      <p:sp>
        <p:nvSpPr>
          <p:cNvPr id="49" name="Rectangle 48">
            <a:extLst>
              <a:ext uri="{FF2B5EF4-FFF2-40B4-BE49-F238E27FC236}">
                <a16:creationId xmlns:a16="http://schemas.microsoft.com/office/drawing/2014/main" id="{9F6A72BD-721A-7541-AB42-577276AC87EB}"/>
              </a:ext>
            </a:extLst>
          </p:cNvPr>
          <p:cNvSpPr/>
          <p:nvPr/>
        </p:nvSpPr>
        <p:spPr>
          <a:xfrm>
            <a:off x="5027737" y="3015084"/>
            <a:ext cx="1137815" cy="757130"/>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100 pts</a:t>
            </a:r>
          </a:p>
        </p:txBody>
      </p:sp>
      <p:cxnSp>
        <p:nvCxnSpPr>
          <p:cNvPr id="50" name="Straight Connector 49">
            <a:extLst>
              <a:ext uri="{FF2B5EF4-FFF2-40B4-BE49-F238E27FC236}">
                <a16:creationId xmlns:a16="http://schemas.microsoft.com/office/drawing/2014/main" id="{E2AA29AE-FA58-4940-8490-CDD11CBFC94F}"/>
              </a:ext>
            </a:extLst>
          </p:cNvPr>
          <p:cNvCxnSpPr>
            <a:cxnSpLocks/>
          </p:cNvCxnSpPr>
          <p:nvPr/>
        </p:nvCxnSpPr>
        <p:spPr>
          <a:xfrm>
            <a:off x="2767387" y="3399105"/>
            <a:ext cx="220080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42226D3-1308-DB41-83FC-C196D08ECC7E}"/>
              </a:ext>
            </a:extLst>
          </p:cNvPr>
          <p:cNvSpPr/>
          <p:nvPr/>
        </p:nvSpPr>
        <p:spPr>
          <a:xfrm>
            <a:off x="2725347" y="3455061"/>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Expected data points </a:t>
            </a:r>
          </a:p>
        </p:txBody>
      </p:sp>
      <p:cxnSp>
        <p:nvCxnSpPr>
          <p:cNvPr id="56" name="Straight Connector 55">
            <a:extLst>
              <a:ext uri="{FF2B5EF4-FFF2-40B4-BE49-F238E27FC236}">
                <a16:creationId xmlns:a16="http://schemas.microsoft.com/office/drawing/2014/main" id="{2F3AE8D0-9651-E746-901A-E70CE84EE8AB}"/>
              </a:ext>
            </a:extLst>
          </p:cNvPr>
          <p:cNvCxnSpPr>
            <a:cxnSpLocks/>
          </p:cNvCxnSpPr>
          <p:nvPr/>
        </p:nvCxnSpPr>
        <p:spPr>
          <a:xfrm>
            <a:off x="2809427" y="4805560"/>
            <a:ext cx="258354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0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732" y="1973025"/>
            <a:ext cx="5591291" cy="400110"/>
          </a:xfrm>
          <a:prstGeom prst="rect">
            <a:avLst/>
          </a:prstGeom>
          <a:solidFill>
            <a:schemeClr val="bg1"/>
          </a:solidFill>
          <a:ln>
            <a:noFill/>
            <a:prstDash val="dash"/>
          </a:ln>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1652" y="133983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4352" y="1973262"/>
            <a:ext cx="433244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sp>
        <p:nvSpPr>
          <p:cNvPr id="4" name="Title 3">
            <a:extLst>
              <a:ext uri="{FF2B5EF4-FFF2-40B4-BE49-F238E27FC236}">
                <a16:creationId xmlns:a16="http://schemas.microsoft.com/office/drawing/2014/main" id="{068EB1C3-3A6B-0643-9717-723BDB21C7A6}"/>
              </a:ext>
            </a:extLst>
          </p:cNvPr>
          <p:cNvSpPr>
            <a:spLocks noGrp="1"/>
          </p:cNvSpPr>
          <p:nvPr>
            <p:ph type="title"/>
          </p:nvPr>
        </p:nvSpPr>
        <p:spPr>
          <a:xfrm>
            <a:off x="465138" y="441332"/>
            <a:ext cx="11530584" cy="830020"/>
          </a:xfrm>
        </p:spPr>
        <p:txBody>
          <a:bodyPr/>
          <a:lstStyle/>
          <a:p>
            <a:r>
              <a:rPr lang="en-US"/>
              <a:t>Azure VM assessment: Customizations</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153" y="3001642"/>
            <a:ext cx="4667636" cy="2954658"/>
          </a:xfrm>
          <a:prstGeom prst="rect">
            <a:avLst/>
          </a:prstGeom>
        </p:spPr>
      </p:pic>
      <p:cxnSp>
        <p:nvCxnSpPr>
          <p:cNvPr id="19" name="Straight Arrow Connector 18">
            <a:extLst>
              <a:ext uri="{FF2B5EF4-FFF2-40B4-BE49-F238E27FC236}">
                <a16:creationId xmlns:a16="http://schemas.microsoft.com/office/drawing/2014/main" id="{4A69D8FD-F51A-214F-9905-319A34EC72FE}"/>
              </a:ext>
            </a:extLst>
          </p:cNvPr>
          <p:cNvCxnSpPr>
            <a:cxnSpLocks/>
          </p:cNvCxnSpPr>
          <p:nvPr/>
        </p:nvCxnSpPr>
        <p:spPr>
          <a:xfrm>
            <a:off x="8128000" y="3606800"/>
            <a:ext cx="18923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5570989-F8D9-3D4F-AF2C-1FECA6252C0A}"/>
              </a:ext>
            </a:extLst>
          </p:cNvPr>
          <p:cNvSpPr txBox="1"/>
          <p:nvPr/>
        </p:nvSpPr>
        <p:spPr>
          <a:xfrm>
            <a:off x="10105187" y="3375967"/>
            <a:ext cx="1812969" cy="461665"/>
          </a:xfrm>
          <a:prstGeom prst="rect">
            <a:avLst/>
          </a:prstGeom>
          <a:noFill/>
        </p:spPr>
        <p:txBody>
          <a:bodyPr wrap="square" rtlCol="0">
            <a:spAutoFit/>
          </a:bodyPr>
          <a:lstStyle/>
          <a:p>
            <a:pPr defTabSz="914191"/>
            <a:r>
              <a:rPr lang="en-US" sz="1200">
                <a:solidFill>
                  <a:schemeClr val="accent4"/>
                </a:solidFill>
                <a:latin typeface="Segoe UI"/>
                <a:cs typeface="Segoe UI Semilight" panose="020B0402040204020203" pitchFamily="34" charset="0"/>
              </a:rPr>
              <a:t>Compute for 1 day, 7 days, or 30 days</a:t>
            </a:r>
          </a:p>
        </p:txBody>
      </p:sp>
      <p:cxnSp>
        <p:nvCxnSpPr>
          <p:cNvPr id="24" name="Straight Arrow Connector 23">
            <a:extLst>
              <a:ext uri="{FF2B5EF4-FFF2-40B4-BE49-F238E27FC236}">
                <a16:creationId xmlns:a16="http://schemas.microsoft.com/office/drawing/2014/main" id="{348251D4-06E2-334D-83E0-5A01BB539372}"/>
              </a:ext>
            </a:extLst>
          </p:cNvPr>
          <p:cNvCxnSpPr>
            <a:cxnSpLocks/>
          </p:cNvCxnSpPr>
          <p:nvPr/>
        </p:nvCxnSpPr>
        <p:spPr>
          <a:xfrm>
            <a:off x="8775700" y="4119265"/>
            <a:ext cx="12446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139C81-8358-3141-9ED4-FBB257F68452}"/>
              </a:ext>
            </a:extLst>
          </p:cNvPr>
          <p:cNvSpPr txBox="1"/>
          <p:nvPr/>
        </p:nvSpPr>
        <p:spPr>
          <a:xfrm>
            <a:off x="10105187" y="3888432"/>
            <a:ext cx="1812969" cy="461665"/>
          </a:xfrm>
          <a:prstGeom prst="rect">
            <a:avLst/>
          </a:prstGeom>
          <a:noFill/>
        </p:spPr>
        <p:txBody>
          <a:bodyPr wrap="square" rtlCol="0">
            <a:spAutoFit/>
          </a:bodyPr>
          <a:lstStyle/>
          <a:p>
            <a:pPr defTabSz="914191"/>
            <a:r>
              <a:rPr lang="en-US" sz="1200">
                <a:solidFill>
                  <a:schemeClr val="accent4"/>
                </a:solidFill>
                <a:cs typeface="Segoe UI Semilight" panose="020B0402040204020203" pitchFamily="34" charset="0"/>
              </a:rPr>
              <a:t>Account for load seasonality and growth </a:t>
            </a:r>
          </a:p>
        </p:txBody>
      </p:sp>
      <p:cxnSp>
        <p:nvCxnSpPr>
          <p:cNvPr id="27" name="Straight Arrow Connector 26">
            <a:extLst>
              <a:ext uri="{FF2B5EF4-FFF2-40B4-BE49-F238E27FC236}">
                <a16:creationId xmlns:a16="http://schemas.microsoft.com/office/drawing/2014/main" id="{1793E948-9160-EB42-9463-ECD85FA27C9C}"/>
              </a:ext>
            </a:extLst>
          </p:cNvPr>
          <p:cNvCxnSpPr>
            <a:cxnSpLocks/>
            <a:stCxn id="26" idx="2"/>
          </p:cNvCxnSpPr>
          <p:nvPr/>
        </p:nvCxnSpPr>
        <p:spPr>
          <a:xfrm>
            <a:off x="9042400" y="5424966"/>
            <a:ext cx="977900" cy="2399"/>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105187" y="5220725"/>
            <a:ext cx="1812969" cy="461665"/>
          </a:xfrm>
          <a:prstGeom prst="rect">
            <a:avLst/>
          </a:prstGeom>
          <a:noFill/>
          <a:ln>
            <a:noFill/>
          </a:ln>
        </p:spPr>
        <p:txBody>
          <a:bodyPr wrap="square" rtlCol="0">
            <a:spAutoFit/>
          </a:bodyPr>
          <a:lstStyle/>
          <a:p>
            <a:pPr defTabSz="914191"/>
            <a:r>
              <a:rPr lang="en-US" sz="1200">
                <a:solidFill>
                  <a:schemeClr val="accent4"/>
                </a:solidFill>
                <a:cs typeface="Segoe UI Semilight" panose="020B0402040204020203" pitchFamily="34" charset="0"/>
              </a:rPr>
              <a:t>Account for offers and discounts</a:t>
            </a:r>
          </a:p>
        </p:txBody>
      </p:sp>
      <p:sp>
        <p:nvSpPr>
          <p:cNvPr id="26" name="Right Bracket 25">
            <a:extLst>
              <a:ext uri="{FF2B5EF4-FFF2-40B4-BE49-F238E27FC236}">
                <a16:creationId xmlns:a16="http://schemas.microsoft.com/office/drawing/2014/main" id="{0AC71092-90A0-9644-9709-D38DFDDB2AD8}"/>
              </a:ext>
            </a:extLst>
          </p:cNvPr>
          <p:cNvSpPr/>
          <p:nvPr/>
        </p:nvSpPr>
        <p:spPr>
          <a:xfrm>
            <a:off x="7353300" y="5060460"/>
            <a:ext cx="1689100" cy="729012"/>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025"/>
            <a:ext cx="0" cy="4262675"/>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732" y="2469972"/>
            <a:ext cx="3512253" cy="3537635"/>
            <a:chOff x="6643732" y="2469972"/>
            <a:chExt cx="3512253" cy="3537635"/>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3512253" cy="3537635"/>
            </a:xfrm>
            <a:prstGeom prst="rect">
              <a:avLst/>
            </a:prstGeom>
          </p:spPr>
          <p:txBody>
            <a:bodyPr wrap="square">
              <a:spAutoFit/>
            </a:bodyPr>
            <a:lstStyle/>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Target location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Storage type: Standard or Premium</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Reserved instances</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VM Series</a:t>
              </a:r>
            </a:p>
            <a:p>
              <a:pPr marL="0" lvl="1" defTabSz="914191">
                <a:defRPr/>
              </a:pPr>
              <a:r>
                <a:rPr lang="en-US" sz="1599" b="1">
                  <a:solidFill>
                    <a:schemeClr val="tx2"/>
                  </a:solidFill>
                  <a:cs typeface="Segoe UI Semilight" panose="020B0402040204020203" pitchFamily="34" charset="0"/>
                </a:rPr>
                <a:t>Sizing criteria</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Performance history</a:t>
              </a:r>
            </a:p>
            <a:p>
              <a:pPr marL="0" lvl="1" defTabSz="914191">
                <a:defRPr/>
              </a:pPr>
              <a:r>
                <a:rPr lang="en-US" sz="1599" b="1">
                  <a:solidFill>
                    <a:schemeClr val="accent4"/>
                  </a:solidFill>
                  <a:cs typeface="Segoe UI Semilight" panose="020B0402040204020203" pitchFamily="34" charset="0"/>
                </a:rPr>
                <a:t>Percentile utilization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Comfort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VM uptime</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b="1">
                  <a:solidFill>
                    <a:schemeClr val="accent4"/>
                  </a:solidFill>
                  <a:cs typeface="Segoe UI Semilight" panose="020B0402040204020203" pitchFamily="34" charset="0"/>
                </a:rPr>
                <a:t>Offer</a:t>
              </a:r>
            </a:p>
            <a:p>
              <a:pPr marL="0" lvl="1" defTabSz="914191">
                <a:defRPr/>
              </a:pPr>
              <a:r>
                <a:rPr lang="en-US" sz="1599" b="1">
                  <a:solidFill>
                    <a:schemeClr val="accent4"/>
                  </a:solidFill>
                  <a:cs typeface="Segoe UI Semilight" panose="020B0402040204020203" pitchFamily="34" charset="0"/>
                </a:rPr>
                <a:t>Discount</a:t>
              </a:r>
            </a:p>
            <a:p>
              <a:pPr marL="0" lvl="1" defTabSz="914191">
                <a:defRPr/>
              </a:pPr>
              <a:r>
                <a:rPr lang="en-US" sz="1599" b="1">
                  <a:solidFill>
                    <a:schemeClr val="accent4"/>
                  </a:solidFill>
                  <a:cs typeface="Segoe UI Semilight" panose="020B0402040204020203" pitchFamily="34" charset="0"/>
                </a:rPr>
                <a:t>EA subscription</a:t>
              </a:r>
            </a:p>
            <a:p>
              <a:pPr marL="0" lvl="1" defTabSz="914191">
                <a:defRPr/>
              </a:pPr>
              <a:r>
                <a:rPr lang="en-US" sz="1599" b="1">
                  <a:solidFill>
                    <a:schemeClr val="accent4"/>
                  </a:solidFill>
                  <a:cs typeface="Segoe UI Semilight" panose="020B0402040204020203" pitchFamily="34" charset="0"/>
                </a:rPr>
                <a:t>Azure Hybrid Benefit </a:t>
              </a:r>
            </a:p>
          </p:txBody>
        </p:sp>
      </p:grpSp>
    </p:spTree>
    <p:extLst>
      <p:ext uri="{BB962C8B-B14F-4D97-AF65-F5344CB8AC3E}">
        <p14:creationId xmlns:p14="http://schemas.microsoft.com/office/powerpoint/2010/main" val="288384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732" y="1973025"/>
            <a:ext cx="5591291" cy="400110"/>
          </a:xfrm>
          <a:prstGeom prst="rect">
            <a:avLst/>
          </a:prstGeom>
          <a:solidFill>
            <a:schemeClr val="bg1"/>
          </a:solidFill>
          <a:ln>
            <a:noFill/>
            <a:prstDash val="dash"/>
          </a:ln>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1652" y="133983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4352" y="1973262"/>
            <a:ext cx="433244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sp>
        <p:nvSpPr>
          <p:cNvPr id="4" name="Title 3">
            <a:extLst>
              <a:ext uri="{FF2B5EF4-FFF2-40B4-BE49-F238E27FC236}">
                <a16:creationId xmlns:a16="http://schemas.microsoft.com/office/drawing/2014/main" id="{068EB1C3-3A6B-0643-9717-723BDB21C7A6}"/>
              </a:ext>
            </a:extLst>
          </p:cNvPr>
          <p:cNvSpPr>
            <a:spLocks noGrp="1"/>
          </p:cNvSpPr>
          <p:nvPr>
            <p:ph type="title"/>
          </p:nvPr>
        </p:nvSpPr>
        <p:spPr>
          <a:xfrm>
            <a:off x="465138" y="441332"/>
            <a:ext cx="11530584" cy="830020"/>
          </a:xfrm>
        </p:spPr>
        <p:txBody>
          <a:bodyPr/>
          <a:lstStyle/>
          <a:p>
            <a:r>
              <a:rPr lang="en-US"/>
              <a:t>Azure VMware Solution assessment: Customizations</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153" y="3001642"/>
            <a:ext cx="4667636" cy="2954658"/>
          </a:xfrm>
          <a:prstGeom prst="rect">
            <a:avLst/>
          </a:prstGeom>
        </p:spPr>
      </p:pic>
      <p:cxnSp>
        <p:nvCxnSpPr>
          <p:cNvPr id="19" name="Straight Arrow Connector 18">
            <a:extLst>
              <a:ext uri="{FF2B5EF4-FFF2-40B4-BE49-F238E27FC236}">
                <a16:creationId xmlns:a16="http://schemas.microsoft.com/office/drawing/2014/main" id="{4A69D8FD-F51A-214F-9905-319A34EC72FE}"/>
              </a:ext>
            </a:extLst>
          </p:cNvPr>
          <p:cNvCxnSpPr>
            <a:cxnSpLocks/>
          </p:cNvCxnSpPr>
          <p:nvPr/>
        </p:nvCxnSpPr>
        <p:spPr>
          <a:xfrm>
            <a:off x="8128000" y="3873499"/>
            <a:ext cx="18923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5570989-F8D9-3D4F-AF2C-1FECA6252C0A}"/>
              </a:ext>
            </a:extLst>
          </p:cNvPr>
          <p:cNvSpPr txBox="1"/>
          <p:nvPr/>
        </p:nvSpPr>
        <p:spPr>
          <a:xfrm>
            <a:off x="10020300" y="3134542"/>
            <a:ext cx="1812969" cy="461665"/>
          </a:xfrm>
          <a:prstGeom prst="rect">
            <a:avLst/>
          </a:prstGeom>
          <a:noFill/>
        </p:spPr>
        <p:txBody>
          <a:bodyPr wrap="square" rtlCol="0">
            <a:spAutoFit/>
          </a:bodyPr>
          <a:lstStyle/>
          <a:p>
            <a:pPr defTabSz="914191"/>
            <a:r>
              <a:rPr lang="en-US" sz="1200">
                <a:solidFill>
                  <a:schemeClr val="accent4"/>
                </a:solidFill>
                <a:latin typeface="Segoe UI"/>
                <a:cs typeface="Segoe UI Semilight" panose="020B0402040204020203" pitchFamily="34" charset="0"/>
              </a:rPr>
              <a:t>Compute for 1 day, 7 days, or 30 days</a:t>
            </a:r>
          </a:p>
        </p:txBody>
      </p:sp>
      <p:cxnSp>
        <p:nvCxnSpPr>
          <p:cNvPr id="24" name="Straight Arrow Connector 23">
            <a:extLst>
              <a:ext uri="{FF2B5EF4-FFF2-40B4-BE49-F238E27FC236}">
                <a16:creationId xmlns:a16="http://schemas.microsoft.com/office/drawing/2014/main" id="{348251D4-06E2-334D-83E0-5A01BB539372}"/>
              </a:ext>
            </a:extLst>
          </p:cNvPr>
          <p:cNvCxnSpPr>
            <a:cxnSpLocks/>
          </p:cNvCxnSpPr>
          <p:nvPr/>
        </p:nvCxnSpPr>
        <p:spPr>
          <a:xfrm>
            <a:off x="8775700" y="3371552"/>
            <a:ext cx="124460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139C81-8358-3141-9ED4-FBB257F68452}"/>
              </a:ext>
            </a:extLst>
          </p:cNvPr>
          <p:cNvSpPr txBox="1"/>
          <p:nvPr/>
        </p:nvSpPr>
        <p:spPr>
          <a:xfrm>
            <a:off x="10058913" y="3642697"/>
            <a:ext cx="1812969" cy="461665"/>
          </a:xfrm>
          <a:prstGeom prst="rect">
            <a:avLst/>
          </a:prstGeom>
          <a:noFill/>
        </p:spPr>
        <p:txBody>
          <a:bodyPr wrap="square" rtlCol="0">
            <a:spAutoFit/>
          </a:bodyPr>
          <a:lstStyle/>
          <a:p>
            <a:pPr defTabSz="914191"/>
            <a:r>
              <a:rPr lang="en-US" sz="1200">
                <a:solidFill>
                  <a:schemeClr val="accent4"/>
                </a:solidFill>
                <a:cs typeface="Segoe UI Semilight" panose="020B0402040204020203" pitchFamily="34" charset="0"/>
              </a:rPr>
              <a:t>Account for load seasonality and growth </a:t>
            </a:r>
          </a:p>
        </p:txBody>
      </p:sp>
      <p:cxnSp>
        <p:nvCxnSpPr>
          <p:cNvPr id="27" name="Straight Arrow Connector 26">
            <a:extLst>
              <a:ext uri="{FF2B5EF4-FFF2-40B4-BE49-F238E27FC236}">
                <a16:creationId xmlns:a16="http://schemas.microsoft.com/office/drawing/2014/main" id="{1793E948-9160-EB42-9463-ECD85FA27C9C}"/>
              </a:ext>
            </a:extLst>
          </p:cNvPr>
          <p:cNvCxnSpPr>
            <a:cxnSpLocks/>
          </p:cNvCxnSpPr>
          <p:nvPr/>
        </p:nvCxnSpPr>
        <p:spPr>
          <a:xfrm>
            <a:off x="9351967" y="5682135"/>
            <a:ext cx="673096" cy="2398"/>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083800" y="5519125"/>
            <a:ext cx="1812969" cy="461665"/>
          </a:xfrm>
          <a:prstGeom prst="rect">
            <a:avLst/>
          </a:prstGeom>
          <a:noFill/>
          <a:ln>
            <a:noFill/>
          </a:ln>
        </p:spPr>
        <p:txBody>
          <a:bodyPr wrap="square" rtlCol="0">
            <a:spAutoFit/>
          </a:bodyPr>
          <a:lstStyle/>
          <a:p>
            <a:pPr defTabSz="914191"/>
            <a:r>
              <a:rPr lang="en-US" sz="1200">
                <a:solidFill>
                  <a:schemeClr val="accent4"/>
                </a:solidFill>
                <a:cs typeface="Segoe UI Semilight" panose="020B0402040204020203" pitchFamily="34" charset="0"/>
              </a:rPr>
              <a:t>Account for offers and discounts</a:t>
            </a:r>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025"/>
            <a:ext cx="0" cy="4262675"/>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730" y="2469969"/>
            <a:ext cx="3576590" cy="5014183"/>
            <a:chOff x="6643732" y="2469972"/>
            <a:chExt cx="2182768" cy="6493541"/>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1997334" cy="6493541"/>
            </a:xfrm>
            <a:prstGeom prst="rect">
              <a:avLst/>
            </a:prstGeom>
          </p:spPr>
          <p:txBody>
            <a:bodyPr wrap="square">
              <a:spAutoFit/>
            </a:bodyPr>
            <a:lstStyle/>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Target location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Node type</a:t>
              </a:r>
            </a:p>
            <a:p>
              <a:pPr marL="0" lvl="1" defTabSz="914191">
                <a:defRPr/>
              </a:pPr>
              <a:r>
                <a:rPr lang="en-US" sz="1599" b="1">
                  <a:solidFill>
                    <a:schemeClr val="tx2"/>
                  </a:solidFill>
                  <a:cs typeface="Segoe UI Semilight" panose="020B0402040204020203" pitchFamily="34" charset="0"/>
                </a:rPr>
                <a:t>Sizing criteria</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Performance history</a:t>
              </a:r>
            </a:p>
            <a:p>
              <a:pPr marL="0" lvl="1" defTabSz="914191">
                <a:defRPr/>
              </a:pPr>
              <a:r>
                <a:rPr lang="en-US" sz="1599" b="1">
                  <a:solidFill>
                    <a:schemeClr val="accent4"/>
                  </a:solidFill>
                  <a:cs typeface="Segoe UI Semilight" panose="020B0402040204020203" pitchFamily="34" charset="0"/>
                </a:rPr>
                <a:t>Percentile utilization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Comfort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FTT Setting, RAID Level</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vCPU Oversubscription</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Memory overcommit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Dedupe and compression factor</a:t>
              </a:r>
            </a:p>
            <a:p>
              <a:pPr marL="0" lvl="1" defTabSz="914191">
                <a:defRPr/>
              </a:pPr>
              <a:r>
                <a:rPr lang="en-US" sz="1599">
                  <a:gradFill>
                    <a:gsLst>
                      <a:gs pos="2917">
                        <a:srgbClr val="1A1A1A"/>
                      </a:gs>
                      <a:gs pos="30000">
                        <a:srgbClr val="1A1A1A"/>
                      </a:gs>
                    </a:gsLst>
                    <a:lin ang="5400000" scaled="0"/>
                  </a:gradFill>
                  <a:cs typeface="Segoe UI Semilight" panose="020B0402040204020203" pitchFamily="34" charset="0"/>
                </a:rPr>
                <a:t>Currency</a:t>
              </a:r>
            </a:p>
            <a:p>
              <a:pPr marL="0" lvl="1" defTabSz="914191">
                <a:defRPr/>
              </a:pPr>
              <a:r>
                <a:rPr lang="en-US" sz="1599" b="1">
                  <a:solidFill>
                    <a:schemeClr val="accent4"/>
                  </a:solidFill>
                  <a:cs typeface="Segoe UI Semilight" panose="020B0402040204020203" pitchFamily="34" charset="0"/>
                </a:rPr>
                <a:t>Offer</a:t>
              </a:r>
            </a:p>
            <a:p>
              <a:pPr marL="0" lvl="1" defTabSz="914191">
                <a:defRPr/>
              </a:pPr>
              <a:r>
                <a:rPr lang="en-US" sz="1599" b="1">
                  <a:solidFill>
                    <a:schemeClr val="accent4"/>
                  </a:solidFill>
                  <a:cs typeface="Segoe UI Semilight" panose="020B0402040204020203" pitchFamily="34" charset="0"/>
                </a:rPr>
                <a:t>Discount</a:t>
              </a:r>
            </a:p>
          </p:txBody>
        </p:sp>
      </p:grpSp>
      <p:sp>
        <p:nvSpPr>
          <p:cNvPr id="26" name="Right Bracket 25">
            <a:extLst>
              <a:ext uri="{FF2B5EF4-FFF2-40B4-BE49-F238E27FC236}">
                <a16:creationId xmlns:a16="http://schemas.microsoft.com/office/drawing/2014/main" id="{0AC71092-90A0-9644-9709-D38DFDDB2AD8}"/>
              </a:ext>
            </a:extLst>
          </p:cNvPr>
          <p:cNvSpPr/>
          <p:nvPr/>
        </p:nvSpPr>
        <p:spPr>
          <a:xfrm>
            <a:off x="7777164" y="5489084"/>
            <a:ext cx="1574804" cy="430695"/>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051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99A6-2A92-4A83-F3AB-DA810920641E}"/>
              </a:ext>
            </a:extLst>
          </p:cNvPr>
          <p:cNvSpPr>
            <a:spLocks noGrp="1"/>
          </p:cNvSpPr>
          <p:nvPr>
            <p:ph type="title"/>
          </p:nvPr>
        </p:nvSpPr>
        <p:spPr/>
        <p:txBody>
          <a:bodyPr/>
          <a:lstStyle/>
          <a:p>
            <a:r>
              <a:rPr lang="en-GB" dirty="0"/>
              <a:t>What is a workload?</a:t>
            </a:r>
          </a:p>
        </p:txBody>
      </p:sp>
      <p:sp>
        <p:nvSpPr>
          <p:cNvPr id="3" name="Text Placeholder 2">
            <a:extLst>
              <a:ext uri="{FF2B5EF4-FFF2-40B4-BE49-F238E27FC236}">
                <a16:creationId xmlns:a16="http://schemas.microsoft.com/office/drawing/2014/main" id="{9A6F0624-B5D0-57FB-C49C-6881993482BE}"/>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17978469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dirty="0">
                <a:latin typeface="Segoe UI Semibold (Headings)"/>
                <a:cs typeface="Segoe UI Semibold" panose="020B0702040204020203" pitchFamily="34" charset="0"/>
              </a:rPr>
              <a:t>Demo: Assessments</a:t>
            </a:r>
            <a:endParaRPr lang="en-US" dirty="0"/>
          </a:p>
        </p:txBody>
      </p:sp>
    </p:spTree>
    <p:extLst>
      <p:ext uri="{BB962C8B-B14F-4D97-AF65-F5344CB8AC3E}">
        <p14:creationId xmlns:p14="http://schemas.microsoft.com/office/powerpoint/2010/main" val="15092659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dirty="0">
                <a:latin typeface="Segoe UI Semibold (Headings)"/>
                <a:cs typeface="Segoe UI Semibold" panose="020B0702040204020203" pitchFamily="34" charset="0"/>
              </a:rPr>
              <a:t>Assess SQL Server instances and databases</a:t>
            </a:r>
            <a:endParaRPr lang="en-US" dirty="0"/>
          </a:p>
        </p:txBody>
      </p:sp>
    </p:spTree>
    <p:extLst>
      <p:ext uri="{BB962C8B-B14F-4D97-AF65-F5344CB8AC3E}">
        <p14:creationId xmlns:p14="http://schemas.microsoft.com/office/powerpoint/2010/main" val="24022473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B6400B9-86A1-4015-B2DC-65403C3F8D5F}"/>
              </a:ext>
            </a:extLst>
          </p:cNvPr>
          <p:cNvSpPr txBox="1"/>
          <p:nvPr/>
        </p:nvSpPr>
        <p:spPr>
          <a:xfrm>
            <a:off x="5010760" y="2157423"/>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35" name="TextBox 34">
            <a:extLst>
              <a:ext uri="{FF2B5EF4-FFF2-40B4-BE49-F238E27FC236}">
                <a16:creationId xmlns:a16="http://schemas.microsoft.com/office/drawing/2014/main" id="{6F07707A-2C16-41F1-A36E-92A7B5304EC7}"/>
              </a:ext>
            </a:extLst>
          </p:cNvPr>
          <p:cNvSpPr txBox="1"/>
          <p:nvPr/>
        </p:nvSpPr>
        <p:spPr>
          <a:xfrm>
            <a:off x="5096460" y="2532349"/>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VM assessment</a:t>
            </a:r>
          </a:p>
        </p:txBody>
      </p:sp>
      <p:sp>
        <p:nvSpPr>
          <p:cNvPr id="36" name="TextBox 35">
            <a:extLst>
              <a:ext uri="{FF2B5EF4-FFF2-40B4-BE49-F238E27FC236}">
                <a16:creationId xmlns:a16="http://schemas.microsoft.com/office/drawing/2014/main" id="{B06418EB-50F7-492C-A873-59A018CC9611}"/>
              </a:ext>
            </a:extLst>
          </p:cNvPr>
          <p:cNvSpPr txBox="1"/>
          <p:nvPr/>
        </p:nvSpPr>
        <p:spPr>
          <a:xfrm>
            <a:off x="4958864" y="3648382"/>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38" name="TextBox 37">
            <a:extLst>
              <a:ext uri="{FF2B5EF4-FFF2-40B4-BE49-F238E27FC236}">
                <a16:creationId xmlns:a16="http://schemas.microsoft.com/office/drawing/2014/main" id="{69FAA722-CA0E-4F1B-991B-7D76EE429861}"/>
              </a:ext>
            </a:extLst>
          </p:cNvPr>
          <p:cNvSpPr txBox="1"/>
          <p:nvPr/>
        </p:nvSpPr>
        <p:spPr>
          <a:xfrm>
            <a:off x="5044563" y="4023308"/>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SQL assessment</a:t>
            </a:r>
          </a:p>
        </p:txBody>
      </p:sp>
      <p:sp>
        <p:nvSpPr>
          <p:cNvPr id="43" name="TextBox 42">
            <a:extLst>
              <a:ext uri="{FF2B5EF4-FFF2-40B4-BE49-F238E27FC236}">
                <a16:creationId xmlns:a16="http://schemas.microsoft.com/office/drawing/2014/main" id="{3CC43E68-4CD5-437C-98E1-C04BEFBC6D32}"/>
              </a:ext>
            </a:extLst>
          </p:cNvPr>
          <p:cNvSpPr txBox="1"/>
          <p:nvPr/>
        </p:nvSpPr>
        <p:spPr>
          <a:xfrm>
            <a:off x="4989286" y="5118837"/>
            <a:ext cx="2414951" cy="382308"/>
          </a:xfrm>
          <a:prstGeom prst="rect">
            <a:avLst/>
          </a:prstGeom>
          <a:noFill/>
        </p:spPr>
        <p:txBody>
          <a:bodyPr wrap="square" rtlCol="0">
            <a:spAutoFit/>
          </a:bodyPr>
          <a:lstStyle/>
          <a:p>
            <a:pPr algn="ctr" defTabSz="932418">
              <a:defRPr/>
            </a:pPr>
            <a:r>
              <a:rPr lang="en-US" sz="1836" kern="0">
                <a:solidFill>
                  <a:prstClr val="black"/>
                </a:solidFill>
                <a:latin typeface="Segoe UI" panose="020B0502040204020203" pitchFamily="34" charset="0"/>
                <a:cs typeface="Segoe UI" panose="020B0502040204020203" pitchFamily="34" charset="0"/>
              </a:rPr>
              <a:t>Azure Migrate</a:t>
            </a:r>
          </a:p>
        </p:txBody>
      </p:sp>
      <p:sp>
        <p:nvSpPr>
          <p:cNvPr id="45" name="TextBox 44">
            <a:extLst>
              <a:ext uri="{FF2B5EF4-FFF2-40B4-BE49-F238E27FC236}">
                <a16:creationId xmlns:a16="http://schemas.microsoft.com/office/drawing/2014/main" id="{526F9989-9B89-48BD-9B3C-5A409D68761D}"/>
              </a:ext>
            </a:extLst>
          </p:cNvPr>
          <p:cNvSpPr txBox="1"/>
          <p:nvPr/>
        </p:nvSpPr>
        <p:spPr>
          <a:xfrm>
            <a:off x="5074985" y="5493764"/>
            <a:ext cx="2208472" cy="318286"/>
          </a:xfrm>
          <a:prstGeom prst="rect">
            <a:avLst/>
          </a:prstGeom>
          <a:noFill/>
        </p:spPr>
        <p:txBody>
          <a:bodyPr wrap="square" rtlCol="0">
            <a:spAutoFit/>
          </a:bodyPr>
          <a:lstStyle/>
          <a:p>
            <a:pPr algn="ctr" defTabSz="932418">
              <a:defRPr/>
            </a:pPr>
            <a:r>
              <a:rPr lang="en-US" sz="1428" kern="0">
                <a:solidFill>
                  <a:prstClr val="black"/>
                </a:solidFill>
                <a:latin typeface="Segoe UI" panose="020B0502040204020203" pitchFamily="34" charset="0"/>
                <a:cs typeface="Segoe UI" panose="020B0502040204020203" pitchFamily="34" charset="0"/>
              </a:rPr>
              <a:t>Azure SQL assessment</a:t>
            </a:r>
          </a:p>
        </p:txBody>
      </p:sp>
      <p:sp>
        <p:nvSpPr>
          <p:cNvPr id="23" name="Rectangle 22">
            <a:extLst>
              <a:ext uri="{FF2B5EF4-FFF2-40B4-BE49-F238E27FC236}">
                <a16:creationId xmlns:a16="http://schemas.microsoft.com/office/drawing/2014/main" id="{8909FFDA-860F-4351-89A7-CB5957FDE495}"/>
              </a:ext>
            </a:extLst>
          </p:cNvPr>
          <p:cNvSpPr/>
          <p:nvPr/>
        </p:nvSpPr>
        <p:spPr bwMode="auto">
          <a:xfrm>
            <a:off x="1969329" y="1672762"/>
            <a:ext cx="2997336" cy="4636756"/>
          </a:xfrm>
          <a:prstGeom prst="rect">
            <a:avLst/>
          </a:prstGeom>
          <a:ln w="12700">
            <a:solidFill>
              <a:schemeClr val="tx1">
                <a:lumMod val="50000"/>
                <a:lumOff val="50000"/>
              </a:schemeClr>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defTabSz="969768" fontAlgn="base">
              <a:spcBef>
                <a:spcPct val="0"/>
              </a:spcBef>
              <a:spcAft>
                <a:spcPct val="0"/>
              </a:spcAft>
            </a:pPr>
            <a:endParaRPr lang="en-US" sz="2081">
              <a:ln>
                <a:solidFill>
                  <a:schemeClr val="tx1">
                    <a:lumMod val="50000"/>
                    <a:lumOff val="50000"/>
                  </a:scheme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D2E74AE9-4630-4701-9EF2-9D0FAE05AEB7}"/>
              </a:ext>
            </a:extLst>
          </p:cNvPr>
          <p:cNvSpPr/>
          <p:nvPr/>
        </p:nvSpPr>
        <p:spPr bwMode="auto">
          <a:xfrm>
            <a:off x="7425712" y="1672763"/>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125" name="Picture 4" descr="Image result for vmware icon transparent">
            <a:extLst>
              <a:ext uri="{FF2B5EF4-FFF2-40B4-BE49-F238E27FC236}">
                <a16:creationId xmlns:a16="http://schemas.microsoft.com/office/drawing/2014/main" id="{3F89E8A4-6205-4920-A192-048C780900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522" y="6375931"/>
            <a:ext cx="1410736" cy="188738"/>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DE5CEAD3-8A8D-4FF5-B62A-1A5C88B057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3883" y="6291667"/>
            <a:ext cx="1262341" cy="357268"/>
          </a:xfrm>
          <a:prstGeom prst="rect">
            <a:avLst/>
          </a:prstGeom>
        </p:spPr>
      </p:pic>
      <p:sp>
        <p:nvSpPr>
          <p:cNvPr id="31" name="Rectangle 30">
            <a:extLst>
              <a:ext uri="{FF2B5EF4-FFF2-40B4-BE49-F238E27FC236}">
                <a16:creationId xmlns:a16="http://schemas.microsoft.com/office/drawing/2014/main" id="{1694D77C-43BD-488D-9E1F-2AD8E1FF2225}"/>
              </a:ext>
            </a:extLst>
          </p:cNvPr>
          <p:cNvSpPr/>
          <p:nvPr/>
        </p:nvSpPr>
        <p:spPr bwMode="auto">
          <a:xfrm>
            <a:off x="7425712" y="3229742"/>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0C0450F9-1044-48BB-BDF3-6A2FB633A014}"/>
              </a:ext>
            </a:extLst>
          </p:cNvPr>
          <p:cNvSpPr/>
          <p:nvPr/>
        </p:nvSpPr>
        <p:spPr bwMode="auto">
          <a:xfrm>
            <a:off x="7432060" y="4765578"/>
            <a:ext cx="2767493" cy="1455790"/>
          </a:xfrm>
          <a:prstGeom prst="rect">
            <a:avLst/>
          </a:prstGeom>
          <a:ln w="12700">
            <a:solidFill>
              <a:srgbClr val="00B0F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8E4C389B-AD23-4F6D-8905-392DF4A6CD9D}"/>
              </a:ext>
            </a:extLst>
          </p:cNvPr>
          <p:cNvSpPr txBox="1"/>
          <p:nvPr/>
        </p:nvSpPr>
        <p:spPr>
          <a:xfrm>
            <a:off x="7404238" y="2685586"/>
            <a:ext cx="2788968" cy="543838"/>
          </a:xfrm>
          <a:prstGeom prst="rect">
            <a:avLst/>
          </a:prstGeom>
          <a:noFill/>
        </p:spPr>
        <p:txBody>
          <a:bodyPr wrap="square" lIns="143388" tIns="143388" rIns="143388" bIns="143388" rtlCol="0" anchor="ctr">
            <a:spAutoFit/>
          </a:bodyPr>
          <a:lstStyle/>
          <a:p>
            <a:pPr algn="ct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Virtual Machine</a:t>
            </a:r>
          </a:p>
        </p:txBody>
      </p:sp>
      <p:sp>
        <p:nvSpPr>
          <p:cNvPr id="37" name="TextBox 36">
            <a:extLst>
              <a:ext uri="{FF2B5EF4-FFF2-40B4-BE49-F238E27FC236}">
                <a16:creationId xmlns:a16="http://schemas.microsoft.com/office/drawing/2014/main" id="{1EFB7DB2-28D0-4F11-B065-B77FA72DF4D2}"/>
              </a:ext>
            </a:extLst>
          </p:cNvPr>
          <p:cNvSpPr txBox="1"/>
          <p:nvPr/>
        </p:nvSpPr>
        <p:spPr>
          <a:xfrm>
            <a:off x="7823209" y="4227695"/>
            <a:ext cx="3507687" cy="543838"/>
          </a:xfrm>
          <a:prstGeom prst="rect">
            <a:avLst/>
          </a:prstGeom>
          <a:noFill/>
        </p:spPr>
        <p:txBody>
          <a:bodyPr wrap="square" lIns="143388" tIns="143388" rIns="143388" bIns="143388" rtlCol="0" anchor="ctr">
            <a:spAutoFit/>
          </a:bodyPr>
          <a:lstStyle/>
          <a:p>
            <a:pP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SQL Database</a:t>
            </a:r>
          </a:p>
        </p:txBody>
      </p:sp>
      <p:sp>
        <p:nvSpPr>
          <p:cNvPr id="39" name="TextBox 38">
            <a:extLst>
              <a:ext uri="{FF2B5EF4-FFF2-40B4-BE49-F238E27FC236}">
                <a16:creationId xmlns:a16="http://schemas.microsoft.com/office/drawing/2014/main" id="{FF09F4F1-3DBB-430C-864D-0A40455C7959}"/>
              </a:ext>
            </a:extLst>
          </p:cNvPr>
          <p:cNvSpPr txBox="1"/>
          <p:nvPr/>
        </p:nvSpPr>
        <p:spPr>
          <a:xfrm>
            <a:off x="7347812" y="5765680"/>
            <a:ext cx="3507687" cy="543838"/>
          </a:xfrm>
          <a:prstGeom prst="rect">
            <a:avLst/>
          </a:prstGeom>
          <a:noFill/>
        </p:spPr>
        <p:txBody>
          <a:bodyPr wrap="square" lIns="143388" tIns="143388" rIns="143388" bIns="143388" rtlCol="0" anchor="ctr">
            <a:spAutoFit/>
          </a:bodyPr>
          <a:lstStyle/>
          <a:p>
            <a:pPr defTabSz="895871">
              <a:lnSpc>
                <a:spcPct val="90000"/>
              </a:lnSpc>
              <a:spcAft>
                <a:spcPts val="586"/>
              </a:spcAft>
              <a:defRPr/>
            </a:pPr>
            <a:r>
              <a:rPr lang="en-US" sz="1836" b="1" spc="-147">
                <a:ln w="3175">
                  <a:noFill/>
                </a:ln>
                <a:solidFill>
                  <a:srgbClr val="1A1A1A"/>
                </a:solidFill>
                <a:latin typeface="Segoe UI Semibold" panose="020B0702040204020203" pitchFamily="34" charset="0"/>
                <a:cs typeface="Segoe UI Semibold" panose="020B0702040204020203" pitchFamily="34" charset="0"/>
              </a:rPr>
              <a:t>Azure SQL Managed Instance</a:t>
            </a:r>
          </a:p>
        </p:txBody>
      </p:sp>
      <p:cxnSp>
        <p:nvCxnSpPr>
          <p:cNvPr id="60" name="Straight Arrow Connector 59">
            <a:extLst>
              <a:ext uri="{FF2B5EF4-FFF2-40B4-BE49-F238E27FC236}">
                <a16:creationId xmlns:a16="http://schemas.microsoft.com/office/drawing/2014/main" id="{18F83B3F-60B8-453B-AE5A-9E4CBB858E9E}"/>
              </a:ext>
            </a:extLst>
          </p:cNvPr>
          <p:cNvCxnSpPr>
            <a:cxnSpLocks/>
          </p:cNvCxnSpPr>
          <p:nvPr/>
        </p:nvCxnSpPr>
        <p:spPr>
          <a:xfrm>
            <a:off x="5088659" y="2519497"/>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8BFD39F9-BDD3-4C6F-9B46-265161BF0E63}"/>
              </a:ext>
            </a:extLst>
          </p:cNvPr>
          <p:cNvCxnSpPr>
            <a:cxnSpLocks/>
          </p:cNvCxnSpPr>
          <p:nvPr/>
        </p:nvCxnSpPr>
        <p:spPr>
          <a:xfrm>
            <a:off x="5088661" y="4023308"/>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A370FB09-AE39-47AE-BB60-F806DF348DE2}"/>
              </a:ext>
            </a:extLst>
          </p:cNvPr>
          <p:cNvCxnSpPr>
            <a:cxnSpLocks/>
          </p:cNvCxnSpPr>
          <p:nvPr/>
        </p:nvCxnSpPr>
        <p:spPr>
          <a:xfrm>
            <a:off x="5088661" y="5493472"/>
            <a:ext cx="2259153" cy="0"/>
          </a:xfrm>
          <a:prstGeom prst="straightConnector1">
            <a:avLst/>
          </a:prstGeom>
          <a:ln w="12700" cap="flat" cmpd="sng" algn="ctr">
            <a:solidFill>
              <a:srgbClr val="00B0F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7F0E046-E190-4097-964F-78541CD9066A}"/>
              </a:ext>
            </a:extLst>
          </p:cNvPr>
          <p:cNvSpPr txBox="1"/>
          <p:nvPr/>
        </p:nvSpPr>
        <p:spPr>
          <a:xfrm>
            <a:off x="2148103" y="2925594"/>
            <a:ext cx="1160034" cy="270294"/>
          </a:xfrm>
          <a:prstGeom prst="rect">
            <a:avLst/>
          </a:prstGeom>
          <a:noFill/>
        </p:spPr>
        <p:txBody>
          <a:bodyPr wrap="square" rtlCol="0">
            <a:spAutoFit/>
          </a:bodyPr>
          <a:lstStyle/>
          <a:p>
            <a:pPr algn="ctr" defTabSz="932418">
              <a:defRPr/>
            </a:pPr>
            <a:r>
              <a:rPr lang="en-US" sz="1122" kern="0">
                <a:solidFill>
                  <a:prstClr val="black"/>
                </a:solidFill>
                <a:latin typeface="Segoe UI Semilight"/>
              </a:rPr>
              <a:t>vCenter Server</a:t>
            </a:r>
          </a:p>
        </p:txBody>
      </p:sp>
      <p:sp>
        <p:nvSpPr>
          <p:cNvPr id="64" name="Left Brace 63">
            <a:extLst>
              <a:ext uri="{FF2B5EF4-FFF2-40B4-BE49-F238E27FC236}">
                <a16:creationId xmlns:a16="http://schemas.microsoft.com/office/drawing/2014/main" id="{D506DEC9-51EC-431F-8FFE-F30A588DA7B5}"/>
              </a:ext>
            </a:extLst>
          </p:cNvPr>
          <p:cNvSpPr/>
          <p:nvPr/>
        </p:nvSpPr>
        <p:spPr>
          <a:xfrm rot="5400000">
            <a:off x="3310948" y="2504580"/>
            <a:ext cx="325305" cy="2108431"/>
          </a:xfrm>
          <a:prstGeom prst="leftBrace">
            <a:avLst/>
          </a:prstGeom>
          <a:noFill/>
          <a:ln w="9525" cap="flat" cmpd="sng" algn="ctr">
            <a:solidFill>
              <a:srgbClr val="0078D7"/>
            </a:solidFill>
            <a:prstDash val="solid"/>
          </a:ln>
          <a:effectLst/>
        </p:spPr>
        <p:txBody>
          <a:bodyPr rtlCol="0" anchor="ctr"/>
          <a:lstStyle/>
          <a:p>
            <a:pPr algn="ctr" defTabSz="932418">
              <a:defRPr/>
            </a:pPr>
            <a:endParaRPr lang="en-US" sz="1836" kern="0">
              <a:solidFill>
                <a:prstClr val="black"/>
              </a:solidFill>
              <a:latin typeface="Segoe UI Semilight"/>
            </a:endParaRPr>
          </a:p>
        </p:txBody>
      </p:sp>
      <p:sp>
        <p:nvSpPr>
          <p:cNvPr id="40" name="TextBox 39">
            <a:extLst>
              <a:ext uri="{FF2B5EF4-FFF2-40B4-BE49-F238E27FC236}">
                <a16:creationId xmlns:a16="http://schemas.microsoft.com/office/drawing/2014/main" id="{A55ACF38-9028-416D-8A5E-E9B44D0D7F63}"/>
              </a:ext>
            </a:extLst>
          </p:cNvPr>
          <p:cNvSpPr txBox="1"/>
          <p:nvPr/>
        </p:nvSpPr>
        <p:spPr>
          <a:xfrm>
            <a:off x="2675468" y="5108518"/>
            <a:ext cx="1467999" cy="622511"/>
          </a:xfrm>
          <a:prstGeom prst="rect">
            <a:avLst/>
          </a:prstGeom>
          <a:noFill/>
        </p:spPr>
        <p:txBody>
          <a:bodyPr wrap="square" rtlCol="0">
            <a:spAutoFit/>
          </a:bodyPr>
          <a:lstStyle/>
          <a:p>
            <a:pPr algn="ctr" defTabSz="932418">
              <a:defRPr/>
            </a:pPr>
            <a:r>
              <a:rPr lang="en-US" sz="1122" kern="0">
                <a:solidFill>
                  <a:prstClr val="black"/>
                </a:solidFill>
                <a:latin typeface="Segoe UI Semilight"/>
              </a:rPr>
              <a:t>ESXi hosts and servers running SQL Server</a:t>
            </a:r>
          </a:p>
        </p:txBody>
      </p:sp>
      <p:pic>
        <p:nvPicPr>
          <p:cNvPr id="25" name="Picture 24" descr="Icon&#10;&#10;Description automatically generated">
            <a:extLst>
              <a:ext uri="{FF2B5EF4-FFF2-40B4-BE49-F238E27FC236}">
                <a16:creationId xmlns:a16="http://schemas.microsoft.com/office/drawing/2014/main" id="{8FCDED92-E202-41E8-A677-8949FED158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4063" y="5157778"/>
            <a:ext cx="1278831" cy="67138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23DE6D97-CB69-4F67-A065-DC0582BE22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5461" y="3538689"/>
            <a:ext cx="2387456" cy="895296"/>
          </a:xfrm>
          <a:prstGeom prst="rect">
            <a:avLst/>
          </a:prstGeom>
        </p:spPr>
      </p:pic>
      <p:grpSp>
        <p:nvGrpSpPr>
          <p:cNvPr id="27" name="Group 26">
            <a:extLst>
              <a:ext uri="{FF2B5EF4-FFF2-40B4-BE49-F238E27FC236}">
                <a16:creationId xmlns:a16="http://schemas.microsoft.com/office/drawing/2014/main" id="{AB24F7C0-08BF-4B1C-90F5-F898B2FE4718}"/>
              </a:ext>
            </a:extLst>
          </p:cNvPr>
          <p:cNvGrpSpPr/>
          <p:nvPr/>
        </p:nvGrpSpPr>
        <p:grpSpPr>
          <a:xfrm>
            <a:off x="2419386" y="3841314"/>
            <a:ext cx="2085691" cy="1247132"/>
            <a:chOff x="2371298" y="3766336"/>
            <a:chExt cx="2044981" cy="1222789"/>
          </a:xfrm>
        </p:grpSpPr>
        <p:pic>
          <p:nvPicPr>
            <p:cNvPr id="41" name="Picture 40">
              <a:extLst>
                <a:ext uri="{FF2B5EF4-FFF2-40B4-BE49-F238E27FC236}">
                  <a16:creationId xmlns:a16="http://schemas.microsoft.com/office/drawing/2014/main" id="{D8B726E4-262F-4CFE-BA59-0F4C3B3F90F2}"/>
                </a:ext>
              </a:extLst>
            </p:cNvPr>
            <p:cNvPicPr>
              <a:picLocks noChangeAspect="1"/>
            </p:cNvPicPr>
            <p:nvPr/>
          </p:nvPicPr>
          <p:blipFill>
            <a:blip r:embed="rId8"/>
            <a:stretch>
              <a:fillRect/>
            </a:stretch>
          </p:blipFill>
          <p:spPr>
            <a:xfrm>
              <a:off x="2371298" y="3789896"/>
              <a:ext cx="336695" cy="1181001"/>
            </a:xfrm>
            <a:prstGeom prst="rect">
              <a:avLst/>
            </a:prstGeom>
          </p:spPr>
        </p:pic>
        <p:pic>
          <p:nvPicPr>
            <p:cNvPr id="50" name="Picture 49">
              <a:extLst>
                <a:ext uri="{FF2B5EF4-FFF2-40B4-BE49-F238E27FC236}">
                  <a16:creationId xmlns:a16="http://schemas.microsoft.com/office/drawing/2014/main" id="{EB52AD66-E78A-4624-AFB7-88E6520796BB}"/>
                </a:ext>
              </a:extLst>
            </p:cNvPr>
            <p:cNvPicPr>
              <a:picLocks noChangeAspect="1"/>
            </p:cNvPicPr>
            <p:nvPr/>
          </p:nvPicPr>
          <p:blipFill>
            <a:blip r:embed="rId8"/>
            <a:stretch>
              <a:fillRect/>
            </a:stretch>
          </p:blipFill>
          <p:spPr>
            <a:xfrm>
              <a:off x="3084134" y="3780953"/>
              <a:ext cx="336695" cy="1181001"/>
            </a:xfrm>
            <a:prstGeom prst="rect">
              <a:avLst/>
            </a:prstGeom>
          </p:spPr>
        </p:pic>
        <p:pic>
          <p:nvPicPr>
            <p:cNvPr id="55" name="Picture 54">
              <a:extLst>
                <a:ext uri="{FF2B5EF4-FFF2-40B4-BE49-F238E27FC236}">
                  <a16:creationId xmlns:a16="http://schemas.microsoft.com/office/drawing/2014/main" id="{99BFB756-E09C-4D27-B01C-6DF7D083ADDD}"/>
                </a:ext>
              </a:extLst>
            </p:cNvPr>
            <p:cNvPicPr>
              <a:picLocks noChangeAspect="1"/>
            </p:cNvPicPr>
            <p:nvPr/>
          </p:nvPicPr>
          <p:blipFill>
            <a:blip r:embed="rId8"/>
            <a:stretch>
              <a:fillRect/>
            </a:stretch>
          </p:blipFill>
          <p:spPr>
            <a:xfrm>
              <a:off x="3834568" y="3777399"/>
              <a:ext cx="336695" cy="1181001"/>
            </a:xfrm>
            <a:prstGeom prst="rect">
              <a:avLst/>
            </a:prstGeom>
          </p:spPr>
        </p:pic>
        <p:grpSp>
          <p:nvGrpSpPr>
            <p:cNvPr id="26" name="Group 25">
              <a:extLst>
                <a:ext uri="{FF2B5EF4-FFF2-40B4-BE49-F238E27FC236}">
                  <a16:creationId xmlns:a16="http://schemas.microsoft.com/office/drawing/2014/main" id="{6822DE11-F670-46C2-BA4B-F749B839D98E}"/>
                </a:ext>
              </a:extLst>
            </p:cNvPr>
            <p:cNvGrpSpPr/>
            <p:nvPr/>
          </p:nvGrpSpPr>
          <p:grpSpPr>
            <a:xfrm>
              <a:off x="2699922" y="3787281"/>
              <a:ext cx="247066" cy="1201844"/>
              <a:chOff x="2699922" y="3797061"/>
              <a:chExt cx="247066" cy="1201844"/>
            </a:xfrm>
          </p:grpSpPr>
          <p:pic>
            <p:nvPicPr>
              <p:cNvPr id="2" name="Picture 2" descr="Image result for sql database icon">
                <a:extLst>
                  <a:ext uri="{FF2B5EF4-FFF2-40B4-BE49-F238E27FC236}">
                    <a16:creationId xmlns:a16="http://schemas.microsoft.com/office/drawing/2014/main" id="{E290985E-4847-477C-9DDE-7319BE7ECB3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sql database icon">
                <a:extLst>
                  <a:ext uri="{FF2B5EF4-FFF2-40B4-BE49-F238E27FC236}">
                    <a16:creationId xmlns:a16="http://schemas.microsoft.com/office/drawing/2014/main" id="{3B0187F6-C09E-4B3C-969A-3A32C761E0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sql database icon">
                <a:extLst>
                  <a:ext uri="{FF2B5EF4-FFF2-40B4-BE49-F238E27FC236}">
                    <a16:creationId xmlns:a16="http://schemas.microsoft.com/office/drawing/2014/main" id="{E88027B8-4261-49D9-975E-24CB5369AF1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sql database icon">
                <a:extLst>
                  <a:ext uri="{FF2B5EF4-FFF2-40B4-BE49-F238E27FC236}">
                    <a16:creationId xmlns:a16="http://schemas.microsoft.com/office/drawing/2014/main" id="{5CE2AD05-3408-4CD6-AFF6-B68F50A054A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CEF59191-04C9-4A3D-B1EF-BEBCE78C9C85}"/>
                </a:ext>
              </a:extLst>
            </p:cNvPr>
            <p:cNvGrpSpPr/>
            <p:nvPr/>
          </p:nvGrpSpPr>
          <p:grpSpPr>
            <a:xfrm>
              <a:off x="3423188" y="3766336"/>
              <a:ext cx="247066" cy="1201844"/>
              <a:chOff x="2699922" y="3797061"/>
              <a:chExt cx="247066" cy="1201844"/>
            </a:xfrm>
          </p:grpSpPr>
          <p:pic>
            <p:nvPicPr>
              <p:cNvPr id="74" name="Picture 2" descr="Image result for sql database icon">
                <a:extLst>
                  <a:ext uri="{FF2B5EF4-FFF2-40B4-BE49-F238E27FC236}">
                    <a16:creationId xmlns:a16="http://schemas.microsoft.com/office/drawing/2014/main" id="{EBE9EB41-58EE-4A46-A5A4-3E5697DDD0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Image result for sql database icon">
                <a:extLst>
                  <a:ext uri="{FF2B5EF4-FFF2-40B4-BE49-F238E27FC236}">
                    <a16:creationId xmlns:a16="http://schemas.microsoft.com/office/drawing/2014/main" id="{55401815-12F6-4035-833C-9AD0449A60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sql database icon">
                <a:extLst>
                  <a:ext uri="{FF2B5EF4-FFF2-40B4-BE49-F238E27FC236}">
                    <a16:creationId xmlns:a16="http://schemas.microsoft.com/office/drawing/2014/main" id="{289507D6-D1CB-42A0-98EC-AEC0F1FE29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sql database icon">
                <a:extLst>
                  <a:ext uri="{FF2B5EF4-FFF2-40B4-BE49-F238E27FC236}">
                    <a16:creationId xmlns:a16="http://schemas.microsoft.com/office/drawing/2014/main" id="{C6D80E7D-7DF6-46E6-992F-70E04DC248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E056CE04-6CA2-411E-9989-0501B58C574F}"/>
                </a:ext>
              </a:extLst>
            </p:cNvPr>
            <p:cNvGrpSpPr/>
            <p:nvPr/>
          </p:nvGrpSpPr>
          <p:grpSpPr>
            <a:xfrm>
              <a:off x="4169213" y="3766977"/>
              <a:ext cx="247066" cy="1201844"/>
              <a:chOff x="2699922" y="3797061"/>
              <a:chExt cx="247066" cy="1201844"/>
            </a:xfrm>
          </p:grpSpPr>
          <p:pic>
            <p:nvPicPr>
              <p:cNvPr id="79" name="Picture 2" descr="Image result for sql database icon">
                <a:extLst>
                  <a:ext uri="{FF2B5EF4-FFF2-40B4-BE49-F238E27FC236}">
                    <a16:creationId xmlns:a16="http://schemas.microsoft.com/office/drawing/2014/main" id="{956199DB-19C1-4A71-8331-E64653CBE4D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922" y="379706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Image result for sql database icon">
                <a:extLst>
                  <a:ext uri="{FF2B5EF4-FFF2-40B4-BE49-F238E27FC236}">
                    <a16:creationId xmlns:a16="http://schemas.microsoft.com/office/drawing/2014/main" id="{156D425F-7B91-43F1-AB11-7417D168CEA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3306" y="4106236"/>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Image result for sql database icon">
                <a:extLst>
                  <a:ext uri="{FF2B5EF4-FFF2-40B4-BE49-F238E27FC236}">
                    <a16:creationId xmlns:a16="http://schemas.microsoft.com/office/drawing/2014/main" id="{6A9C9AA4-F6E8-45D7-BD18-090A82DA239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7993" y="4415411"/>
                <a:ext cx="23876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Image result for sql database icon">
                <a:extLst>
                  <a:ext uri="{FF2B5EF4-FFF2-40B4-BE49-F238E27FC236}">
                    <a16:creationId xmlns:a16="http://schemas.microsoft.com/office/drawing/2014/main" id="{5EE32EDD-E8D0-42DB-8613-7ED152C22A7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8228" y="4724585"/>
                <a:ext cx="238760" cy="27432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8" name="Picture 27">
            <a:extLst>
              <a:ext uri="{FF2B5EF4-FFF2-40B4-BE49-F238E27FC236}">
                <a16:creationId xmlns:a16="http://schemas.microsoft.com/office/drawing/2014/main" id="{E08BD6A9-A3F2-4494-BA1E-968A5A51CB6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3361" y="2771144"/>
            <a:ext cx="540601" cy="507540"/>
          </a:xfrm>
          <a:prstGeom prst="rect">
            <a:avLst/>
          </a:prstGeom>
        </p:spPr>
      </p:pic>
      <p:grpSp>
        <p:nvGrpSpPr>
          <p:cNvPr id="6" name="Group 5">
            <a:extLst>
              <a:ext uri="{FF2B5EF4-FFF2-40B4-BE49-F238E27FC236}">
                <a16:creationId xmlns:a16="http://schemas.microsoft.com/office/drawing/2014/main" id="{6A996B7B-A1AF-4A13-A8C2-86379512A6B8}"/>
              </a:ext>
            </a:extLst>
          </p:cNvPr>
          <p:cNvGrpSpPr/>
          <p:nvPr/>
        </p:nvGrpSpPr>
        <p:grpSpPr>
          <a:xfrm>
            <a:off x="8517975" y="2109615"/>
            <a:ext cx="780220" cy="662429"/>
            <a:chOff x="8350849" y="2068438"/>
            <a:chExt cx="764991" cy="649499"/>
          </a:xfrm>
        </p:grpSpPr>
        <p:pic>
          <p:nvPicPr>
            <p:cNvPr id="42" name="Graphic 41">
              <a:extLst>
                <a:ext uri="{FF2B5EF4-FFF2-40B4-BE49-F238E27FC236}">
                  <a16:creationId xmlns:a16="http://schemas.microsoft.com/office/drawing/2014/main" id="{E0B3697E-8EEB-4348-9F71-897B33153C3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350849" y="2068438"/>
              <a:ext cx="649499" cy="649499"/>
            </a:xfrm>
            <a:prstGeom prst="rect">
              <a:avLst/>
            </a:prstGeom>
          </p:spPr>
        </p:pic>
        <p:pic>
          <p:nvPicPr>
            <p:cNvPr id="59" name="Picture 2" descr="Image result for sql database icon">
              <a:extLst>
                <a:ext uri="{FF2B5EF4-FFF2-40B4-BE49-F238E27FC236}">
                  <a16:creationId xmlns:a16="http://schemas.microsoft.com/office/drawing/2014/main" id="{044B5AA8-4202-4248-B6F0-498B021783F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77080" y="2380392"/>
              <a:ext cx="238760" cy="274320"/>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7">
            <a:extLst>
              <a:ext uri="{FF2B5EF4-FFF2-40B4-BE49-F238E27FC236}">
                <a16:creationId xmlns:a16="http://schemas.microsoft.com/office/drawing/2014/main" id="{7802B787-6157-40F6-9424-B39E82889B5E}"/>
              </a:ext>
            </a:extLst>
          </p:cNvPr>
          <p:cNvSpPr txBox="1">
            <a:spLocks/>
          </p:cNvSpPr>
          <p:nvPr/>
        </p:nvSpPr>
        <p:spPr>
          <a:xfrm>
            <a:off x="465954" y="441765"/>
            <a:ext cx="11528949" cy="829903"/>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488">
              <a:latin typeface="Segoe UI Semibold" panose="020B0702040204020203" pitchFamily="34" charset="0"/>
              <a:cs typeface="Segoe UI Semibold" panose="020B0702040204020203" pitchFamily="34" charset="0"/>
            </a:endParaRPr>
          </a:p>
        </p:txBody>
      </p:sp>
      <p:sp>
        <p:nvSpPr>
          <p:cNvPr id="54" name="Title 4">
            <a:extLst>
              <a:ext uri="{FF2B5EF4-FFF2-40B4-BE49-F238E27FC236}">
                <a16:creationId xmlns:a16="http://schemas.microsoft.com/office/drawing/2014/main" id="{D298360D-F097-4214-96E5-412EF3DD0892}"/>
              </a:ext>
            </a:extLst>
          </p:cNvPr>
          <p:cNvSpPr>
            <a:spLocks noGrp="1"/>
          </p:cNvSpPr>
          <p:nvPr>
            <p:ph type="title"/>
          </p:nvPr>
        </p:nvSpPr>
        <p:spPr>
          <a:xfrm>
            <a:off x="465138" y="441332"/>
            <a:ext cx="11530584" cy="830020"/>
          </a:xfrm>
        </p:spPr>
        <p:txBody>
          <a:bodyPr/>
          <a:lstStyle/>
          <a:p>
            <a:r>
              <a:rPr lang="en-US"/>
              <a:t>SQL assessments: Options</a:t>
            </a:r>
          </a:p>
        </p:txBody>
      </p:sp>
    </p:spTree>
    <p:extLst>
      <p:ext uri="{BB962C8B-B14F-4D97-AF65-F5344CB8AC3E}">
        <p14:creationId xmlns:p14="http://schemas.microsoft.com/office/powerpoint/2010/main" val="4055626859"/>
      </p:ext>
    </p:extLst>
  </p:cSld>
  <p:clrMapOvr>
    <a:masterClrMapping/>
  </p:clrMapOvr>
  <p:transition spd="slow">
    <p:push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6F8ABF23-BBC6-AD47-A959-0A75EA61342A}"/>
              </a:ext>
            </a:extLst>
          </p:cNvPr>
          <p:cNvSpPr/>
          <p:nvPr/>
        </p:nvSpPr>
        <p:spPr bwMode="auto">
          <a:xfrm>
            <a:off x="0" y="5495369"/>
            <a:ext cx="12436475" cy="1500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A95C3A4-F33B-3747-9415-AFC00734BC2D}"/>
              </a:ext>
            </a:extLst>
          </p:cNvPr>
          <p:cNvSpPr/>
          <p:nvPr/>
        </p:nvSpPr>
        <p:spPr>
          <a:xfrm>
            <a:off x="356984" y="2281753"/>
            <a:ext cx="6216650" cy="369332"/>
          </a:xfrm>
          <a:prstGeom prst="rect">
            <a:avLst/>
          </a:prstGeom>
        </p:spPr>
        <p:txBody>
          <a:bodyPr>
            <a:spAutoFit/>
          </a:bodyPr>
          <a:lstStyle/>
          <a:p>
            <a:pPr defTabSz="914191">
              <a:defRPr/>
            </a:pPr>
            <a:r>
              <a:rPr lang="en-US">
                <a:solidFill>
                  <a:srgbClr val="0078D4"/>
                </a:solidFill>
                <a:latin typeface="+mj-lt"/>
                <a:cs typeface="Segoe UI Semilight" panose="020B0402040204020203" pitchFamily="34" charset="0"/>
              </a:rPr>
              <a:t>Computation formula:</a:t>
            </a:r>
          </a:p>
        </p:txBody>
      </p:sp>
      <p:sp>
        <p:nvSpPr>
          <p:cNvPr id="25" name="Rectangle 24">
            <a:extLst>
              <a:ext uri="{FF2B5EF4-FFF2-40B4-BE49-F238E27FC236}">
                <a16:creationId xmlns:a16="http://schemas.microsoft.com/office/drawing/2014/main" id="{6EF3203A-6D48-694A-B11B-BA92247D5223}"/>
              </a:ext>
            </a:extLst>
          </p:cNvPr>
          <p:cNvSpPr/>
          <p:nvPr/>
        </p:nvSpPr>
        <p:spPr>
          <a:xfrm>
            <a:off x="6954225" y="2281753"/>
            <a:ext cx="2938911" cy="369332"/>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Output is  categorized as: </a:t>
            </a:r>
          </a:p>
        </p:txBody>
      </p:sp>
      <p:sp>
        <p:nvSpPr>
          <p:cNvPr id="6" name="Title 5">
            <a:extLst>
              <a:ext uri="{FF2B5EF4-FFF2-40B4-BE49-F238E27FC236}">
                <a16:creationId xmlns:a16="http://schemas.microsoft.com/office/drawing/2014/main" id="{8CBED817-19B0-0C45-A964-9A9F7B5B6AE6}"/>
              </a:ext>
            </a:extLst>
          </p:cNvPr>
          <p:cNvSpPr>
            <a:spLocks noGrp="1"/>
          </p:cNvSpPr>
          <p:nvPr>
            <p:ph type="title"/>
          </p:nvPr>
        </p:nvSpPr>
        <p:spPr/>
        <p:txBody>
          <a:bodyPr/>
          <a:lstStyle/>
          <a:p>
            <a:r>
              <a:rPr lang="en-US"/>
              <a:t>SQL assessment: Confidence rating computation</a:t>
            </a:r>
            <a:br>
              <a:rPr lang="en-US"/>
            </a:br>
            <a:endParaRPr lang="en-US"/>
          </a:p>
        </p:txBody>
      </p:sp>
      <p:sp>
        <p:nvSpPr>
          <p:cNvPr id="11" name="Rectangle 10">
            <a:extLst>
              <a:ext uri="{FF2B5EF4-FFF2-40B4-BE49-F238E27FC236}">
                <a16:creationId xmlns:a16="http://schemas.microsoft.com/office/drawing/2014/main" id="{88E8F6BA-34CF-5147-964F-6ED60D2E31A9}"/>
              </a:ext>
            </a:extLst>
          </p:cNvPr>
          <p:cNvSpPr/>
          <p:nvPr/>
        </p:nvSpPr>
        <p:spPr>
          <a:xfrm>
            <a:off x="465138" y="3067113"/>
            <a:ext cx="1435008"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Confidence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rating </a:t>
            </a:r>
            <a:endParaRPr lang="en-US">
              <a:latin typeface="+mj-lt"/>
            </a:endParaRPr>
          </a:p>
        </p:txBody>
      </p:sp>
      <p:sp>
        <p:nvSpPr>
          <p:cNvPr id="12" name="Equal 11">
            <a:extLst>
              <a:ext uri="{FF2B5EF4-FFF2-40B4-BE49-F238E27FC236}">
                <a16:creationId xmlns:a16="http://schemas.microsoft.com/office/drawing/2014/main" id="{1A25EBEF-1C25-CA4D-A3A3-9661AA0139AE}"/>
              </a:ext>
            </a:extLst>
          </p:cNvPr>
          <p:cNvSpPr/>
          <p:nvPr/>
        </p:nvSpPr>
        <p:spPr bwMode="auto">
          <a:xfrm>
            <a:off x="1945108" y="3208866"/>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F1D676-3E19-EB4C-AAF2-A0AF15589BDE}"/>
              </a:ext>
            </a:extLst>
          </p:cNvPr>
          <p:cNvSpPr/>
          <p:nvPr/>
        </p:nvSpPr>
        <p:spPr>
          <a:xfrm>
            <a:off x="2725347" y="3021256"/>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Actual data point received</a:t>
            </a:r>
          </a:p>
        </p:txBody>
      </p:sp>
      <p:sp>
        <p:nvSpPr>
          <p:cNvPr id="19" name="Rectangle 18">
            <a:extLst>
              <a:ext uri="{FF2B5EF4-FFF2-40B4-BE49-F238E27FC236}">
                <a16:creationId xmlns:a16="http://schemas.microsoft.com/office/drawing/2014/main" id="{E0323CAD-4D39-9840-AF7C-03A908C96505}"/>
              </a:ext>
            </a:extLst>
          </p:cNvPr>
          <p:cNvSpPr/>
          <p:nvPr/>
        </p:nvSpPr>
        <p:spPr>
          <a:xfrm>
            <a:off x="465138" y="4490347"/>
            <a:ext cx="1367682" cy="646331"/>
          </a:xfrm>
          <a:prstGeom prst="rect">
            <a:avLst/>
          </a:prstGeom>
        </p:spPr>
        <p:txBody>
          <a:bodyPr wrap="none">
            <a:spAutoFit/>
          </a:bodyPr>
          <a:lstStyle/>
          <a:p>
            <a:r>
              <a:rPr lang="en-US">
                <a:gradFill>
                  <a:gsLst>
                    <a:gs pos="2917">
                      <a:srgbClr val="1A1A1A"/>
                    </a:gs>
                    <a:gs pos="30000">
                      <a:srgbClr val="1A1A1A"/>
                    </a:gs>
                  </a:gsLst>
                  <a:lin ang="5400000" scaled="0"/>
                </a:gradFill>
                <a:latin typeface="+mj-lt"/>
                <a:cs typeface="Segoe UI Semilight" panose="020B0402040204020203" pitchFamily="34" charset="0"/>
              </a:rPr>
              <a:t>Expected </a:t>
            </a:r>
            <a:br>
              <a:rPr lang="en-US">
                <a:gradFill>
                  <a:gsLst>
                    <a:gs pos="2917">
                      <a:srgbClr val="1A1A1A"/>
                    </a:gs>
                    <a:gs pos="30000">
                      <a:srgbClr val="1A1A1A"/>
                    </a:gs>
                  </a:gsLst>
                  <a:lin ang="5400000" scaled="0"/>
                </a:gradFill>
                <a:latin typeface="+mj-lt"/>
                <a:cs typeface="Segoe UI Semilight" panose="020B0402040204020203" pitchFamily="34" charset="0"/>
              </a:rPr>
            </a:br>
            <a:r>
              <a:rPr lang="en-US">
                <a:gradFill>
                  <a:gsLst>
                    <a:gs pos="2917">
                      <a:srgbClr val="1A1A1A"/>
                    </a:gs>
                    <a:gs pos="30000">
                      <a:srgbClr val="1A1A1A"/>
                    </a:gs>
                  </a:gsLst>
                  <a:lin ang="5400000" scaled="0"/>
                </a:gradFill>
                <a:latin typeface="+mj-lt"/>
                <a:cs typeface="Segoe UI Semilight" panose="020B0402040204020203" pitchFamily="34" charset="0"/>
              </a:rPr>
              <a:t>data points</a:t>
            </a:r>
            <a:endParaRPr lang="en-US">
              <a:latin typeface="+mj-lt"/>
            </a:endParaRPr>
          </a:p>
        </p:txBody>
      </p:sp>
      <p:sp>
        <p:nvSpPr>
          <p:cNvPr id="20" name="Equal 19">
            <a:extLst>
              <a:ext uri="{FF2B5EF4-FFF2-40B4-BE49-F238E27FC236}">
                <a16:creationId xmlns:a16="http://schemas.microsoft.com/office/drawing/2014/main" id="{7C5D656D-EC8F-3644-A997-AAF8E09A8F15}"/>
              </a:ext>
            </a:extLst>
          </p:cNvPr>
          <p:cNvSpPr/>
          <p:nvPr/>
        </p:nvSpPr>
        <p:spPr bwMode="auto">
          <a:xfrm>
            <a:off x="1945108" y="4632100"/>
            <a:ext cx="551889" cy="382978"/>
          </a:xfrm>
          <a:prstGeom prst="mathEqual">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A0471FD-B0CD-0945-BE63-296BC301C7C0}"/>
              </a:ext>
            </a:extLst>
          </p:cNvPr>
          <p:cNvSpPr/>
          <p:nvPr/>
        </p:nvSpPr>
        <p:spPr>
          <a:xfrm>
            <a:off x="2714837" y="4448929"/>
            <a:ext cx="3043714" cy="307777"/>
          </a:xfrm>
          <a:prstGeom prst="rect">
            <a:avLst/>
          </a:prstGeom>
        </p:spPr>
        <p:txBody>
          <a:bodyPr wrap="square">
            <a:spAutoFit/>
          </a:bodyPr>
          <a:lstStyle/>
          <a:p>
            <a:pPr defTabSz="914191">
              <a:defRPr/>
            </a:pPr>
            <a:r>
              <a:rPr lang="en-US" sz="1400">
                <a:gradFill>
                  <a:gsLst>
                    <a:gs pos="2917">
                      <a:srgbClr val="1A1A1A"/>
                    </a:gs>
                    <a:gs pos="30000">
                      <a:srgbClr val="1A1A1A"/>
                    </a:gs>
                  </a:gsLst>
                  <a:lin ang="5400000" scaled="0"/>
                </a:gradFill>
                <a:cs typeface="Segoe UI Semilight" panose="020B0402040204020203" pitchFamily="34" charset="0"/>
              </a:rPr>
              <a:t>Duration of assessments in mins</a:t>
            </a:r>
          </a:p>
        </p:txBody>
      </p:sp>
      <p:sp>
        <p:nvSpPr>
          <p:cNvPr id="22" name="Rectangle 21">
            <a:extLst>
              <a:ext uri="{FF2B5EF4-FFF2-40B4-BE49-F238E27FC236}">
                <a16:creationId xmlns:a16="http://schemas.microsoft.com/office/drawing/2014/main" id="{11D0659F-E8F2-B14D-B5E7-20C7A5C66A9B}"/>
              </a:ext>
            </a:extLst>
          </p:cNvPr>
          <p:cNvSpPr/>
          <p:nvPr/>
        </p:nvSpPr>
        <p:spPr>
          <a:xfrm>
            <a:off x="3153717" y="4846186"/>
            <a:ext cx="1800369" cy="424732"/>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 mins</a:t>
            </a:r>
          </a:p>
        </p:txBody>
      </p:sp>
      <p:cxnSp>
        <p:nvCxnSpPr>
          <p:cNvPr id="17" name="Straight Connector 16">
            <a:extLst>
              <a:ext uri="{FF2B5EF4-FFF2-40B4-BE49-F238E27FC236}">
                <a16:creationId xmlns:a16="http://schemas.microsoft.com/office/drawing/2014/main" id="{7CB3517A-145C-D34E-A49B-78A97955DF71}"/>
              </a:ext>
            </a:extLst>
          </p:cNvPr>
          <p:cNvCxnSpPr/>
          <p:nvPr/>
        </p:nvCxnSpPr>
        <p:spPr>
          <a:xfrm>
            <a:off x="465138" y="4169543"/>
            <a:ext cx="57530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5B3ECC6-EE13-464C-BE36-7FDDE3FD0409}"/>
              </a:ext>
            </a:extLst>
          </p:cNvPr>
          <p:cNvGrpSpPr/>
          <p:nvPr/>
        </p:nvGrpSpPr>
        <p:grpSpPr>
          <a:xfrm>
            <a:off x="6954225" y="2733367"/>
            <a:ext cx="3757237" cy="2451603"/>
            <a:chOff x="6244240" y="2829144"/>
            <a:chExt cx="3757237" cy="2451603"/>
          </a:xfrm>
        </p:grpSpPr>
        <p:sp>
          <p:nvSpPr>
            <p:cNvPr id="26" name="5-Point Star 25">
              <a:extLst>
                <a:ext uri="{FF2B5EF4-FFF2-40B4-BE49-F238E27FC236}">
                  <a16:creationId xmlns:a16="http://schemas.microsoft.com/office/drawing/2014/main" id="{12F0EAC4-E8D6-0C48-BC51-F2EE0156F482}"/>
                </a:ext>
              </a:extLst>
            </p:cNvPr>
            <p:cNvSpPr/>
            <p:nvPr/>
          </p:nvSpPr>
          <p:spPr bwMode="auto">
            <a:xfrm>
              <a:off x="8311076" y="2839856"/>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BB8482E-087F-C646-847A-CD745C9A0FCF}"/>
                </a:ext>
              </a:extLst>
            </p:cNvPr>
            <p:cNvSpPr/>
            <p:nvPr/>
          </p:nvSpPr>
          <p:spPr>
            <a:xfrm>
              <a:off x="6244240" y="2829144"/>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0 to 20%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28" name="5-Point Star 27">
              <a:extLst>
                <a:ext uri="{FF2B5EF4-FFF2-40B4-BE49-F238E27FC236}">
                  <a16:creationId xmlns:a16="http://schemas.microsoft.com/office/drawing/2014/main" id="{92FBB14E-8754-C74F-A197-B54639AEA0DF}"/>
                </a:ext>
              </a:extLst>
            </p:cNvPr>
            <p:cNvSpPr/>
            <p:nvPr/>
          </p:nvSpPr>
          <p:spPr bwMode="auto">
            <a:xfrm>
              <a:off x="8311076"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42F013A-74A1-5A45-B972-36967004B7BD}"/>
                </a:ext>
              </a:extLst>
            </p:cNvPr>
            <p:cNvSpPr/>
            <p:nvPr/>
          </p:nvSpPr>
          <p:spPr>
            <a:xfrm>
              <a:off x="6244240" y="336510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20 to 40%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0" name="5-Point Star 29">
              <a:extLst>
                <a:ext uri="{FF2B5EF4-FFF2-40B4-BE49-F238E27FC236}">
                  <a16:creationId xmlns:a16="http://schemas.microsoft.com/office/drawing/2014/main" id="{5E1644A2-A797-4F48-A38E-F5416A28E793}"/>
                </a:ext>
              </a:extLst>
            </p:cNvPr>
            <p:cNvSpPr/>
            <p:nvPr/>
          </p:nvSpPr>
          <p:spPr bwMode="auto">
            <a:xfrm>
              <a:off x="8674869" y="3366350"/>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5-Point Star 30">
              <a:extLst>
                <a:ext uri="{FF2B5EF4-FFF2-40B4-BE49-F238E27FC236}">
                  <a16:creationId xmlns:a16="http://schemas.microsoft.com/office/drawing/2014/main" id="{EFA81882-64F4-5B41-9F06-EFDB116A7F26}"/>
                </a:ext>
              </a:extLst>
            </p:cNvPr>
            <p:cNvSpPr/>
            <p:nvPr/>
          </p:nvSpPr>
          <p:spPr bwMode="auto">
            <a:xfrm>
              <a:off x="8311076"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E208CD63-057C-B04E-BAF0-5816FCFD6E37}"/>
                </a:ext>
              </a:extLst>
            </p:cNvPr>
            <p:cNvSpPr/>
            <p:nvPr/>
          </p:nvSpPr>
          <p:spPr>
            <a:xfrm>
              <a:off x="6244240" y="3901056"/>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40 to 60%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3" name="5-Point Star 32">
              <a:extLst>
                <a:ext uri="{FF2B5EF4-FFF2-40B4-BE49-F238E27FC236}">
                  <a16:creationId xmlns:a16="http://schemas.microsoft.com/office/drawing/2014/main" id="{EB25F930-DAAB-0C40-9F58-09C94ACB5004}"/>
                </a:ext>
              </a:extLst>
            </p:cNvPr>
            <p:cNvSpPr/>
            <p:nvPr/>
          </p:nvSpPr>
          <p:spPr bwMode="auto">
            <a:xfrm>
              <a:off x="8674869"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5-Point Star 33">
              <a:extLst>
                <a:ext uri="{FF2B5EF4-FFF2-40B4-BE49-F238E27FC236}">
                  <a16:creationId xmlns:a16="http://schemas.microsoft.com/office/drawing/2014/main" id="{BF288526-F719-BF40-9B82-24B7360CB9D9}"/>
                </a:ext>
              </a:extLst>
            </p:cNvPr>
            <p:cNvSpPr/>
            <p:nvPr/>
          </p:nvSpPr>
          <p:spPr bwMode="auto">
            <a:xfrm>
              <a:off x="9028831" y="3867897"/>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a:extLst>
                <a:ext uri="{FF2B5EF4-FFF2-40B4-BE49-F238E27FC236}">
                  <a16:creationId xmlns:a16="http://schemas.microsoft.com/office/drawing/2014/main" id="{4601C56D-3502-ED44-BB82-950C85A8AE61}"/>
                </a:ext>
              </a:extLst>
            </p:cNvPr>
            <p:cNvSpPr/>
            <p:nvPr/>
          </p:nvSpPr>
          <p:spPr bwMode="auto">
            <a:xfrm>
              <a:off x="8311076"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429F9EF-0D31-D34A-BCF3-C51BD772CD67}"/>
                </a:ext>
              </a:extLst>
            </p:cNvPr>
            <p:cNvSpPr/>
            <p:nvPr/>
          </p:nvSpPr>
          <p:spPr>
            <a:xfrm>
              <a:off x="6244240" y="4437012"/>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60 to 80%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37" name="5-Point Star 36">
              <a:extLst>
                <a:ext uri="{FF2B5EF4-FFF2-40B4-BE49-F238E27FC236}">
                  <a16:creationId xmlns:a16="http://schemas.microsoft.com/office/drawing/2014/main" id="{C1ED06A7-65B8-7948-9676-1BE78BECCD1F}"/>
                </a:ext>
              </a:extLst>
            </p:cNvPr>
            <p:cNvSpPr/>
            <p:nvPr/>
          </p:nvSpPr>
          <p:spPr bwMode="auto">
            <a:xfrm>
              <a:off x="8674869"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5-Point Star 37">
              <a:extLst>
                <a:ext uri="{FF2B5EF4-FFF2-40B4-BE49-F238E27FC236}">
                  <a16:creationId xmlns:a16="http://schemas.microsoft.com/office/drawing/2014/main" id="{E39FC9AE-7FE0-9245-A716-B273B9770EB2}"/>
                </a:ext>
              </a:extLst>
            </p:cNvPr>
            <p:cNvSpPr/>
            <p:nvPr/>
          </p:nvSpPr>
          <p:spPr bwMode="auto">
            <a:xfrm>
              <a:off x="9028831"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5-Point Star 38">
              <a:extLst>
                <a:ext uri="{FF2B5EF4-FFF2-40B4-BE49-F238E27FC236}">
                  <a16:creationId xmlns:a16="http://schemas.microsoft.com/office/drawing/2014/main" id="{AA244177-ABDA-6843-B267-17FA1C40C2F4}"/>
                </a:ext>
              </a:extLst>
            </p:cNvPr>
            <p:cNvSpPr/>
            <p:nvPr/>
          </p:nvSpPr>
          <p:spPr bwMode="auto">
            <a:xfrm>
              <a:off x="9372960" y="441251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5-Point Star 39">
              <a:extLst>
                <a:ext uri="{FF2B5EF4-FFF2-40B4-BE49-F238E27FC236}">
                  <a16:creationId xmlns:a16="http://schemas.microsoft.com/office/drawing/2014/main" id="{F3E70D76-E92E-D946-A15C-FDEDE29E76EF}"/>
                </a:ext>
              </a:extLst>
            </p:cNvPr>
            <p:cNvSpPr/>
            <p:nvPr/>
          </p:nvSpPr>
          <p:spPr bwMode="auto">
            <a:xfrm>
              <a:off x="8311076"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C19154B-3EF8-DD4E-927D-C8167961FE3B}"/>
                </a:ext>
              </a:extLst>
            </p:cNvPr>
            <p:cNvSpPr/>
            <p:nvPr/>
          </p:nvSpPr>
          <p:spPr>
            <a:xfrm>
              <a:off x="6244240" y="4972970"/>
              <a:ext cx="2938911" cy="307777"/>
            </a:xfrm>
            <a:prstGeom prst="rect">
              <a:avLst/>
            </a:prstGeom>
          </p:spPr>
          <p:txBody>
            <a:bodyPr wrap="square">
              <a:spAutoFit/>
            </a:bodyPr>
            <a:lstStyle/>
            <a:p>
              <a:pPr defTabSz="914191"/>
              <a:r>
                <a:rPr lang="en-US" sz="1400" b="1">
                  <a:gradFill>
                    <a:gsLst>
                      <a:gs pos="2917">
                        <a:srgbClr val="1A1A1A"/>
                      </a:gs>
                      <a:gs pos="30000">
                        <a:srgbClr val="1A1A1A"/>
                      </a:gs>
                    </a:gsLst>
                    <a:lin ang="5400000" scaled="0"/>
                  </a:gradFill>
                  <a:cs typeface="Segoe UI Semilight" panose="020B0402040204020203" pitchFamily="34" charset="0"/>
                </a:rPr>
                <a:t>80 to 100% </a:t>
              </a:r>
              <a:r>
                <a:rPr lang="en-US" sz="1400">
                  <a:gradFill>
                    <a:gsLst>
                      <a:gs pos="2917">
                        <a:srgbClr val="1A1A1A"/>
                      </a:gs>
                      <a:gs pos="30000">
                        <a:srgbClr val="1A1A1A"/>
                      </a:gs>
                    </a:gsLst>
                    <a:lin ang="5400000" scaled="0"/>
                  </a:gradFill>
                  <a:cs typeface="Segoe UI Semilight" panose="020B0402040204020203" pitchFamily="34" charset="0"/>
                </a:rPr>
                <a:t>data points</a:t>
              </a:r>
            </a:p>
          </p:txBody>
        </p:sp>
        <p:sp>
          <p:nvSpPr>
            <p:cNvPr id="42" name="5-Point Star 41">
              <a:extLst>
                <a:ext uri="{FF2B5EF4-FFF2-40B4-BE49-F238E27FC236}">
                  <a16:creationId xmlns:a16="http://schemas.microsoft.com/office/drawing/2014/main" id="{CD276E53-507F-6646-8E3E-C7F0B7ADB7D2}"/>
                </a:ext>
              </a:extLst>
            </p:cNvPr>
            <p:cNvSpPr/>
            <p:nvPr/>
          </p:nvSpPr>
          <p:spPr bwMode="auto">
            <a:xfrm>
              <a:off x="8674869"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5-Point Star 42">
              <a:extLst>
                <a:ext uri="{FF2B5EF4-FFF2-40B4-BE49-F238E27FC236}">
                  <a16:creationId xmlns:a16="http://schemas.microsoft.com/office/drawing/2014/main" id="{7E959C73-7775-F445-B9A3-E17F8804B8F8}"/>
                </a:ext>
              </a:extLst>
            </p:cNvPr>
            <p:cNvSpPr/>
            <p:nvPr/>
          </p:nvSpPr>
          <p:spPr bwMode="auto">
            <a:xfrm>
              <a:off x="902883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5-Point Star 43">
              <a:extLst>
                <a:ext uri="{FF2B5EF4-FFF2-40B4-BE49-F238E27FC236}">
                  <a16:creationId xmlns:a16="http://schemas.microsoft.com/office/drawing/2014/main" id="{45AD021F-BBE7-914E-A437-4C8937F60433}"/>
                </a:ext>
              </a:extLst>
            </p:cNvPr>
            <p:cNvSpPr/>
            <p:nvPr/>
          </p:nvSpPr>
          <p:spPr bwMode="auto">
            <a:xfrm>
              <a:off x="9372960"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5-Point Star 44">
              <a:extLst>
                <a:ext uri="{FF2B5EF4-FFF2-40B4-BE49-F238E27FC236}">
                  <a16:creationId xmlns:a16="http://schemas.microsoft.com/office/drawing/2014/main" id="{470CA1F5-8C7F-3940-A571-4802C39796AC}"/>
                </a:ext>
              </a:extLst>
            </p:cNvPr>
            <p:cNvSpPr/>
            <p:nvPr/>
          </p:nvSpPr>
          <p:spPr bwMode="auto">
            <a:xfrm>
              <a:off x="9726921" y="4968604"/>
              <a:ext cx="274556" cy="274556"/>
            </a:xfrm>
            <a:prstGeom prst="star5">
              <a:avLst>
                <a:gd name="adj" fmla="val 23573"/>
                <a:gd name="hf" fmla="val 105146"/>
                <a:gd name="vf" fmla="val 11055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7" name="Straight Connector 56">
            <a:extLst>
              <a:ext uri="{FF2B5EF4-FFF2-40B4-BE49-F238E27FC236}">
                <a16:creationId xmlns:a16="http://schemas.microsoft.com/office/drawing/2014/main" id="{A24C4606-ABC5-8B45-ACE4-1B30EE57A30C}"/>
              </a:ext>
            </a:extLst>
          </p:cNvPr>
          <p:cNvCxnSpPr>
            <a:cxnSpLocks/>
          </p:cNvCxnSpPr>
          <p:nvPr/>
        </p:nvCxnSpPr>
        <p:spPr>
          <a:xfrm>
            <a:off x="6218237" y="2203592"/>
            <a:ext cx="0" cy="329177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98D7169-55A5-8E4D-8C8C-9E79AFDC9A05}"/>
              </a:ext>
            </a:extLst>
          </p:cNvPr>
          <p:cNvSpPr/>
          <p:nvPr/>
        </p:nvSpPr>
        <p:spPr>
          <a:xfrm>
            <a:off x="1399916" y="5760812"/>
            <a:ext cx="2998838" cy="800219"/>
          </a:xfrm>
          <a:prstGeom prst="rect">
            <a:avLst/>
          </a:prstGeom>
        </p:spPr>
        <p:txBody>
          <a:bodyPr wrap="square">
            <a:spAutoFit/>
          </a:bodyPr>
          <a:lstStyle/>
          <a:p>
            <a:pPr defTabSz="914191">
              <a:defRPr/>
            </a:pPr>
            <a:r>
              <a:rPr lang="en-US">
                <a:solidFill>
                  <a:srgbClr val="0078D4"/>
                </a:solidFill>
                <a:latin typeface="+mj-lt"/>
                <a:cs typeface="Segoe UI Semilight" panose="020B0402040204020203" pitchFamily="34" charset="0"/>
              </a:rPr>
              <a:t>Low confidence ratings </a:t>
            </a:r>
            <a:r>
              <a:rPr lang="en-US" sz="1400">
                <a:gradFill>
                  <a:gsLst>
                    <a:gs pos="2917">
                      <a:srgbClr val="1A1A1A"/>
                    </a:gs>
                    <a:gs pos="30000">
                      <a:srgbClr val="1A1A1A"/>
                    </a:gs>
                  </a:gsLst>
                  <a:lin ang="5400000" scaled="0"/>
                </a:gradFill>
                <a:cs typeface="Segoe UI Semilight" panose="020B0402040204020203" pitchFamily="34" charset="0"/>
              </a:rPr>
              <a:t>indicate fewer data points availability. Could be due to: </a:t>
            </a:r>
          </a:p>
        </p:txBody>
      </p:sp>
      <p:sp>
        <p:nvSpPr>
          <p:cNvPr id="60" name="Rectangle 59">
            <a:extLst>
              <a:ext uri="{FF2B5EF4-FFF2-40B4-BE49-F238E27FC236}">
                <a16:creationId xmlns:a16="http://schemas.microsoft.com/office/drawing/2014/main" id="{C67E9FBA-6CE8-BB4A-81CD-C7AF16A6408C}"/>
              </a:ext>
            </a:extLst>
          </p:cNvPr>
          <p:cNvSpPr/>
          <p:nvPr/>
        </p:nvSpPr>
        <p:spPr>
          <a:xfrm>
            <a:off x="4288637" y="5824161"/>
            <a:ext cx="2099658" cy="815608"/>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Shorter profiling period </a:t>
            </a:r>
            <a:br>
              <a:rPr lang="en-US" sz="1400">
                <a:gradFill>
                  <a:gsLst>
                    <a:gs pos="2917">
                      <a:srgbClr val="1A1A1A"/>
                    </a:gs>
                    <a:gs pos="30000">
                      <a:srgbClr val="1A1A1A"/>
                    </a:gs>
                  </a:gsLst>
                  <a:lin ang="5400000" scaled="0"/>
                </a:gradFill>
                <a:cs typeface="Segoe UI Semilight" panose="020B0402040204020203" pitchFamily="34" charset="0"/>
              </a:rPr>
            </a:br>
            <a:r>
              <a:rPr lang="en-US" sz="1100" i="1">
                <a:gradFill>
                  <a:gsLst>
                    <a:gs pos="2917">
                      <a:srgbClr val="1A1A1A"/>
                    </a:gs>
                    <a:gs pos="30000">
                      <a:srgbClr val="1A1A1A"/>
                    </a:gs>
                  </a:gsLst>
                  <a:lin ang="5400000" scaled="0"/>
                </a:gradFill>
                <a:cs typeface="Segoe UI Semilight" panose="020B0402040204020203" pitchFamily="34" charset="0"/>
              </a:rPr>
              <a:t>(performance history duration &gt; actual period for which data was available)</a:t>
            </a:r>
            <a:endParaRPr lang="en-US" sz="1400" i="1">
              <a:gradFill>
                <a:gsLst>
                  <a:gs pos="2917">
                    <a:srgbClr val="1A1A1A"/>
                  </a:gs>
                  <a:gs pos="30000">
                    <a:srgbClr val="1A1A1A"/>
                  </a:gs>
                </a:gsLst>
                <a:lin ang="5400000" scaled="0"/>
              </a:gradFill>
              <a:cs typeface="Segoe UI Semilight" panose="020B0402040204020203" pitchFamily="34" charset="0"/>
            </a:endParaRPr>
          </a:p>
        </p:txBody>
      </p:sp>
      <p:sp>
        <p:nvSpPr>
          <p:cNvPr id="61" name="Rectangle 60">
            <a:extLst>
              <a:ext uri="{FF2B5EF4-FFF2-40B4-BE49-F238E27FC236}">
                <a16:creationId xmlns:a16="http://schemas.microsoft.com/office/drawing/2014/main" id="{99066758-92CB-124C-938B-5374669412AE}"/>
              </a:ext>
            </a:extLst>
          </p:cNvPr>
          <p:cNvSpPr/>
          <p:nvPr/>
        </p:nvSpPr>
        <p:spPr>
          <a:xfrm>
            <a:off x="6740670"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On-prem VMs shutdown</a:t>
            </a:r>
          </a:p>
        </p:txBody>
      </p:sp>
      <p:sp>
        <p:nvSpPr>
          <p:cNvPr id="62" name="Rectangle 61">
            <a:extLst>
              <a:ext uri="{FF2B5EF4-FFF2-40B4-BE49-F238E27FC236}">
                <a16:creationId xmlns:a16="http://schemas.microsoft.com/office/drawing/2014/main" id="{5F3BC114-EC03-2F46-8C15-67261C9BE8CA}"/>
              </a:ext>
            </a:extLst>
          </p:cNvPr>
          <p:cNvSpPr/>
          <p:nvPr/>
        </p:nvSpPr>
        <p:spPr>
          <a:xfrm>
            <a:off x="8398316"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Appliance unable </a:t>
            </a:r>
            <a:br>
              <a:rPr lang="en-US" sz="1400">
                <a:gradFill>
                  <a:gsLst>
                    <a:gs pos="2917">
                      <a:srgbClr val="1A1A1A"/>
                    </a:gs>
                    <a:gs pos="30000">
                      <a:srgbClr val="1A1A1A"/>
                    </a:gs>
                  </a:gsLst>
                  <a:lin ang="5400000" scaled="0"/>
                </a:gradFill>
                <a:latin typeface="+mj-lt"/>
                <a:cs typeface="Segoe UI Semilight" panose="020B0402040204020203" pitchFamily="34" charset="0"/>
              </a:rPr>
            </a:br>
            <a:r>
              <a:rPr lang="en-US" sz="1400">
                <a:gradFill>
                  <a:gsLst>
                    <a:gs pos="2917">
                      <a:srgbClr val="1A1A1A"/>
                    </a:gs>
                    <a:gs pos="30000">
                      <a:srgbClr val="1A1A1A"/>
                    </a:gs>
                  </a:gsLst>
                  <a:lin ang="5400000" scaled="0"/>
                </a:gradFill>
                <a:latin typeface="+mj-lt"/>
                <a:cs typeface="Segoe UI Semilight" panose="020B0402040204020203" pitchFamily="34" charset="0"/>
              </a:rPr>
              <a:t>to load perf data</a:t>
            </a:r>
          </a:p>
        </p:txBody>
      </p:sp>
      <p:sp>
        <p:nvSpPr>
          <p:cNvPr id="63" name="Rectangle 62">
            <a:extLst>
              <a:ext uri="{FF2B5EF4-FFF2-40B4-BE49-F238E27FC236}">
                <a16:creationId xmlns:a16="http://schemas.microsoft.com/office/drawing/2014/main" id="{F9CAAE55-2BDF-8C47-9721-C88D283FFC76}"/>
              </a:ext>
            </a:extLst>
          </p:cNvPr>
          <p:cNvSpPr/>
          <p:nvPr/>
        </p:nvSpPr>
        <p:spPr>
          <a:xfrm>
            <a:off x="10291999" y="5824161"/>
            <a:ext cx="2099658" cy="523220"/>
          </a:xfrm>
          <a:prstGeom prst="rect">
            <a:avLst/>
          </a:prstGeom>
        </p:spPr>
        <p:txBody>
          <a:bodyPr wrap="square">
            <a:spAutoFit/>
          </a:bodyPr>
          <a:lstStyle/>
          <a:p>
            <a:pPr marL="0" lvl="1" defTabSz="914191">
              <a:defRPr/>
            </a:pPr>
            <a:r>
              <a:rPr lang="en-US" sz="1400">
                <a:gradFill>
                  <a:gsLst>
                    <a:gs pos="2917">
                      <a:srgbClr val="1A1A1A"/>
                    </a:gs>
                    <a:gs pos="30000">
                      <a:srgbClr val="1A1A1A"/>
                    </a:gs>
                  </a:gsLst>
                  <a:lin ang="5400000" scaled="0"/>
                </a:gradFill>
                <a:latin typeface="+mj-lt"/>
                <a:cs typeface="Segoe UI Semilight" panose="020B0402040204020203" pitchFamily="34" charset="0"/>
              </a:rPr>
              <a:t>Temporary appliance shutdown</a:t>
            </a:r>
          </a:p>
        </p:txBody>
      </p:sp>
      <p:pic>
        <p:nvPicPr>
          <p:cNvPr id="65" name="Picture 64">
            <a:extLst>
              <a:ext uri="{FF2B5EF4-FFF2-40B4-BE49-F238E27FC236}">
                <a16:creationId xmlns:a16="http://schemas.microsoft.com/office/drawing/2014/main" id="{0036ED41-AE45-AB47-9340-B09B2E66E4CF}"/>
              </a:ext>
            </a:extLst>
          </p:cNvPr>
          <p:cNvPicPr>
            <a:picLocks noChangeAspect="1"/>
          </p:cNvPicPr>
          <p:nvPr/>
        </p:nvPicPr>
        <p:blipFill>
          <a:blip r:embed="rId3"/>
          <a:stretch>
            <a:fillRect/>
          </a:stretch>
        </p:blipFill>
        <p:spPr>
          <a:xfrm>
            <a:off x="560461" y="5890871"/>
            <a:ext cx="594360" cy="594360"/>
          </a:xfrm>
          <a:prstGeom prst="rect">
            <a:avLst/>
          </a:prstGeom>
        </p:spPr>
      </p:pic>
      <p:sp>
        <p:nvSpPr>
          <p:cNvPr id="2" name="TextBox 1">
            <a:extLst>
              <a:ext uri="{FF2B5EF4-FFF2-40B4-BE49-F238E27FC236}">
                <a16:creationId xmlns:a16="http://schemas.microsoft.com/office/drawing/2014/main" id="{F16B8013-A52E-8241-AF08-A3F1BEDE4D0C}"/>
              </a:ext>
            </a:extLst>
          </p:cNvPr>
          <p:cNvSpPr txBox="1"/>
          <p:nvPr/>
        </p:nvSpPr>
        <p:spPr>
          <a:xfrm>
            <a:off x="4906268" y="3070368"/>
            <a:ext cx="539250" cy="627864"/>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solidFill>
              </a:rPr>
              <a:t>x</a:t>
            </a:r>
          </a:p>
        </p:txBody>
      </p:sp>
      <p:sp>
        <p:nvSpPr>
          <p:cNvPr id="49" name="Rectangle 48">
            <a:extLst>
              <a:ext uri="{FF2B5EF4-FFF2-40B4-BE49-F238E27FC236}">
                <a16:creationId xmlns:a16="http://schemas.microsoft.com/office/drawing/2014/main" id="{9F6A72BD-721A-7541-AB42-577276AC87EB}"/>
              </a:ext>
            </a:extLst>
          </p:cNvPr>
          <p:cNvSpPr/>
          <p:nvPr/>
        </p:nvSpPr>
        <p:spPr>
          <a:xfrm>
            <a:off x="5027737" y="3015084"/>
            <a:ext cx="1137815" cy="757130"/>
          </a:xfrm>
          <a:prstGeom prst="rect">
            <a:avLst/>
          </a:prstGeom>
        </p:spPr>
        <p:txBody>
          <a:bodyPr wrap="square">
            <a:spAutoFit/>
          </a:bodyPr>
          <a:lstStyle/>
          <a:p>
            <a:pPr algn="ctr" defTabSz="914191">
              <a:lnSpc>
                <a:spcPct val="90000"/>
              </a:lnSpc>
              <a:defRPr/>
            </a:pPr>
            <a:r>
              <a:rPr lang="en-US" sz="2400" b="1">
                <a:cs typeface="Segoe UI Semilight" panose="020B0402040204020203" pitchFamily="34" charset="0"/>
              </a:rPr>
              <a:t>100 pts</a:t>
            </a:r>
          </a:p>
        </p:txBody>
      </p:sp>
      <p:cxnSp>
        <p:nvCxnSpPr>
          <p:cNvPr id="50" name="Straight Connector 49">
            <a:extLst>
              <a:ext uri="{FF2B5EF4-FFF2-40B4-BE49-F238E27FC236}">
                <a16:creationId xmlns:a16="http://schemas.microsoft.com/office/drawing/2014/main" id="{E2AA29AE-FA58-4940-8490-CDD11CBFC94F}"/>
              </a:ext>
            </a:extLst>
          </p:cNvPr>
          <p:cNvCxnSpPr>
            <a:cxnSpLocks/>
          </p:cNvCxnSpPr>
          <p:nvPr/>
        </p:nvCxnSpPr>
        <p:spPr>
          <a:xfrm>
            <a:off x="2767387" y="3399105"/>
            <a:ext cx="220080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42226D3-1308-DB41-83FC-C196D08ECC7E}"/>
              </a:ext>
            </a:extLst>
          </p:cNvPr>
          <p:cNvSpPr/>
          <p:nvPr/>
        </p:nvSpPr>
        <p:spPr>
          <a:xfrm>
            <a:off x="2725347" y="3455061"/>
            <a:ext cx="2291880" cy="307777"/>
          </a:xfrm>
          <a:prstGeom prst="rect">
            <a:avLst/>
          </a:prstGeom>
        </p:spPr>
        <p:txBody>
          <a:bodyPr wrap="square">
            <a:spAutoFit/>
          </a:bodyPr>
          <a:lstStyle/>
          <a:p>
            <a:pPr algn="ctr" defTabSz="914191">
              <a:defRPr/>
            </a:pPr>
            <a:r>
              <a:rPr lang="en-US" sz="1400">
                <a:gradFill>
                  <a:gsLst>
                    <a:gs pos="2917">
                      <a:srgbClr val="1A1A1A"/>
                    </a:gs>
                    <a:gs pos="30000">
                      <a:srgbClr val="1A1A1A"/>
                    </a:gs>
                  </a:gsLst>
                  <a:lin ang="5400000" scaled="0"/>
                </a:gradFill>
                <a:cs typeface="Segoe UI Semilight" panose="020B0402040204020203" pitchFamily="34" charset="0"/>
              </a:rPr>
              <a:t>Expected data points </a:t>
            </a:r>
          </a:p>
        </p:txBody>
      </p:sp>
      <p:cxnSp>
        <p:nvCxnSpPr>
          <p:cNvPr id="56" name="Straight Connector 55">
            <a:extLst>
              <a:ext uri="{FF2B5EF4-FFF2-40B4-BE49-F238E27FC236}">
                <a16:creationId xmlns:a16="http://schemas.microsoft.com/office/drawing/2014/main" id="{2F3AE8D0-9651-E746-901A-E70CE84EE8AB}"/>
              </a:ext>
            </a:extLst>
          </p:cNvPr>
          <p:cNvCxnSpPr>
            <a:cxnSpLocks/>
          </p:cNvCxnSpPr>
          <p:nvPr/>
        </p:nvCxnSpPr>
        <p:spPr>
          <a:xfrm>
            <a:off x="2809427" y="4805560"/>
            <a:ext cx="258354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08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74B3DA-10EA-4C3E-AD4C-FEC6F1B969D9}"/>
              </a:ext>
            </a:extLst>
          </p:cNvPr>
          <p:cNvSpPr/>
          <p:nvPr/>
        </p:nvSpPr>
        <p:spPr>
          <a:xfrm>
            <a:off x="6643672" y="1973241"/>
            <a:ext cx="5590498" cy="408075"/>
          </a:xfrm>
          <a:prstGeom prst="rect">
            <a:avLst/>
          </a:prstGeom>
          <a:solidFill>
            <a:schemeClr val="bg1"/>
          </a:solidFill>
          <a:ln>
            <a:noFill/>
            <a:prstDash val="dash"/>
          </a:ln>
        </p:spPr>
        <p:txBody>
          <a:bodyPr wrap="square">
            <a:spAutoFit/>
          </a:bodyPr>
          <a:lstStyle/>
          <a:p>
            <a:pPr defTabSz="914015">
              <a:defRPr/>
            </a:pPr>
            <a:r>
              <a:rPr lang="en-US" sz="2000">
                <a:solidFill>
                  <a:srgbClr val="0078D4"/>
                </a:solidFill>
                <a:latin typeface="Segoe UI Semibold (Headings)"/>
                <a:cs typeface="Segoe UI Semilight" panose="020B0402040204020203" pitchFamily="34" charset="0"/>
              </a:rPr>
              <a:t>Can be customized to account for: </a:t>
            </a:r>
          </a:p>
        </p:txBody>
      </p:sp>
      <p:sp>
        <p:nvSpPr>
          <p:cNvPr id="37" name="Title 1">
            <a:extLst>
              <a:ext uri="{FF2B5EF4-FFF2-40B4-BE49-F238E27FC236}">
                <a16:creationId xmlns:a16="http://schemas.microsoft.com/office/drawing/2014/main" id="{E970E285-4D4A-4300-8322-7240963442EB}"/>
              </a:ext>
            </a:extLst>
          </p:cNvPr>
          <p:cNvSpPr txBox="1">
            <a:spLocks/>
          </p:cNvSpPr>
          <p:nvPr/>
        </p:nvSpPr>
        <p:spPr>
          <a:xfrm>
            <a:off x="602448" y="1340140"/>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0938">
              <a:defRPr/>
            </a:pPr>
            <a:endParaRPr lang="en-US" spc="-51">
              <a:latin typeface="Segoe UI"/>
            </a:endParaRPr>
          </a:p>
        </p:txBody>
      </p:sp>
      <p:sp>
        <p:nvSpPr>
          <p:cNvPr id="3" name="Rectangle 2">
            <a:extLst>
              <a:ext uri="{FF2B5EF4-FFF2-40B4-BE49-F238E27FC236}">
                <a16:creationId xmlns:a16="http://schemas.microsoft.com/office/drawing/2014/main" id="{E6ABFCBF-F889-9043-98B2-EE73ABC4CB03}"/>
              </a:ext>
            </a:extLst>
          </p:cNvPr>
          <p:cNvSpPr/>
          <p:nvPr/>
        </p:nvSpPr>
        <p:spPr>
          <a:xfrm>
            <a:off x="545158" y="1973479"/>
            <a:ext cx="4331833" cy="721978"/>
          </a:xfrm>
          <a:prstGeom prst="rect">
            <a:avLst/>
          </a:prstGeom>
        </p:spPr>
        <p:txBody>
          <a:bodyPr wrap="square">
            <a:spAutoFit/>
          </a:bodyPr>
          <a:lstStyle/>
          <a:p>
            <a:pPr defTabSz="914015">
              <a:defRPr/>
            </a:pPr>
            <a:r>
              <a:rPr lang="en-US" sz="2000">
                <a:solidFill>
                  <a:srgbClr val="0078D4"/>
                </a:solidFill>
                <a:latin typeface="Segoe UI Semibold (Headings)"/>
                <a:cs typeface="Segoe UI Semilight" panose="020B0402040204020203" pitchFamily="34" charset="0"/>
              </a:rPr>
              <a:t>Can compute multiple assessments for the same server to compare</a:t>
            </a:r>
          </a:p>
        </p:txBody>
      </p:sp>
      <p:pic>
        <p:nvPicPr>
          <p:cNvPr id="13" name="Picture 12">
            <a:extLst>
              <a:ext uri="{FF2B5EF4-FFF2-40B4-BE49-F238E27FC236}">
                <a16:creationId xmlns:a16="http://schemas.microsoft.com/office/drawing/2014/main" id="{4EFF82B5-8F46-E843-A3AB-588550CD20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5950" y="3001713"/>
            <a:ext cx="4666974" cy="2954239"/>
          </a:xfrm>
          <a:prstGeom prst="rect">
            <a:avLst/>
          </a:prstGeom>
        </p:spPr>
      </p:pic>
      <p:sp>
        <p:nvSpPr>
          <p:cNvPr id="22" name="TextBox 21">
            <a:extLst>
              <a:ext uri="{FF2B5EF4-FFF2-40B4-BE49-F238E27FC236}">
                <a16:creationId xmlns:a16="http://schemas.microsoft.com/office/drawing/2014/main" id="{E5570989-F8D9-3D4F-AF2C-1FECA6252C0A}"/>
              </a:ext>
            </a:extLst>
          </p:cNvPr>
          <p:cNvSpPr txBox="1"/>
          <p:nvPr/>
        </p:nvSpPr>
        <p:spPr>
          <a:xfrm>
            <a:off x="10498528" y="3446781"/>
            <a:ext cx="1812712" cy="446397"/>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Compute for 1 day, 1 week, or 1 month</a:t>
            </a:r>
          </a:p>
        </p:txBody>
      </p:sp>
      <p:cxnSp>
        <p:nvCxnSpPr>
          <p:cNvPr id="27" name="Straight Arrow Connector 26">
            <a:extLst>
              <a:ext uri="{FF2B5EF4-FFF2-40B4-BE49-F238E27FC236}">
                <a16:creationId xmlns:a16="http://schemas.microsoft.com/office/drawing/2014/main" id="{1793E948-9160-EB42-9463-ECD85FA27C9C}"/>
              </a:ext>
            </a:extLst>
          </p:cNvPr>
          <p:cNvCxnSpPr>
            <a:cxnSpLocks/>
            <a:stCxn id="26" idx="2"/>
            <a:endCxn id="28" idx="1"/>
          </p:cNvCxnSpPr>
          <p:nvPr/>
        </p:nvCxnSpPr>
        <p:spPr>
          <a:xfrm>
            <a:off x="9400237" y="4738831"/>
            <a:ext cx="1120928" cy="3465"/>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5DB22-5EDD-784C-885E-7062F6FEA9A7}"/>
              </a:ext>
            </a:extLst>
          </p:cNvPr>
          <p:cNvSpPr txBox="1"/>
          <p:nvPr/>
        </p:nvSpPr>
        <p:spPr>
          <a:xfrm>
            <a:off x="10521164" y="4519097"/>
            <a:ext cx="1473739" cy="446397"/>
          </a:xfrm>
          <a:prstGeom prst="rect">
            <a:avLst/>
          </a:prstGeom>
          <a:noFill/>
          <a:ln>
            <a:noFill/>
          </a:ln>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Account for offers and discounts</a:t>
            </a:r>
          </a:p>
        </p:txBody>
      </p:sp>
      <p:sp>
        <p:nvSpPr>
          <p:cNvPr id="26" name="Right Bracket 25">
            <a:extLst>
              <a:ext uri="{FF2B5EF4-FFF2-40B4-BE49-F238E27FC236}">
                <a16:creationId xmlns:a16="http://schemas.microsoft.com/office/drawing/2014/main" id="{0AC71092-90A0-9644-9709-D38DFDDB2AD8}"/>
              </a:ext>
            </a:extLst>
          </p:cNvPr>
          <p:cNvSpPr/>
          <p:nvPr/>
        </p:nvSpPr>
        <p:spPr>
          <a:xfrm>
            <a:off x="8830199" y="4410703"/>
            <a:ext cx="570037" cy="656256"/>
          </a:xfrm>
          <a:prstGeom prst="rightBracket">
            <a:avLst>
              <a:gd name="adj" fmla="val 0"/>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32" name="Straight Connector 31">
            <a:extLst>
              <a:ext uri="{FF2B5EF4-FFF2-40B4-BE49-F238E27FC236}">
                <a16:creationId xmlns:a16="http://schemas.microsoft.com/office/drawing/2014/main" id="{119D6490-4DF5-934F-9707-8AA70691F5B9}"/>
              </a:ext>
            </a:extLst>
          </p:cNvPr>
          <p:cNvCxnSpPr>
            <a:cxnSpLocks/>
          </p:cNvCxnSpPr>
          <p:nvPr/>
        </p:nvCxnSpPr>
        <p:spPr>
          <a:xfrm>
            <a:off x="6218237" y="1973242"/>
            <a:ext cx="0" cy="4262071"/>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CEEC67-D880-344C-9378-BAD1E97D3629}"/>
              </a:ext>
            </a:extLst>
          </p:cNvPr>
          <p:cNvGrpSpPr/>
          <p:nvPr/>
        </p:nvGrpSpPr>
        <p:grpSpPr>
          <a:xfrm>
            <a:off x="6643673" y="2470119"/>
            <a:ext cx="3511754" cy="3485834"/>
            <a:chOff x="6643732" y="2469972"/>
            <a:chExt cx="3512253" cy="3486328"/>
          </a:xfrm>
        </p:grpSpPr>
        <p:sp>
          <p:nvSpPr>
            <p:cNvPr id="30" name="Rectangle 29">
              <a:extLst>
                <a:ext uri="{FF2B5EF4-FFF2-40B4-BE49-F238E27FC236}">
                  <a16:creationId xmlns:a16="http://schemas.microsoft.com/office/drawing/2014/main" id="{3D5FAEE8-2B6F-114C-8761-0B328667FC9F}"/>
                </a:ext>
              </a:extLst>
            </p:cNvPr>
            <p:cNvSpPr/>
            <p:nvPr/>
          </p:nvSpPr>
          <p:spPr bwMode="auto">
            <a:xfrm>
              <a:off x="7213600" y="5652964"/>
              <a:ext cx="1612900" cy="303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0FD153C-06DD-FF40-9F6E-D24766B22433}"/>
                </a:ext>
              </a:extLst>
            </p:cNvPr>
            <p:cNvSpPr/>
            <p:nvPr/>
          </p:nvSpPr>
          <p:spPr>
            <a:xfrm>
              <a:off x="6643732" y="2469972"/>
              <a:ext cx="3512253" cy="2853331"/>
            </a:xfrm>
            <a:prstGeom prst="rect">
              <a:avLst/>
            </a:prstGeom>
          </p:spPr>
          <p:txBody>
            <a:bodyPr wrap="square">
              <a:spAutoFit/>
            </a:bodyPr>
            <a:lstStyle/>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Target location</a:t>
              </a:r>
            </a:p>
            <a:p>
              <a:pPr marL="0" lvl="1" defTabSz="914015">
                <a:defRPr/>
              </a:pPr>
              <a:r>
                <a:rPr lang="en-US" sz="1598" b="1">
                  <a:solidFill>
                    <a:srgbClr val="0078D3"/>
                  </a:solidFill>
                  <a:latin typeface="Segoe UI"/>
                  <a:cs typeface="Segoe UI Semilight" panose="020B0402040204020203" pitchFamily="34" charset="0"/>
                </a:rPr>
                <a:t>Target deployment type</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Reserved capacity</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Percentile utilization</a:t>
              </a:r>
            </a:p>
            <a:p>
              <a:pPr marL="0" lvl="1" defTabSz="914015">
                <a:defRPr/>
              </a:pPr>
              <a:r>
                <a:rPr lang="en-US" sz="1598" b="1">
                  <a:solidFill>
                    <a:srgbClr val="0078D3"/>
                  </a:solidFill>
                  <a:latin typeface="Segoe UI"/>
                  <a:cs typeface="Segoe UI Semilight" panose="020B0402040204020203" pitchFamily="34" charset="0"/>
                </a:rPr>
                <a:t>Performance duration</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Comfort factor</a:t>
              </a:r>
            </a:p>
            <a:p>
              <a:pPr marL="0" lvl="1" defTabSz="914015">
                <a:defRPr/>
              </a:pPr>
              <a:r>
                <a:rPr lang="en-US" sz="1598" b="1">
                  <a:solidFill>
                    <a:srgbClr val="0078D3"/>
                  </a:solidFill>
                  <a:latin typeface="Segoe UI"/>
                  <a:cs typeface="Segoe UI Semilight" panose="020B0402040204020203" pitchFamily="34" charset="0"/>
                </a:rPr>
                <a:t>Service tier</a:t>
              </a:r>
            </a:p>
            <a:p>
              <a:pPr marL="0" lvl="1" defTabSz="914015">
                <a:defRPr/>
              </a:pPr>
              <a:r>
                <a:rPr lang="en-US" sz="1598">
                  <a:gradFill>
                    <a:gsLst>
                      <a:gs pos="2917">
                        <a:srgbClr val="1A1A1A"/>
                      </a:gs>
                      <a:gs pos="30000">
                        <a:srgbClr val="1A1A1A"/>
                      </a:gs>
                    </a:gsLst>
                    <a:lin ang="5400000" scaled="0"/>
                  </a:gradFill>
                  <a:latin typeface="Segoe UI"/>
                  <a:cs typeface="Segoe UI Semilight" panose="020B0402040204020203" pitchFamily="34" charset="0"/>
                </a:rPr>
                <a:t>Currency</a:t>
              </a:r>
            </a:p>
            <a:p>
              <a:pPr marL="0" lvl="1" defTabSz="914015">
                <a:defRPr/>
              </a:pPr>
              <a:r>
                <a:rPr lang="en-US" sz="1598" b="1">
                  <a:solidFill>
                    <a:srgbClr val="0078D3"/>
                  </a:solidFill>
                  <a:latin typeface="Segoe UI"/>
                  <a:cs typeface="Segoe UI Semilight" panose="020B0402040204020203" pitchFamily="34" charset="0"/>
                </a:rPr>
                <a:t>Offer</a:t>
              </a:r>
            </a:p>
            <a:p>
              <a:pPr marL="0" lvl="1" defTabSz="914015">
                <a:defRPr/>
              </a:pPr>
              <a:r>
                <a:rPr lang="en-US" sz="1598" b="1">
                  <a:solidFill>
                    <a:srgbClr val="0078D3"/>
                  </a:solidFill>
                  <a:latin typeface="Segoe UI"/>
                  <a:cs typeface="Segoe UI Semilight" panose="020B0402040204020203" pitchFamily="34" charset="0"/>
                </a:rPr>
                <a:t>Discount</a:t>
              </a:r>
            </a:p>
            <a:p>
              <a:pPr marL="0" lvl="1" defTabSz="914015">
                <a:defRPr/>
              </a:pPr>
              <a:r>
                <a:rPr lang="en-US" sz="1598" b="1">
                  <a:solidFill>
                    <a:srgbClr val="0078D3"/>
                  </a:solidFill>
                  <a:latin typeface="Segoe UI"/>
                  <a:cs typeface="Segoe UI Semilight" panose="020B0402040204020203" pitchFamily="34" charset="0"/>
                </a:rPr>
                <a:t>Azure Hybrid Benefit </a:t>
              </a:r>
            </a:p>
          </p:txBody>
        </p:sp>
      </p:grpSp>
      <p:sp>
        <p:nvSpPr>
          <p:cNvPr id="2" name="TextBox 1">
            <a:extLst>
              <a:ext uri="{FF2B5EF4-FFF2-40B4-BE49-F238E27FC236}">
                <a16:creationId xmlns:a16="http://schemas.microsoft.com/office/drawing/2014/main" id="{D6DCECED-A6DF-4122-A0B9-595A202068EF}"/>
              </a:ext>
            </a:extLst>
          </p:cNvPr>
          <p:cNvSpPr txBox="1"/>
          <p:nvPr/>
        </p:nvSpPr>
        <p:spPr>
          <a:xfrm>
            <a:off x="10498530" y="2628510"/>
            <a:ext cx="1885529" cy="798623"/>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Microsoft recommended or targeted to Azure SQL Database or Azure SQL Managed Instance</a:t>
            </a:r>
          </a:p>
        </p:txBody>
      </p:sp>
      <p:cxnSp>
        <p:nvCxnSpPr>
          <p:cNvPr id="6" name="Straight Arrow Connector 5">
            <a:extLst>
              <a:ext uri="{FF2B5EF4-FFF2-40B4-BE49-F238E27FC236}">
                <a16:creationId xmlns:a16="http://schemas.microsoft.com/office/drawing/2014/main" id="{2E138CF6-455C-481B-B0CA-2FB912338DCC}"/>
              </a:ext>
            </a:extLst>
          </p:cNvPr>
          <p:cNvCxnSpPr>
            <a:cxnSpLocks/>
          </p:cNvCxnSpPr>
          <p:nvPr/>
        </p:nvCxnSpPr>
        <p:spPr>
          <a:xfrm>
            <a:off x="9177300" y="2898149"/>
            <a:ext cx="132123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73005B7-1549-4F72-B207-D3E34F2A2629}"/>
              </a:ext>
            </a:extLst>
          </p:cNvPr>
          <p:cNvCxnSpPr>
            <a:cxnSpLocks/>
          </p:cNvCxnSpPr>
          <p:nvPr/>
        </p:nvCxnSpPr>
        <p:spPr>
          <a:xfrm>
            <a:off x="8997761" y="3642340"/>
            <a:ext cx="150076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131551-4561-41D5-90DE-CE60DFE28378}"/>
              </a:ext>
            </a:extLst>
          </p:cNvPr>
          <p:cNvCxnSpPr>
            <a:cxnSpLocks/>
          </p:cNvCxnSpPr>
          <p:nvPr/>
        </p:nvCxnSpPr>
        <p:spPr>
          <a:xfrm>
            <a:off x="8019796" y="4104277"/>
            <a:ext cx="247873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BB1CEBF-6432-4D2C-899B-A3E46BFEA8FA}"/>
              </a:ext>
            </a:extLst>
          </p:cNvPr>
          <p:cNvSpPr txBox="1"/>
          <p:nvPr/>
        </p:nvSpPr>
        <p:spPr>
          <a:xfrm>
            <a:off x="10498528" y="3912287"/>
            <a:ext cx="1812712" cy="446397"/>
          </a:xfrm>
          <a:prstGeom prst="rect">
            <a:avLst/>
          </a:prstGeom>
          <a:noFill/>
        </p:spPr>
        <p:txBody>
          <a:bodyPr wrap="square" rtlCol="0">
            <a:spAutoFit/>
          </a:bodyPr>
          <a:lstStyle/>
          <a:p>
            <a:pPr defTabSz="914015">
              <a:defRPr/>
            </a:pPr>
            <a:r>
              <a:rPr lang="en-US" sz="1122">
                <a:solidFill>
                  <a:srgbClr val="0078D3"/>
                </a:solidFill>
                <a:latin typeface="Segoe UI"/>
                <a:cs typeface="Segoe UI Semilight" panose="020B0402040204020203" pitchFamily="34" charset="0"/>
              </a:rPr>
              <a:t>Business critical or General Purpose</a:t>
            </a:r>
          </a:p>
        </p:txBody>
      </p:sp>
      <p:sp>
        <p:nvSpPr>
          <p:cNvPr id="25" name="Title 4">
            <a:extLst>
              <a:ext uri="{FF2B5EF4-FFF2-40B4-BE49-F238E27FC236}">
                <a16:creationId xmlns:a16="http://schemas.microsoft.com/office/drawing/2014/main" id="{07BD6754-BA79-4E27-948D-8D759E7C459E}"/>
              </a:ext>
            </a:extLst>
          </p:cNvPr>
          <p:cNvSpPr>
            <a:spLocks noGrp="1"/>
          </p:cNvSpPr>
          <p:nvPr>
            <p:ph type="title"/>
          </p:nvPr>
        </p:nvSpPr>
        <p:spPr>
          <a:xfrm>
            <a:off x="465138" y="441332"/>
            <a:ext cx="11530584" cy="830020"/>
          </a:xfrm>
        </p:spPr>
        <p:txBody>
          <a:bodyPr/>
          <a:lstStyle/>
          <a:p>
            <a:r>
              <a:rPr lang="en-US"/>
              <a:t>SQL assessments: Customizations</a:t>
            </a:r>
          </a:p>
        </p:txBody>
      </p:sp>
    </p:spTree>
    <p:extLst>
      <p:ext uri="{BB962C8B-B14F-4D97-AF65-F5344CB8AC3E}">
        <p14:creationId xmlns:p14="http://schemas.microsoft.com/office/powerpoint/2010/main" val="43460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D5431-4C51-4772-8FDF-F831680A9ACD}"/>
              </a:ext>
            </a:extLst>
          </p:cNvPr>
          <p:cNvSpPr txBox="1"/>
          <p:nvPr/>
        </p:nvSpPr>
        <p:spPr>
          <a:xfrm>
            <a:off x="2849791" y="3413218"/>
            <a:ext cx="2173842" cy="1828541"/>
          </a:xfrm>
          <a:prstGeom prst="rect">
            <a:avLst/>
          </a:prstGeom>
          <a:noFill/>
          <a:ln>
            <a:noFill/>
            <a:prstDash val="sysDot"/>
          </a:ln>
        </p:spPr>
        <p:txBody>
          <a:bodyPr wrap="square" lIns="182854" rIns="182854" rtlCol="0" anchor="t">
            <a:noAutofit/>
          </a:bodyPr>
          <a:lstStyle/>
          <a:p>
            <a:pPr defTabSz="914015">
              <a:spcAft>
                <a:spcPts val="600"/>
              </a:spcAft>
              <a:defRPr/>
            </a:pPr>
            <a:r>
              <a:rPr lang="en-US" sz="1399">
                <a:solidFill>
                  <a:srgbClr val="000000"/>
                </a:solidFill>
                <a:latin typeface="Segoe UI"/>
                <a:cs typeface="Segoe UI Semilight" panose="020B0402040204020203" pitchFamily="34" charset="0"/>
              </a:rPr>
              <a:t>Appliance collects performance </a:t>
            </a:r>
            <a:br>
              <a:rPr lang="en-US" sz="1399">
                <a:solidFill>
                  <a:srgbClr val="000000"/>
                </a:solidFill>
                <a:latin typeface="Segoe UI"/>
                <a:cs typeface="Segoe UI Semilight" panose="020B0402040204020203" pitchFamily="34" charset="0"/>
              </a:rPr>
            </a:br>
            <a:r>
              <a:rPr lang="en-US" sz="1399">
                <a:solidFill>
                  <a:srgbClr val="000000"/>
                </a:solidFill>
                <a:latin typeface="Segoe UI"/>
                <a:cs typeface="Segoe UI Semilight" panose="020B0402040204020203" pitchFamily="34" charset="0"/>
              </a:rPr>
              <a:t>data points </a:t>
            </a:r>
          </a:p>
          <a:p>
            <a:pPr defTabSz="914015">
              <a:defRPr/>
            </a:pPr>
            <a:r>
              <a:rPr lang="en-US" sz="1099">
                <a:solidFill>
                  <a:srgbClr val="000000"/>
                </a:solidFill>
                <a:latin typeface="Segoe UI"/>
                <a:cs typeface="Segoe UI Semilight" panose="020B0402040204020203" pitchFamily="34" charset="0"/>
              </a:rPr>
              <a:t>Frequency –30 secs. for SQL instances</a:t>
            </a:r>
          </a:p>
        </p:txBody>
      </p:sp>
      <p:sp>
        <p:nvSpPr>
          <p:cNvPr id="7" name="TextBox 6">
            <a:extLst>
              <a:ext uri="{FF2B5EF4-FFF2-40B4-BE49-F238E27FC236}">
                <a16:creationId xmlns:a16="http://schemas.microsoft.com/office/drawing/2014/main" id="{CD6D2713-6868-4FEE-8E4D-F68E9DF2A462}"/>
              </a:ext>
            </a:extLst>
          </p:cNvPr>
          <p:cNvSpPr txBox="1"/>
          <p:nvPr/>
        </p:nvSpPr>
        <p:spPr>
          <a:xfrm>
            <a:off x="5179707"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cs typeface="Segoe UI Semilight" panose="020B0402040204020203" pitchFamily="34" charset="0"/>
              </a:rPr>
              <a:t>Appliance aggregates the sample data points collected every 30 seconds over 10 minutes and sends max, mean, variance, occurrence for each counter</a:t>
            </a:r>
            <a:endParaRPr lang="en-US" sz="1399">
              <a:solidFill>
                <a:srgbClr val="000000"/>
              </a:solidFill>
              <a:latin typeface="Segoe UI"/>
              <a:cs typeface="Segoe UI Semilight" panose="020B0402040204020203" pitchFamily="34" charset="0"/>
            </a:endParaRPr>
          </a:p>
        </p:txBody>
      </p:sp>
      <p:sp>
        <p:nvSpPr>
          <p:cNvPr id="9" name="TextBox 8">
            <a:extLst>
              <a:ext uri="{FF2B5EF4-FFF2-40B4-BE49-F238E27FC236}">
                <a16:creationId xmlns:a16="http://schemas.microsoft.com/office/drawing/2014/main" id="{9C7FD6FE-F3CF-4386-9CDD-3D924AC4D4A5}"/>
              </a:ext>
            </a:extLst>
          </p:cNvPr>
          <p:cNvSpPr txBox="1"/>
          <p:nvPr/>
        </p:nvSpPr>
        <p:spPr>
          <a:xfrm>
            <a:off x="7509622"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Service calculates normalized values of counters sent by the appliance</a:t>
            </a:r>
          </a:p>
        </p:txBody>
      </p:sp>
      <p:sp>
        <p:nvSpPr>
          <p:cNvPr id="11" name="TextBox 10">
            <a:extLst>
              <a:ext uri="{FF2B5EF4-FFF2-40B4-BE49-F238E27FC236}">
                <a16:creationId xmlns:a16="http://schemas.microsoft.com/office/drawing/2014/main" id="{5E2293E4-3DE8-47CE-88E7-D84A9DB3518A}"/>
              </a:ext>
            </a:extLst>
          </p:cNvPr>
          <p:cNvSpPr txBox="1"/>
          <p:nvPr/>
        </p:nvSpPr>
        <p:spPr>
          <a:xfrm>
            <a:off x="517415" y="3413218"/>
            <a:ext cx="2158411"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Discovery is </a:t>
            </a:r>
            <a:br>
              <a:rPr lang="en-US" sz="1399">
                <a:solidFill>
                  <a:srgbClr val="000000"/>
                </a:solidFill>
                <a:latin typeface="Segoe UI"/>
                <a:cs typeface="Segoe UI Semilight" panose="020B0402040204020203" pitchFamily="34" charset="0"/>
              </a:rPr>
            </a:br>
            <a:r>
              <a:rPr lang="en-US" sz="1399">
                <a:solidFill>
                  <a:srgbClr val="000000"/>
                </a:solidFill>
                <a:latin typeface="Segoe UI"/>
                <a:cs typeface="Segoe UI Semilight" panose="020B0402040204020203" pitchFamily="34" charset="0"/>
              </a:rPr>
              <a:t>initiated</a:t>
            </a:r>
          </a:p>
        </p:txBody>
      </p:sp>
      <p:sp>
        <p:nvSpPr>
          <p:cNvPr id="13" name="TextBox 12">
            <a:extLst>
              <a:ext uri="{FF2B5EF4-FFF2-40B4-BE49-F238E27FC236}">
                <a16:creationId xmlns:a16="http://schemas.microsoft.com/office/drawing/2014/main" id="{A2C5B432-4BBE-4C1E-8BCD-ABD7BAC25090}"/>
              </a:ext>
            </a:extLst>
          </p:cNvPr>
          <p:cNvSpPr txBox="1"/>
          <p:nvPr/>
        </p:nvSpPr>
        <p:spPr>
          <a:xfrm>
            <a:off x="9839537" y="3413218"/>
            <a:ext cx="2173842" cy="1828541"/>
          </a:xfrm>
          <a:prstGeom prst="rect">
            <a:avLst/>
          </a:prstGeom>
          <a:noFill/>
          <a:ln>
            <a:noFill/>
            <a:prstDash val="sysDot"/>
          </a:ln>
        </p:spPr>
        <p:txBody>
          <a:bodyPr wrap="square" lIns="182854" rIns="182854" rtlCol="0" anchor="t">
            <a:noAutofit/>
          </a:bodyPr>
          <a:lstStyle/>
          <a:p>
            <a:pPr defTabSz="914015">
              <a:defRPr/>
            </a:pPr>
            <a:r>
              <a:rPr lang="en-US" sz="1399">
                <a:solidFill>
                  <a:srgbClr val="000000"/>
                </a:solidFill>
                <a:latin typeface="Segoe UI"/>
                <a:cs typeface="Segoe UI Semilight" panose="020B0402040204020203" pitchFamily="34" charset="0"/>
              </a:rPr>
              <a:t>Percentile logic selected by the user is applied on the normalized data points</a:t>
            </a:r>
          </a:p>
        </p:txBody>
      </p:sp>
      <p:sp>
        <p:nvSpPr>
          <p:cNvPr id="47" name="Title 1">
            <a:extLst>
              <a:ext uri="{FF2B5EF4-FFF2-40B4-BE49-F238E27FC236}">
                <a16:creationId xmlns:a16="http://schemas.microsoft.com/office/drawing/2014/main" id="{20562714-5513-4E6D-A2B9-96037E0D01CB}"/>
              </a:ext>
            </a:extLst>
          </p:cNvPr>
          <p:cNvSpPr txBox="1">
            <a:spLocks/>
          </p:cNvSpPr>
          <p:nvPr/>
        </p:nvSpPr>
        <p:spPr>
          <a:xfrm>
            <a:off x="602448" y="2259880"/>
            <a:ext cx="11234682" cy="564867"/>
          </a:xfrm>
          <a:prstGeom prst="rect">
            <a:avLst/>
          </a:prstGeom>
        </p:spPr>
        <p:txBody>
          <a:bodyPr vert="horz" wrap="square" lIns="0" tIns="91414" rIns="146262" bIns="91414"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418">
              <a:lnSpc>
                <a:spcPct val="100000"/>
              </a:lnSpc>
              <a:spcBef>
                <a:spcPts val="0"/>
              </a:spcBef>
              <a:defRPr/>
            </a:pPr>
            <a:endParaRPr lang="en-US" sz="1800" i="1" spc="-51">
              <a:solidFill>
                <a:prstClr val="black"/>
              </a:solidFill>
              <a:latin typeface="Segoe UI"/>
            </a:endParaRPr>
          </a:p>
        </p:txBody>
      </p:sp>
      <p:sp>
        <p:nvSpPr>
          <p:cNvPr id="49" name="Oval 48">
            <a:extLst>
              <a:ext uri="{FF2B5EF4-FFF2-40B4-BE49-F238E27FC236}">
                <a16:creationId xmlns:a16="http://schemas.microsoft.com/office/drawing/2014/main" id="{1C9C6C36-2E42-5847-9863-AED695BEBFA1}"/>
              </a:ext>
            </a:extLst>
          </p:cNvPr>
          <p:cNvSpPr/>
          <p:nvPr/>
        </p:nvSpPr>
        <p:spPr bwMode="auto">
          <a:xfrm>
            <a:off x="517415"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1</a:t>
            </a:r>
          </a:p>
        </p:txBody>
      </p:sp>
      <p:cxnSp>
        <p:nvCxnSpPr>
          <p:cNvPr id="51" name="Straight Arrow Connector 50">
            <a:extLst>
              <a:ext uri="{FF2B5EF4-FFF2-40B4-BE49-F238E27FC236}">
                <a16:creationId xmlns:a16="http://schemas.microsoft.com/office/drawing/2014/main" id="{7F71E20D-1276-914A-BA34-7B06D96447F1}"/>
              </a:ext>
            </a:extLst>
          </p:cNvPr>
          <p:cNvCxnSpPr>
            <a:cxnSpLocks/>
            <a:stCxn id="49" idx="6"/>
          </p:cNvCxnSpPr>
          <p:nvPr/>
        </p:nvCxnSpPr>
        <p:spPr>
          <a:xfrm>
            <a:off x="967102"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A2A1517-E281-5440-9B30-6871308E4856}"/>
              </a:ext>
            </a:extLst>
          </p:cNvPr>
          <p:cNvSpPr/>
          <p:nvPr/>
        </p:nvSpPr>
        <p:spPr bwMode="auto">
          <a:xfrm>
            <a:off x="2803090"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2</a:t>
            </a:r>
          </a:p>
        </p:txBody>
      </p:sp>
      <p:cxnSp>
        <p:nvCxnSpPr>
          <p:cNvPr id="56" name="Straight Arrow Connector 55">
            <a:extLst>
              <a:ext uri="{FF2B5EF4-FFF2-40B4-BE49-F238E27FC236}">
                <a16:creationId xmlns:a16="http://schemas.microsoft.com/office/drawing/2014/main" id="{F6FB4B0C-7404-D344-A223-C65D2F7E1077}"/>
              </a:ext>
            </a:extLst>
          </p:cNvPr>
          <p:cNvCxnSpPr>
            <a:cxnSpLocks/>
            <a:stCxn id="55" idx="6"/>
          </p:cNvCxnSpPr>
          <p:nvPr/>
        </p:nvCxnSpPr>
        <p:spPr>
          <a:xfrm>
            <a:off x="3252777"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C6CAE93-C246-F14D-BC0F-8517D654E0F9}"/>
              </a:ext>
            </a:extLst>
          </p:cNvPr>
          <p:cNvSpPr/>
          <p:nvPr/>
        </p:nvSpPr>
        <p:spPr bwMode="auto">
          <a:xfrm>
            <a:off x="5139559"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3</a:t>
            </a:r>
          </a:p>
        </p:txBody>
      </p:sp>
      <p:cxnSp>
        <p:nvCxnSpPr>
          <p:cNvPr id="58" name="Straight Arrow Connector 57">
            <a:extLst>
              <a:ext uri="{FF2B5EF4-FFF2-40B4-BE49-F238E27FC236}">
                <a16:creationId xmlns:a16="http://schemas.microsoft.com/office/drawing/2014/main" id="{201F04E1-5B50-8B4E-B700-883738BB2AB1}"/>
              </a:ext>
            </a:extLst>
          </p:cNvPr>
          <p:cNvCxnSpPr>
            <a:cxnSpLocks/>
            <a:stCxn id="57" idx="6"/>
          </p:cNvCxnSpPr>
          <p:nvPr/>
        </p:nvCxnSpPr>
        <p:spPr>
          <a:xfrm>
            <a:off x="5589246"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F2E8F07-3E35-AE45-A4B8-DAF3907938BB}"/>
              </a:ext>
            </a:extLst>
          </p:cNvPr>
          <p:cNvSpPr/>
          <p:nvPr/>
        </p:nvSpPr>
        <p:spPr bwMode="auto">
          <a:xfrm>
            <a:off x="7463329"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4</a:t>
            </a:r>
          </a:p>
        </p:txBody>
      </p:sp>
      <p:cxnSp>
        <p:nvCxnSpPr>
          <p:cNvPr id="60" name="Straight Arrow Connector 59">
            <a:extLst>
              <a:ext uri="{FF2B5EF4-FFF2-40B4-BE49-F238E27FC236}">
                <a16:creationId xmlns:a16="http://schemas.microsoft.com/office/drawing/2014/main" id="{9FCA64EB-5922-CF49-B774-5A411FF0E93B}"/>
              </a:ext>
            </a:extLst>
          </p:cNvPr>
          <p:cNvCxnSpPr>
            <a:cxnSpLocks/>
            <a:stCxn id="59" idx="6"/>
          </p:cNvCxnSpPr>
          <p:nvPr/>
        </p:nvCxnSpPr>
        <p:spPr>
          <a:xfrm>
            <a:off x="7913017"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9EF9F61-9617-5246-84C1-DCA3283CC9EB}"/>
              </a:ext>
            </a:extLst>
          </p:cNvPr>
          <p:cNvSpPr/>
          <p:nvPr/>
        </p:nvSpPr>
        <p:spPr bwMode="auto">
          <a:xfrm>
            <a:off x="9825194" y="2893691"/>
            <a:ext cx="449687" cy="44968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b="1">
                <a:gradFill>
                  <a:gsLst>
                    <a:gs pos="0">
                      <a:srgbClr val="FFFFFF"/>
                    </a:gs>
                    <a:gs pos="100000">
                      <a:srgbClr val="FFFFFF"/>
                    </a:gs>
                  </a:gsLst>
                  <a:lin ang="5400000" scaled="0"/>
                </a:gradFill>
                <a:latin typeface="Segoe UI"/>
                <a:ea typeface="Segoe UI" pitchFamily="34" charset="0"/>
                <a:cs typeface="Segoe UI" pitchFamily="34" charset="0"/>
              </a:rPr>
              <a:t>5</a:t>
            </a:r>
          </a:p>
        </p:txBody>
      </p:sp>
      <p:cxnSp>
        <p:nvCxnSpPr>
          <p:cNvPr id="62" name="Straight Arrow Connector 61">
            <a:extLst>
              <a:ext uri="{FF2B5EF4-FFF2-40B4-BE49-F238E27FC236}">
                <a16:creationId xmlns:a16="http://schemas.microsoft.com/office/drawing/2014/main" id="{434F0459-ADC4-414C-8B37-B00D8665471F}"/>
              </a:ext>
            </a:extLst>
          </p:cNvPr>
          <p:cNvCxnSpPr>
            <a:cxnSpLocks/>
            <a:stCxn id="61" idx="6"/>
          </p:cNvCxnSpPr>
          <p:nvPr/>
        </p:nvCxnSpPr>
        <p:spPr>
          <a:xfrm>
            <a:off x="10274882" y="3118535"/>
            <a:ext cx="1708723"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itle 4">
            <a:extLst>
              <a:ext uri="{FF2B5EF4-FFF2-40B4-BE49-F238E27FC236}">
                <a16:creationId xmlns:a16="http://schemas.microsoft.com/office/drawing/2014/main" id="{0D0C6581-C810-4D2C-83A7-C8F219DC8A9A}"/>
              </a:ext>
            </a:extLst>
          </p:cNvPr>
          <p:cNvSpPr>
            <a:spLocks noGrp="1"/>
          </p:cNvSpPr>
          <p:nvPr>
            <p:ph type="title"/>
          </p:nvPr>
        </p:nvSpPr>
        <p:spPr>
          <a:xfrm>
            <a:off x="465138" y="441332"/>
            <a:ext cx="11530584" cy="830020"/>
          </a:xfrm>
        </p:spPr>
        <p:txBody>
          <a:bodyPr/>
          <a:lstStyle/>
          <a:p>
            <a:r>
              <a:rPr lang="en-US"/>
              <a:t>SQL assessments: Right-sizing computation</a:t>
            </a:r>
          </a:p>
        </p:txBody>
      </p:sp>
    </p:spTree>
    <p:extLst>
      <p:ext uri="{BB962C8B-B14F-4D97-AF65-F5344CB8AC3E}">
        <p14:creationId xmlns:p14="http://schemas.microsoft.com/office/powerpoint/2010/main" val="99290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p:bldP spid="13" grpId="0"/>
      <p:bldP spid="49" grpId="0" animBg="1"/>
      <p:bldP spid="55" grpId="0" animBg="1"/>
      <p:bldP spid="57" grpId="0" animBg="1"/>
      <p:bldP spid="59" grpId="0" animBg="1"/>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cs typeface="Segoe UI"/>
              </a:rPr>
              <a:t>Migrate servers to Azure</a:t>
            </a:r>
          </a:p>
        </p:txBody>
      </p:sp>
    </p:spTree>
    <p:extLst>
      <p:ext uri="{BB962C8B-B14F-4D97-AF65-F5344CB8AC3E}">
        <p14:creationId xmlns:p14="http://schemas.microsoft.com/office/powerpoint/2010/main" val="399195277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20E62-C1FF-4D49-BC18-0FBEE611031A}"/>
              </a:ext>
            </a:extLst>
          </p:cNvPr>
          <p:cNvSpPr>
            <a:spLocks noGrp="1"/>
          </p:cNvSpPr>
          <p:nvPr>
            <p:ph type="title"/>
          </p:nvPr>
        </p:nvSpPr>
        <p:spPr>
          <a:xfrm>
            <a:off x="465138" y="441332"/>
            <a:ext cx="11530584" cy="830020"/>
          </a:xfrm>
        </p:spPr>
        <p:txBody>
          <a:bodyPr/>
          <a:lstStyle/>
          <a:p>
            <a:r>
              <a:rPr lang="en-US"/>
              <a:t>Migration: Capabilities</a:t>
            </a:r>
          </a:p>
        </p:txBody>
      </p:sp>
      <p:sp>
        <p:nvSpPr>
          <p:cNvPr id="18" name="Rectangle 17">
            <a:extLst>
              <a:ext uri="{FF2B5EF4-FFF2-40B4-BE49-F238E27FC236}">
                <a16:creationId xmlns:a16="http://schemas.microsoft.com/office/drawing/2014/main" id="{1DF3CD6C-D6D7-314B-A6CF-BC6E8C7507D9}"/>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Multiple options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Agentless migrations for VMware and Hyper-V virtual machines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 Agent-based for other scenarios</a:t>
            </a:r>
          </a:p>
        </p:txBody>
      </p:sp>
      <p:sp>
        <p:nvSpPr>
          <p:cNvPr id="19" name="Rectangle 18">
            <a:extLst>
              <a:ext uri="{FF2B5EF4-FFF2-40B4-BE49-F238E27FC236}">
                <a16:creationId xmlns:a16="http://schemas.microsoft.com/office/drawing/2014/main" id="{30AD2733-69F2-E341-9DEE-BCC39EDE4AF4}"/>
              </a:ext>
            </a:extLst>
          </p:cNvPr>
          <p:cNvSpPr/>
          <p:nvPr/>
        </p:nvSpPr>
        <p:spPr bwMode="auto">
          <a:xfrm>
            <a:off x="7448830" y="2039480"/>
            <a:ext cx="360498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Migrate at scale</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Supports migrating 100s of servers simultaneously and automation options to execute at scale</a:t>
            </a:r>
          </a:p>
        </p:txBody>
      </p:sp>
      <p:sp>
        <p:nvSpPr>
          <p:cNvPr id="20" name="Rectangle 19">
            <a:extLst>
              <a:ext uri="{FF2B5EF4-FFF2-40B4-BE49-F238E27FC236}">
                <a16:creationId xmlns:a16="http://schemas.microsoft.com/office/drawing/2014/main" id="{8612EFC6-D087-5E4A-9F15-CC02C510D478}"/>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Test before migrating</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Perform testing cycles before migrating without impacting source server and ongoing replication</a:t>
            </a:r>
          </a:p>
        </p:txBody>
      </p:sp>
      <p:sp>
        <p:nvSpPr>
          <p:cNvPr id="21" name="Rectangle 20">
            <a:extLst>
              <a:ext uri="{FF2B5EF4-FFF2-40B4-BE49-F238E27FC236}">
                <a16:creationId xmlns:a16="http://schemas.microsoft.com/office/drawing/2014/main" id="{B588CECB-CFD9-5344-9B0B-8FCD38F7E18A}"/>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Zero data loss</a:t>
            </a:r>
          </a:p>
          <a:p>
            <a:pPr defTabSz="932597">
              <a:spcAft>
                <a:spcPts val="600"/>
              </a:spcAft>
              <a:defRPr/>
            </a:pPr>
            <a:r>
              <a:rPr lang="en-US" sz="1600">
                <a:gradFill>
                  <a:gsLst>
                    <a:gs pos="2917">
                      <a:srgbClr val="1A1A1A"/>
                    </a:gs>
                    <a:gs pos="30000">
                      <a:srgbClr val="1A1A1A"/>
                    </a:gs>
                  </a:gsLst>
                  <a:lin ang="5400000" scaled="0"/>
                </a:gradFill>
                <a:cs typeface="Segoe UI Semilight" panose="020B0402040204020203" pitchFamily="34" charset="0"/>
              </a:rPr>
              <a:t>And minimal downtime during migration</a:t>
            </a:r>
          </a:p>
        </p:txBody>
      </p:sp>
      <p:cxnSp>
        <p:nvCxnSpPr>
          <p:cNvPr id="22" name="Straight Connector 21">
            <a:extLst>
              <a:ext uri="{FF2B5EF4-FFF2-40B4-BE49-F238E27FC236}">
                <a16:creationId xmlns:a16="http://schemas.microsoft.com/office/drawing/2014/main" id="{B79EADC3-FC0E-564F-B327-6D057212DACF}"/>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20B75B-C350-6D42-AA8D-81504591BC1C}"/>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088895-2458-ED41-AE94-12DF1E921024}"/>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0477E3-D988-4A4D-A739-C75951647488}"/>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9A27D001-1B59-9B44-9C0E-85993827514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46518" y="2075006"/>
            <a:ext cx="594360" cy="594360"/>
          </a:xfrm>
          <a:prstGeom prst="rect">
            <a:avLst/>
          </a:prstGeom>
        </p:spPr>
      </p:pic>
      <p:pic>
        <p:nvPicPr>
          <p:cNvPr id="30" name="Picture 29">
            <a:extLst>
              <a:ext uri="{FF2B5EF4-FFF2-40B4-BE49-F238E27FC236}">
                <a16:creationId xmlns:a16="http://schemas.microsoft.com/office/drawing/2014/main" id="{1191CC22-5386-E244-93CB-7E861682703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90351" y="4376627"/>
            <a:ext cx="601472" cy="601472"/>
          </a:xfrm>
          <a:prstGeom prst="rect">
            <a:avLst/>
          </a:prstGeom>
        </p:spPr>
      </p:pic>
      <p:pic>
        <p:nvPicPr>
          <p:cNvPr id="31" name="Picture 30">
            <a:extLst>
              <a:ext uri="{FF2B5EF4-FFF2-40B4-BE49-F238E27FC236}">
                <a16:creationId xmlns:a16="http://schemas.microsoft.com/office/drawing/2014/main" id="{CEA6F348-401A-5B45-8D64-B439C2BC441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258321" y="2039480"/>
            <a:ext cx="601472" cy="601472"/>
          </a:xfrm>
          <a:prstGeom prst="rect">
            <a:avLst/>
          </a:prstGeom>
        </p:spPr>
      </p:pic>
      <p:pic>
        <p:nvPicPr>
          <p:cNvPr id="32" name="Picture 31">
            <a:extLst>
              <a:ext uri="{FF2B5EF4-FFF2-40B4-BE49-F238E27FC236}">
                <a16:creationId xmlns:a16="http://schemas.microsoft.com/office/drawing/2014/main" id="{11F1429B-C9E9-4C4A-8DF8-E878D418E71C}"/>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258321" y="4367278"/>
            <a:ext cx="601472" cy="601472"/>
          </a:xfrm>
          <a:prstGeom prst="rect">
            <a:avLst/>
          </a:prstGeom>
        </p:spPr>
      </p:pic>
    </p:spTree>
    <p:extLst>
      <p:ext uri="{BB962C8B-B14F-4D97-AF65-F5344CB8AC3E}">
        <p14:creationId xmlns:p14="http://schemas.microsoft.com/office/powerpoint/2010/main" val="2950609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anim calcmode="lin" valueType="num">
                                      <p:cBhvr>
                                        <p:cTn id="1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anim calcmode="lin" valueType="num">
                                      <p:cBhvr>
                                        <p:cTn id="18"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1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500"/>
                                        <p:tgtEl>
                                          <p:spTgt spid="18">
                                            <p:txEl>
                                              <p:pRg st="2" end="2"/>
                                            </p:txEl>
                                          </p:spTgt>
                                        </p:tgtEl>
                                      </p:cBhvr>
                                    </p:animEffect>
                                    <p:anim calcmode="lin" valueType="num">
                                      <p:cBhvr>
                                        <p:cTn id="23"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fade">
                                      <p:cBhvr>
                                        <p:cTn id="34" dur="500"/>
                                        <p:tgtEl>
                                          <p:spTgt spid="19">
                                            <p:txEl>
                                              <p:pRg st="0" end="0"/>
                                            </p:txEl>
                                          </p:spTgt>
                                        </p:tgtEl>
                                      </p:cBhvr>
                                    </p:animEffect>
                                    <p:anim calcmode="lin" valueType="num">
                                      <p:cBhvr>
                                        <p:cTn id="3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9">
                                            <p:txEl>
                                              <p:pRg st="1" end="1"/>
                                            </p:txEl>
                                          </p:spTgt>
                                        </p:tgtEl>
                                        <p:attrNameLst>
                                          <p:attrName>style.visibility</p:attrName>
                                        </p:attrNameLst>
                                      </p:cBhvr>
                                      <p:to>
                                        <p:strVal val="visible"/>
                                      </p:to>
                                    </p:set>
                                    <p:animEffect transition="in" filter="fade">
                                      <p:cBhvr>
                                        <p:cTn id="39" dur="500"/>
                                        <p:tgtEl>
                                          <p:spTgt spid="19">
                                            <p:txEl>
                                              <p:pRg st="1" end="1"/>
                                            </p:txEl>
                                          </p:spTgt>
                                        </p:tgtEl>
                                      </p:cBhvr>
                                    </p:animEffect>
                                    <p:anim calcmode="lin" valueType="num">
                                      <p:cBhvr>
                                        <p:cTn id="40"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41" dur="5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anim calcmode="lin" valueType="num">
                                      <p:cBhvr>
                                        <p:cTn id="47" dur="500" fill="hold"/>
                                        <p:tgtEl>
                                          <p:spTgt spid="30"/>
                                        </p:tgtEl>
                                        <p:attrNameLst>
                                          <p:attrName>ppt_x</p:attrName>
                                        </p:attrNameLst>
                                      </p:cBhvr>
                                      <p:tavLst>
                                        <p:tav tm="0">
                                          <p:val>
                                            <p:strVal val="#ppt_x"/>
                                          </p:val>
                                        </p:tav>
                                        <p:tav tm="100000">
                                          <p:val>
                                            <p:strVal val="#ppt_x"/>
                                          </p:val>
                                        </p:tav>
                                      </p:tavLst>
                                    </p:anim>
                                    <p:anim calcmode="lin" valueType="num">
                                      <p:cBhvr>
                                        <p:cTn id="48" dur="500" fill="hold"/>
                                        <p:tgtEl>
                                          <p:spTgt spid="3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anim calcmode="lin" valueType="num">
                                      <p:cBhvr>
                                        <p:cTn id="5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anim calcmode="lin" valueType="num">
                                      <p:cBhvr>
                                        <p:cTn id="5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anim calcmode="lin" valueType="num">
                                      <p:cBhvr>
                                        <p:cTn id="69"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0" dur="500" fill="hold"/>
                                        <p:tgtEl>
                                          <p:spTgt spid="21">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1">
                                            <p:txEl>
                                              <p:pRg st="1" end="1"/>
                                            </p:txEl>
                                          </p:spTgt>
                                        </p:tgtEl>
                                        <p:attrNameLst>
                                          <p:attrName>style.visibility</p:attrName>
                                        </p:attrNameLst>
                                      </p:cBhvr>
                                      <p:to>
                                        <p:strVal val="visible"/>
                                      </p:to>
                                    </p:set>
                                    <p:animEffect transition="in" filter="fade">
                                      <p:cBhvr>
                                        <p:cTn id="73" dur="500"/>
                                        <p:tgtEl>
                                          <p:spTgt spid="21">
                                            <p:txEl>
                                              <p:pRg st="1" end="1"/>
                                            </p:txEl>
                                          </p:spTgt>
                                        </p:tgtEl>
                                      </p:cBhvr>
                                    </p:animEffect>
                                    <p:anim calcmode="lin" valueType="num">
                                      <p:cBhvr>
                                        <p:cTn id="74"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75" dur="5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C084-1122-4977-98F9-FDB576F1C75B}"/>
              </a:ext>
            </a:extLst>
          </p:cNvPr>
          <p:cNvSpPr txBox="1">
            <a:spLocks/>
          </p:cNvSpPr>
          <p:nvPr/>
        </p:nvSpPr>
        <p:spPr>
          <a:xfrm>
            <a:off x="601652" y="-993768"/>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sp>
        <p:nvSpPr>
          <p:cNvPr id="4" name="TextBox 3">
            <a:extLst>
              <a:ext uri="{FF2B5EF4-FFF2-40B4-BE49-F238E27FC236}">
                <a16:creationId xmlns:a16="http://schemas.microsoft.com/office/drawing/2014/main" id="{73CCDA69-EA04-41B1-8B78-F48A11C48AC6}"/>
              </a:ext>
            </a:extLst>
          </p:cNvPr>
          <p:cNvSpPr txBox="1"/>
          <p:nvPr/>
        </p:nvSpPr>
        <p:spPr>
          <a:xfrm>
            <a:off x="415866" y="6096000"/>
            <a:ext cx="11422062" cy="523220"/>
          </a:xfrm>
          <a:prstGeom prst="rect">
            <a:avLst/>
          </a:prstGeom>
          <a:noFill/>
        </p:spPr>
        <p:txBody>
          <a:bodyPr wrap="square" rtlCol="0">
            <a:spAutoFit/>
          </a:bodyPr>
          <a:lstStyle/>
          <a:p>
            <a:pPr defTabSz="932597"/>
            <a:r>
              <a:rPr lang="en-US" sz="1400" i="1">
                <a:solidFill>
                  <a:schemeClr val="accent2"/>
                </a:solidFill>
                <a:latin typeface="Segoe UI"/>
              </a:rPr>
              <a:t>Both tools share certain components. Recovery Services vault is used by Azure Migrate: Server Migration, Disaster Recovery, and Azure Backup.</a:t>
            </a:r>
          </a:p>
          <a:p>
            <a:pPr defTabSz="932597"/>
            <a:r>
              <a:rPr lang="en-US" sz="1400" i="1">
                <a:solidFill>
                  <a:schemeClr val="accent2"/>
                </a:solidFill>
                <a:latin typeface="Segoe UI"/>
              </a:rPr>
              <a:t>Common components are used for replication in the Hyper-V and agent-based replication scenarios.</a:t>
            </a:r>
          </a:p>
        </p:txBody>
      </p:sp>
      <p:sp>
        <p:nvSpPr>
          <p:cNvPr id="6" name="Text Placeholder 5">
            <a:extLst>
              <a:ext uri="{FF2B5EF4-FFF2-40B4-BE49-F238E27FC236}">
                <a16:creationId xmlns:a16="http://schemas.microsoft.com/office/drawing/2014/main" id="{16FE1343-842C-D846-A037-76916CF9466B}"/>
              </a:ext>
            </a:extLst>
          </p:cNvPr>
          <p:cNvSpPr>
            <a:spLocks noGrp="1"/>
          </p:cNvSpPr>
          <p:nvPr>
            <p:ph type="body" sz="quarter" idx="10"/>
          </p:nvPr>
        </p:nvSpPr>
        <p:spPr>
          <a:xfrm>
            <a:off x="465138" y="898382"/>
            <a:ext cx="11887195" cy="492443"/>
          </a:xfrm>
        </p:spPr>
        <p:txBody>
          <a:bodyPr/>
          <a:lstStyle/>
          <a:p>
            <a:r>
              <a:rPr lang="en-US"/>
              <a:t>Azure Migrate: Server migration vs Azure Site Recovery</a:t>
            </a:r>
          </a:p>
        </p:txBody>
      </p:sp>
      <p:sp>
        <p:nvSpPr>
          <p:cNvPr id="5" name="Title 4">
            <a:extLst>
              <a:ext uri="{FF2B5EF4-FFF2-40B4-BE49-F238E27FC236}">
                <a16:creationId xmlns:a16="http://schemas.microsoft.com/office/drawing/2014/main" id="{14296C5F-5A64-5348-BC48-79A718FCFB0A}"/>
              </a:ext>
            </a:extLst>
          </p:cNvPr>
          <p:cNvSpPr>
            <a:spLocks noGrp="1"/>
          </p:cNvSpPr>
          <p:nvPr>
            <p:ph type="title"/>
          </p:nvPr>
        </p:nvSpPr>
        <p:spPr>
          <a:xfrm>
            <a:off x="465138" y="441332"/>
            <a:ext cx="11530584" cy="830020"/>
          </a:xfrm>
        </p:spPr>
        <p:txBody>
          <a:bodyPr/>
          <a:lstStyle/>
          <a:p>
            <a:r>
              <a:rPr lang="en-US"/>
              <a:t>Migration: Overview</a:t>
            </a:r>
          </a:p>
        </p:txBody>
      </p:sp>
      <p:graphicFrame>
        <p:nvGraphicFramePr>
          <p:cNvPr id="10" name="Table 4">
            <a:extLst>
              <a:ext uri="{FF2B5EF4-FFF2-40B4-BE49-F238E27FC236}">
                <a16:creationId xmlns:a16="http://schemas.microsoft.com/office/drawing/2014/main" id="{EB30EF1D-7746-FB4A-A92F-EE0A4775D83F}"/>
              </a:ext>
            </a:extLst>
          </p:cNvPr>
          <p:cNvGraphicFramePr>
            <a:graphicFrameLocks noGrp="1"/>
          </p:cNvGraphicFramePr>
          <p:nvPr>
            <p:extLst>
              <p:ext uri="{D42A27DB-BD31-4B8C-83A1-F6EECF244321}">
                <p14:modId xmlns:p14="http://schemas.microsoft.com/office/powerpoint/2010/main" val="2688156181"/>
              </p:ext>
            </p:extLst>
          </p:nvPr>
        </p:nvGraphicFramePr>
        <p:xfrm>
          <a:off x="465138" y="1502880"/>
          <a:ext cx="11422062" cy="4485458"/>
        </p:xfrm>
        <a:graphic>
          <a:graphicData uri="http://schemas.openxmlformats.org/drawingml/2006/table">
            <a:tbl>
              <a:tblPr firstRow="1" bandRow="1">
                <a:tableStyleId>{FABFCF23-3B69-468F-B69F-88F6DE6A72F2}</a:tableStyleId>
              </a:tblPr>
              <a:tblGrid>
                <a:gridCol w="3126466">
                  <a:extLst>
                    <a:ext uri="{9D8B030D-6E8A-4147-A177-3AD203B41FA5}">
                      <a16:colId xmlns:a16="http://schemas.microsoft.com/office/drawing/2014/main" val="2875081745"/>
                    </a:ext>
                  </a:extLst>
                </a:gridCol>
                <a:gridCol w="4147798">
                  <a:extLst>
                    <a:ext uri="{9D8B030D-6E8A-4147-A177-3AD203B41FA5}">
                      <a16:colId xmlns:a16="http://schemas.microsoft.com/office/drawing/2014/main" val="1574648769"/>
                    </a:ext>
                  </a:extLst>
                </a:gridCol>
                <a:gridCol w="4147798">
                  <a:extLst>
                    <a:ext uri="{9D8B030D-6E8A-4147-A177-3AD203B41FA5}">
                      <a16:colId xmlns:a16="http://schemas.microsoft.com/office/drawing/2014/main" val="3694781822"/>
                    </a:ext>
                  </a:extLst>
                </a:gridCol>
              </a:tblGrid>
              <a:tr h="451400">
                <a:tc>
                  <a:txBody>
                    <a:bodyPr/>
                    <a:lstStyle/>
                    <a:p>
                      <a:pPr marL="0" marR="0" algn="l" defTabSz="914400" rtl="0" eaLnBrk="1" fontAlgn="b" latinLnBrk="0" hangingPunct="1">
                        <a:lnSpc>
                          <a:spcPct val="107000"/>
                        </a:lnSpc>
                        <a:spcBef>
                          <a:spcPts val="0"/>
                        </a:spcBef>
                        <a:spcAft>
                          <a:spcPts val="0"/>
                        </a:spcAft>
                      </a:pPr>
                      <a:endParaRPr lang="en-US" sz="1600" kern="1200">
                        <a:solidFill>
                          <a:schemeClr val="bg1"/>
                        </a:solidFill>
                        <a:effectLst/>
                        <a:latin typeface="+mn-lt"/>
                        <a:ea typeface="+mn-ea"/>
                        <a:cs typeface="+mn-cs"/>
                      </a:endParaRP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30446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Scenario</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Purpose-built for server migration to Azure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Built for disaster recovery (DR) for servers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576170">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Options</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Agentless for VMware &amp; Hyper-V</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Agent-based</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Agent-based (migrating with DR constructs)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82673">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tooling (migrate within 180 days per machine)</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Pay for only storage and network</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Compute charges for test migration </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tooling for 31 days (charges per server instance)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627381"/>
                  </a:ext>
                </a:extLst>
              </a:tr>
              <a:tr h="1209352">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Feature support</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Integrated end-to-end journey tracking</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Carry forward assessments for migration</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Migration centric features (custom resource naming, tagging, automatic Azure VM agent install etc.)</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Disaster recovery-centric features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855667"/>
                  </a:ext>
                </a:extLst>
              </a:tr>
              <a:tr h="529316">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Recommended use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Migration to Azure</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Disaster recovery of Azure VMs and for hybrid disaster recovery scenarios</a:t>
                      </a:r>
                    </a:p>
                  </a:txBody>
                  <a:tcPr marL="93260" marR="93260" marT="46630" marB="46630">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02185"/>
                  </a:ext>
                </a:extLst>
              </a:tr>
              <a:tr h="410672">
                <a:tc>
                  <a:txBody>
                    <a:bodyPr/>
                    <a:lstStyle/>
                    <a:p>
                      <a:pPr marL="0" marR="0" algn="l" defTabSz="896354" rtl="0" eaLnBrk="1" fontAlgn="b" latinLnBrk="0" hangingPunct="1">
                        <a:lnSpc>
                          <a:spcPct val="107000"/>
                        </a:lnSpc>
                        <a:spcBef>
                          <a:spcPts val="0"/>
                        </a:spcBef>
                        <a:spcAft>
                          <a:spcPts val="0"/>
                        </a:spcAft>
                      </a:pPr>
                      <a:r>
                        <a:rPr lang="en-US" sz="1400" kern="1200">
                          <a:solidFill>
                            <a:schemeClr val="tx2"/>
                          </a:solidFill>
                          <a:latin typeface="Segoe UI Semibold (Headings)"/>
                          <a:ea typeface="+mn-ea"/>
                          <a:cs typeface="Segoe UI Semilight" panose="020B0402040204020203" pitchFamily="34" charset="0"/>
                        </a:rPr>
                        <a:t>Pricing</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j-lt"/>
                          <a:ea typeface="+mn-ea"/>
                          <a:cs typeface="Segoe UI Semilight" panose="020B0402040204020203" pitchFamily="34" charset="0"/>
                        </a:rPr>
                        <a:t>Free for first 180 days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956749"/>
                  </a:ext>
                </a:extLst>
              </a:tr>
            </a:tbl>
          </a:graphicData>
        </a:graphic>
      </p:graphicFrame>
    </p:spTree>
    <p:extLst>
      <p:ext uri="{BB962C8B-B14F-4D97-AF65-F5344CB8AC3E}">
        <p14:creationId xmlns:p14="http://schemas.microsoft.com/office/powerpoint/2010/main" val="936190113"/>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6"/>
            <a:ext cx="3670294" cy="14356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4" y="1756772"/>
            <a:ext cx="3179965"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Agentless 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3175527"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Agentless 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892552"/>
          </a:xfrm>
          <a:prstGeom prst="rect">
            <a:avLst/>
          </a:prstGeom>
          <a:noFill/>
        </p:spPr>
        <p:txBody>
          <a:bodyPr wrap="square" rtlCol="0">
            <a:spAutoFit/>
          </a:bodyPr>
          <a:lstStyle/>
          <a:p>
            <a:pPr lvl="0" defTabSz="914191">
              <a:defRPr/>
            </a:pPr>
            <a:r>
              <a:rPr lang="en-US" sz="1632" b="1">
                <a:solidFill>
                  <a:schemeClr val="bg2"/>
                </a:solidFill>
                <a:cs typeface="Segoe UI Semilight" panose="020B0402040204020203" pitchFamily="34" charset="0"/>
              </a:rPr>
              <a:t>Requirements</a:t>
            </a:r>
            <a:r>
              <a:rPr lang="en-US" sz="2400" b="1">
                <a:solidFill>
                  <a:schemeClr val="bg1"/>
                </a:solidFill>
                <a:cs typeface="Segoe UI Semilight" panose="020B0402040204020203" pitchFamily="34" charset="0"/>
              </a:rPr>
              <a:t> </a:t>
            </a:r>
          </a:p>
          <a:p>
            <a:pPr marL="165100" indent="-165100" defTabSz="896181">
              <a:buFont typeface="Arial" panose="020B0604020202020204" pitchFamily="34" charset="0"/>
              <a:buChar char="•"/>
            </a:pPr>
            <a:r>
              <a:rPr lang="en-US" sz="1400">
                <a:solidFill>
                  <a:schemeClr val="bg1"/>
                </a:solidFill>
                <a:cs typeface="Segoe UI Semilight" panose="020B0402040204020203" pitchFamily="34" charset="0"/>
              </a:rPr>
              <a:t>Uses the Azure Migrate appliance</a:t>
            </a:r>
          </a:p>
          <a:p>
            <a:pPr marL="165100" indent="-165100" defTabSz="896181">
              <a:buFont typeface="Arial" panose="020B0604020202020204" pitchFamily="34" charset="0"/>
              <a:buChar char="•"/>
            </a:pPr>
            <a:r>
              <a:rPr lang="en-US" sz="1400">
                <a:solidFill>
                  <a:schemeClr val="bg1"/>
                </a:solidFill>
                <a:cs typeface="Segoe UI Semilight" panose="020B0402040204020203" pitchFamily="34" charset="0"/>
              </a:rPr>
              <a:t>No software on VMs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236888"/>
            <a:ext cx="3281721" cy="558936"/>
          </a:xfrm>
          <a:prstGeom prst="rect">
            <a:avLst/>
          </a:prstGeom>
          <a:noFill/>
        </p:spPr>
        <p:txBody>
          <a:bodyPr wrap="square" rtlCol="0">
            <a:spAutoFit/>
          </a:bodyPr>
          <a:lstStyle/>
          <a:p>
            <a:pPr lvl="0" defTabSz="914191">
              <a:defRPr/>
            </a:pPr>
            <a:r>
              <a:rPr lang="en-US" sz="1632" b="1">
                <a:gradFill>
                  <a:gsLst>
                    <a:gs pos="2917">
                      <a:srgbClr val="1A1A1A"/>
                    </a:gs>
                    <a:gs pos="30000">
                      <a:srgbClr val="1A1A1A"/>
                    </a:gs>
                  </a:gsLst>
                  <a:lin ang="5400000" scaled="0"/>
                </a:gradFill>
                <a:cs typeface="Segoe UI Semilight" panose="020B0402040204020203" pitchFamily="34" charset="0"/>
              </a:rPr>
              <a:t>Scale</a:t>
            </a:r>
          </a:p>
          <a:p>
            <a:pPr defTabSz="896181"/>
            <a:r>
              <a:rPr lang="en-US" sz="1400">
                <a:gradFill>
                  <a:gsLst>
                    <a:gs pos="2917">
                      <a:srgbClr val="1A1A1A"/>
                    </a:gs>
                    <a:gs pos="30000">
                      <a:srgbClr val="1A1A1A"/>
                    </a:gs>
                  </a:gsLst>
                  <a:lin ang="5400000" scaled="0"/>
                </a:gradFill>
                <a:cs typeface="Segoe UI Semilight" panose="020B0402040204020203" pitchFamily="34" charset="0"/>
              </a:rPr>
              <a:t>500 concurrent replications</a:t>
            </a: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Requirements </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Hyper-V Replication Provider installed on hosts</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No software on VMs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236888"/>
            <a:ext cx="2817939" cy="774379"/>
          </a:xfrm>
          <a:prstGeom prst="rect">
            <a:avLst/>
          </a:prstGeom>
          <a:noFill/>
        </p:spPr>
        <p:txBody>
          <a:bodyPr wrap="square" rtlCol="0">
            <a:spAutoFit/>
          </a:bodyPr>
          <a:lstStyle>
            <a:defPPr>
              <a:defRPr lang="en-US"/>
            </a:defPPr>
            <a:lvl1pPr lvl="0" defTabSz="914191">
              <a:defRPr sz="1632" b="1">
                <a:gradFill>
                  <a:gsLst>
                    <a:gs pos="2917">
                      <a:srgbClr val="1A1A1A"/>
                    </a:gs>
                    <a:gs pos="30000">
                      <a:srgbClr val="1A1A1A"/>
                    </a:gs>
                  </a:gsLst>
                  <a:lin ang="5400000" scaled="0"/>
                </a:gradFill>
                <a:cs typeface="Segoe UI Semilight" panose="020B0402040204020203" pitchFamily="34" charset="0"/>
              </a:defRPr>
            </a:lvl1pPr>
          </a:lstStyle>
          <a:p>
            <a:r>
              <a:rPr lang="en-US"/>
              <a:t>Scale</a:t>
            </a:r>
          </a:p>
          <a:p>
            <a:pPr defTabSz="896181"/>
            <a:r>
              <a:rPr lang="en-US" sz="1400" b="0"/>
              <a:t>Limited by space available on Hyper-V hosts</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1420710"/>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Requirements</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replication appliance (configuration &amp; process server) installed on dedicated machine</a:t>
            </a:r>
          </a:p>
          <a:p>
            <a:pPr marL="165100" indent="-165100" defTabSz="896181">
              <a:buFont typeface="Arial" panose="020B0604020202020204" pitchFamily="34" charset="0"/>
              <a:buChar char="•"/>
              <a:defRPr/>
            </a:pPr>
            <a:r>
              <a:rPr lang="en-US" sz="1400">
                <a:solidFill>
                  <a:schemeClr val="bg1"/>
                </a:solidFill>
                <a:cs typeface="Segoe UI Semilight" panose="020B0402040204020203" pitchFamily="34" charset="0"/>
              </a:rPr>
              <a:t>Uses mobility service installed on servers</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236888"/>
            <a:ext cx="3223767" cy="1082156"/>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Scale</a:t>
            </a:r>
          </a:p>
          <a:p>
            <a:pPr marL="11112" defTabSz="914191">
              <a:defRPr/>
            </a:pPr>
            <a:r>
              <a:rPr lang="en-US" sz="1400">
                <a:gradFill>
                  <a:gsLst>
                    <a:gs pos="2917">
                      <a:srgbClr val="1A1A1A"/>
                    </a:gs>
                    <a:gs pos="30000">
                      <a:srgbClr val="1A1A1A"/>
                    </a:gs>
                  </a:gsLst>
                  <a:lin ang="5400000" scaled="0"/>
                </a:gradFill>
                <a:cs typeface="Segoe UI Semilight" panose="020B0402040204020203" pitchFamily="34" charset="0"/>
              </a:rPr>
              <a:t>Scale out with additional Process server</a:t>
            </a:r>
          </a:p>
          <a:p>
            <a:pPr marL="11112" defTabSz="914191">
              <a:defRPr/>
            </a:pPr>
            <a:r>
              <a:rPr lang="en-US" sz="1000" i="1">
                <a:solidFill>
                  <a:schemeClr val="accent2"/>
                </a:solidFill>
                <a:cs typeface="Segoe UI Semilight" panose="020B0402040204020203" pitchFamily="34" charset="0"/>
              </a:rPr>
              <a:t>*This method can also be used to migrate VMware or Hyper-V servers by treating them as physical servers</a:t>
            </a:r>
            <a:endParaRPr lang="en-US" sz="1000">
              <a:solidFill>
                <a:schemeClr val="accent2"/>
              </a:solidFill>
              <a:cs typeface="Segoe UI Semilight" panose="020B0402040204020203" pitchFamily="34" charset="0"/>
            </a:endParaRP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pPr lvl="0"/>
            <a:r>
              <a:rPr lang="en-US"/>
              <a:t>Migration: Scenarios</a:t>
            </a:r>
          </a:p>
        </p:txBody>
      </p:sp>
    </p:spTree>
    <p:extLst>
      <p:ext uri="{BB962C8B-B14F-4D97-AF65-F5344CB8AC3E}">
        <p14:creationId xmlns:p14="http://schemas.microsoft.com/office/powerpoint/2010/main" val="241324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F517-7A1E-442A-91B5-768B79644D23}"/>
              </a:ext>
            </a:extLst>
          </p:cNvPr>
          <p:cNvSpPr>
            <a:spLocks noGrp="1"/>
          </p:cNvSpPr>
          <p:nvPr>
            <p:ph type="title"/>
          </p:nvPr>
        </p:nvSpPr>
        <p:spPr>
          <a:xfrm>
            <a:off x="600855" y="466301"/>
            <a:ext cx="11237870" cy="565027"/>
          </a:xfrm>
        </p:spPr>
        <p:txBody>
          <a:bodyPr/>
          <a:lstStyle/>
          <a:p>
            <a:r>
              <a:rPr lang="en-US">
                <a:solidFill>
                  <a:schemeClr val="accent1"/>
                </a:solidFill>
              </a:rPr>
              <a:t>Azure Migrate </a:t>
            </a:r>
            <a:r>
              <a:rPr lang="en-US">
                <a:solidFill>
                  <a:schemeClr val="tx1"/>
                </a:solidFill>
              </a:rPr>
              <a:t>– </a:t>
            </a:r>
            <a:r>
              <a:rPr lang="en-US"/>
              <a:t>Cloud Adoption Strategies</a:t>
            </a:r>
          </a:p>
        </p:txBody>
      </p:sp>
      <p:sp>
        <p:nvSpPr>
          <p:cNvPr id="68" name="Isosceles Triangle 67">
            <a:extLst>
              <a:ext uri="{FF2B5EF4-FFF2-40B4-BE49-F238E27FC236}">
                <a16:creationId xmlns:a16="http://schemas.microsoft.com/office/drawing/2014/main" id="{226F1ED0-7613-47B0-BC86-9BA9E752E3B9}"/>
              </a:ext>
            </a:extLst>
          </p:cNvPr>
          <p:cNvSpPr/>
          <p:nvPr/>
        </p:nvSpPr>
        <p:spPr bwMode="auto">
          <a:xfrm flipH="1">
            <a:off x="456275" y="5063200"/>
            <a:ext cx="11373049" cy="1657282"/>
          </a:xfrm>
          <a:prstGeom prst="triangle">
            <a:avLst>
              <a:gd name="adj" fmla="val 114"/>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38E502A6-6C9C-4EE2-9839-86B1A083B7B0}"/>
              </a:ext>
            </a:extLst>
          </p:cNvPr>
          <p:cNvCxnSpPr>
            <a:cxnSpLocks/>
          </p:cNvCxnSpPr>
          <p:nvPr/>
        </p:nvCxnSpPr>
        <p:spPr>
          <a:xfrm flipV="1">
            <a:off x="456278" y="5012168"/>
            <a:ext cx="11414732" cy="1696511"/>
          </a:xfrm>
          <a:prstGeom prst="straightConnector1">
            <a:avLst/>
          </a:prstGeom>
          <a:ln w="53975">
            <a:solidFill>
              <a:srgbClr val="00206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9" name="Arrow: Pentagon 88">
            <a:extLst>
              <a:ext uri="{FF2B5EF4-FFF2-40B4-BE49-F238E27FC236}">
                <a16:creationId xmlns:a16="http://schemas.microsoft.com/office/drawing/2014/main" id="{EE3E2D89-ADBC-49B0-A2FB-9C93B0EA5372}"/>
              </a:ext>
            </a:extLst>
          </p:cNvPr>
          <p:cNvSpPr/>
          <p:nvPr/>
        </p:nvSpPr>
        <p:spPr>
          <a:xfrm>
            <a:off x="587309" y="1137613"/>
            <a:ext cx="3213548" cy="374376"/>
          </a:xfrm>
          <a:prstGeom prst="homePlate">
            <a:avLst>
              <a:gd name="adj" fmla="val 31732"/>
            </a:avLst>
          </a:pr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MIGRATE / REHOST</a:t>
            </a:r>
          </a:p>
        </p:txBody>
      </p:sp>
      <p:sp>
        <p:nvSpPr>
          <p:cNvPr id="104" name="Arrow: Chevron 103">
            <a:extLst>
              <a:ext uri="{FF2B5EF4-FFF2-40B4-BE49-F238E27FC236}">
                <a16:creationId xmlns:a16="http://schemas.microsoft.com/office/drawing/2014/main" id="{1EA6EB64-F53B-4BDC-B8FB-9DBCD0AC70C4}"/>
              </a:ext>
            </a:extLst>
          </p:cNvPr>
          <p:cNvSpPr/>
          <p:nvPr/>
        </p:nvSpPr>
        <p:spPr>
          <a:xfrm>
            <a:off x="3783962" y="1137612"/>
            <a:ext cx="2741162" cy="363075"/>
          </a:xfrm>
          <a:prstGeom prst="chevron">
            <a:avLst>
              <a:gd name="adj" fmla="val 31449"/>
            </a:avLst>
          </a:pr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OPTIMIZE / REFACTOR</a:t>
            </a:r>
          </a:p>
        </p:txBody>
      </p:sp>
      <p:sp>
        <p:nvSpPr>
          <p:cNvPr id="105" name="Arrow: Chevron 104">
            <a:extLst>
              <a:ext uri="{FF2B5EF4-FFF2-40B4-BE49-F238E27FC236}">
                <a16:creationId xmlns:a16="http://schemas.microsoft.com/office/drawing/2014/main" id="{5230E70E-CDA0-405F-A588-76CEF665D32B}"/>
              </a:ext>
            </a:extLst>
          </p:cNvPr>
          <p:cNvSpPr/>
          <p:nvPr/>
        </p:nvSpPr>
        <p:spPr>
          <a:xfrm>
            <a:off x="6508103" y="1137612"/>
            <a:ext cx="2741162" cy="363075"/>
          </a:xfrm>
          <a:prstGeom prst="chevron">
            <a:avLst>
              <a:gd name="adj" fmla="val 30022"/>
            </a:avLst>
          </a:pr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MODERNIZE / REBUILD</a:t>
            </a:r>
          </a:p>
        </p:txBody>
      </p:sp>
      <p:sp>
        <p:nvSpPr>
          <p:cNvPr id="106" name="Arrow: Chevron 105">
            <a:extLst>
              <a:ext uri="{FF2B5EF4-FFF2-40B4-BE49-F238E27FC236}">
                <a16:creationId xmlns:a16="http://schemas.microsoft.com/office/drawing/2014/main" id="{5CF1F9A3-BA4B-489F-A909-17D6F795486B}"/>
              </a:ext>
            </a:extLst>
          </p:cNvPr>
          <p:cNvSpPr/>
          <p:nvPr/>
        </p:nvSpPr>
        <p:spPr>
          <a:xfrm>
            <a:off x="9232244" y="1137612"/>
            <a:ext cx="2741162" cy="363075"/>
          </a:xfrm>
          <a:prstGeom prst="chevron">
            <a:avLst>
              <a:gd name="adj" fmla="val 32876"/>
            </a:avLst>
          </a:pr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630" tIns="46630" rIns="46630" bIns="46630" numCol="1" spcCol="1270" anchor="ctr" anchorCtr="0">
            <a:noAutofit/>
          </a:bodyPr>
          <a:lstStyle/>
          <a:p>
            <a:pPr algn="ctr" defTabSz="634684">
              <a:spcBef>
                <a:spcPct val="0"/>
              </a:spcBef>
              <a:defRPr/>
            </a:pPr>
            <a:r>
              <a:rPr lang="en-US" sz="1428">
                <a:solidFill>
                  <a:srgbClr val="FFFFFF"/>
                </a:solidFill>
                <a:latin typeface="Segoe UI Semibold"/>
              </a:rPr>
              <a:t>INNOVATE / REARCHITECT</a:t>
            </a:r>
          </a:p>
        </p:txBody>
      </p:sp>
      <p:sp>
        <p:nvSpPr>
          <p:cNvPr id="107" name="object 4">
            <a:extLst>
              <a:ext uri="{FF2B5EF4-FFF2-40B4-BE49-F238E27FC236}">
                <a16:creationId xmlns:a16="http://schemas.microsoft.com/office/drawing/2014/main" id="{8CC62B43-8369-44EB-8F64-0A11C598FDEC}"/>
              </a:ext>
            </a:extLst>
          </p:cNvPr>
          <p:cNvSpPr txBox="1">
            <a:spLocks/>
          </p:cNvSpPr>
          <p:nvPr/>
        </p:nvSpPr>
        <p:spPr>
          <a:xfrm rot="21033326">
            <a:off x="563361" y="5862817"/>
            <a:ext cx="3261444" cy="51231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12953" algn="ctr" defTabSz="951304">
              <a:spcBef>
                <a:spcPts val="0"/>
              </a:spcBef>
              <a:defRPr/>
            </a:pPr>
            <a:r>
              <a:rPr lang="en-US" sz="1632" spc="-5">
                <a:solidFill>
                  <a:srgbClr val="FFB900"/>
                </a:solidFill>
                <a:latin typeface="Segoe UI Semibold"/>
              </a:rPr>
              <a:t>Up-to </a:t>
            </a:r>
          </a:p>
          <a:p>
            <a:pPr marL="12953" algn="ctr" defTabSz="951304">
              <a:spcBef>
                <a:spcPts val="0"/>
              </a:spcBef>
              <a:defRPr/>
            </a:pPr>
            <a:r>
              <a:rPr lang="en-US" sz="1632" spc="-5">
                <a:solidFill>
                  <a:srgbClr val="FFB900"/>
                </a:solidFill>
                <a:latin typeface="Segoe UI Semibold"/>
              </a:rPr>
              <a:t>20%-30% Cost Savings</a:t>
            </a:r>
            <a:endParaRPr lang="en-US" sz="1632" spc="-51">
              <a:solidFill>
                <a:srgbClr val="FFB900"/>
              </a:solidFill>
              <a:latin typeface="Segoe UI Semibold"/>
            </a:endParaRPr>
          </a:p>
        </p:txBody>
      </p:sp>
      <p:sp>
        <p:nvSpPr>
          <p:cNvPr id="108" name="object 4">
            <a:extLst>
              <a:ext uri="{FF2B5EF4-FFF2-40B4-BE49-F238E27FC236}">
                <a16:creationId xmlns:a16="http://schemas.microsoft.com/office/drawing/2014/main" id="{52A56D53-9993-4A58-AF87-C83B0D94015A}"/>
              </a:ext>
            </a:extLst>
          </p:cNvPr>
          <p:cNvSpPr txBox="1">
            <a:spLocks/>
          </p:cNvSpPr>
          <p:nvPr/>
        </p:nvSpPr>
        <p:spPr>
          <a:xfrm rot="21040776">
            <a:off x="3938526" y="5413682"/>
            <a:ext cx="2382007" cy="461046"/>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12953" algn="ctr" defTabSz="951304">
              <a:lnSpc>
                <a:spcPct val="90000"/>
              </a:lnSpc>
              <a:spcBef>
                <a:spcPts val="0"/>
              </a:spcBef>
              <a:defRPr/>
            </a:pPr>
            <a:r>
              <a:rPr lang="en-US" sz="1632" spc="-5">
                <a:solidFill>
                  <a:srgbClr val="FFB900"/>
                </a:solidFill>
                <a:latin typeface="Segoe UI Semibold"/>
              </a:rPr>
              <a:t>Up-to 50%</a:t>
            </a:r>
            <a:br>
              <a:rPr lang="en-US" sz="1632" spc="-5">
                <a:solidFill>
                  <a:srgbClr val="FFB900"/>
                </a:solidFill>
                <a:latin typeface="Segoe UI Semibold"/>
              </a:rPr>
            </a:br>
            <a:r>
              <a:rPr lang="en-US" sz="1632" spc="-5">
                <a:solidFill>
                  <a:srgbClr val="FFB900"/>
                </a:solidFill>
                <a:latin typeface="Segoe UI Semibold"/>
              </a:rPr>
              <a:t>Cost Savings</a:t>
            </a:r>
            <a:endParaRPr lang="en-US" sz="1632" spc="-51">
              <a:solidFill>
                <a:srgbClr val="FFB900"/>
              </a:solidFill>
              <a:latin typeface="Segoe UI Semibold"/>
            </a:endParaRPr>
          </a:p>
        </p:txBody>
      </p:sp>
      <p:sp>
        <p:nvSpPr>
          <p:cNvPr id="109" name="Rectangle 18">
            <a:extLst>
              <a:ext uri="{FF2B5EF4-FFF2-40B4-BE49-F238E27FC236}">
                <a16:creationId xmlns:a16="http://schemas.microsoft.com/office/drawing/2014/main" id="{95D56F89-F3AF-4F26-B5D7-6720E1DCB8AA}"/>
              </a:ext>
            </a:extLst>
          </p:cNvPr>
          <p:cNvSpPr/>
          <p:nvPr/>
        </p:nvSpPr>
        <p:spPr bwMode="auto">
          <a:xfrm rot="16200000">
            <a:off x="4883037" y="-296907"/>
            <a:ext cx="2590631" cy="11444148"/>
          </a:xfrm>
          <a:custGeom>
            <a:avLst/>
            <a:gdLst>
              <a:gd name="connsiteX0" fmla="*/ 0 w 3522543"/>
              <a:gd name="connsiteY0" fmla="*/ 0 h 4490564"/>
              <a:gd name="connsiteX1" fmla="*/ 3522543 w 3522543"/>
              <a:gd name="connsiteY1" fmla="*/ 0 h 4490564"/>
              <a:gd name="connsiteX2" fmla="*/ 3522543 w 3522543"/>
              <a:gd name="connsiteY2" fmla="*/ 4490564 h 4490564"/>
              <a:gd name="connsiteX3" fmla="*/ 0 w 3522543"/>
              <a:gd name="connsiteY3" fmla="*/ 4490564 h 4490564"/>
              <a:gd name="connsiteX4" fmla="*/ 0 w 3522543"/>
              <a:gd name="connsiteY4" fmla="*/ 0 h 4490564"/>
              <a:gd name="connsiteX0" fmla="*/ 3522543 w 3613983"/>
              <a:gd name="connsiteY0" fmla="*/ 4490564 h 4582004"/>
              <a:gd name="connsiteX1" fmla="*/ 0 w 3613983"/>
              <a:gd name="connsiteY1" fmla="*/ 4490564 h 4582004"/>
              <a:gd name="connsiteX2" fmla="*/ 0 w 3613983"/>
              <a:gd name="connsiteY2" fmla="*/ 0 h 4582004"/>
              <a:gd name="connsiteX3" fmla="*/ 3522543 w 3613983"/>
              <a:gd name="connsiteY3" fmla="*/ 0 h 4582004"/>
              <a:gd name="connsiteX4" fmla="*/ 3613983 w 3613983"/>
              <a:gd name="connsiteY4" fmla="*/ 4582004 h 4582004"/>
              <a:gd name="connsiteX0" fmla="*/ 3522543 w 3522543"/>
              <a:gd name="connsiteY0" fmla="*/ 4490564 h 4490564"/>
              <a:gd name="connsiteX1" fmla="*/ 0 w 3522543"/>
              <a:gd name="connsiteY1" fmla="*/ 4490564 h 4490564"/>
              <a:gd name="connsiteX2" fmla="*/ 0 w 3522543"/>
              <a:gd name="connsiteY2" fmla="*/ 0 h 4490564"/>
              <a:gd name="connsiteX3" fmla="*/ 3522543 w 3522543"/>
              <a:gd name="connsiteY3" fmla="*/ 0 h 4490564"/>
              <a:gd name="connsiteX0" fmla="*/ 0 w 3522543"/>
              <a:gd name="connsiteY0" fmla="*/ 4490564 h 4490564"/>
              <a:gd name="connsiteX1" fmla="*/ 0 w 3522543"/>
              <a:gd name="connsiteY1" fmla="*/ 0 h 4490564"/>
              <a:gd name="connsiteX2" fmla="*/ 3522543 w 3522543"/>
              <a:gd name="connsiteY2" fmla="*/ 0 h 4490564"/>
            </a:gdLst>
            <a:ahLst/>
            <a:cxnLst>
              <a:cxn ang="0">
                <a:pos x="connsiteX0" y="connsiteY0"/>
              </a:cxn>
              <a:cxn ang="0">
                <a:pos x="connsiteX1" y="connsiteY1"/>
              </a:cxn>
              <a:cxn ang="0">
                <a:pos x="connsiteX2" y="connsiteY2"/>
              </a:cxn>
            </a:cxnLst>
            <a:rect l="l" t="t" r="r" b="b"/>
            <a:pathLst>
              <a:path w="3522543" h="4490564">
                <a:moveTo>
                  <a:pt x="0" y="4490564"/>
                </a:moveTo>
                <a:lnTo>
                  <a:pt x="0" y="0"/>
                </a:lnTo>
                <a:lnTo>
                  <a:pt x="3522543" y="0"/>
                </a:lnTo>
              </a:path>
            </a:pathLst>
          </a:custGeom>
          <a:noFill/>
          <a:ln w="76200">
            <a:solidFill>
              <a:schemeClr val="accent2"/>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473517C7-632C-44A0-A312-662307721880}"/>
              </a:ext>
            </a:extLst>
          </p:cNvPr>
          <p:cNvSpPr/>
          <p:nvPr/>
        </p:nvSpPr>
        <p:spPr bwMode="auto">
          <a:xfrm rot="16200000">
            <a:off x="-94419" y="5699192"/>
            <a:ext cx="1036880" cy="382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spAutoFit/>
          </a:bodyPr>
          <a:lstStyle/>
          <a:p>
            <a:pPr algn="ctr" defTabSz="932293" fontAlgn="base">
              <a:spcBef>
                <a:spcPct val="0"/>
              </a:spcBef>
              <a:spcAft>
                <a:spcPct val="0"/>
              </a:spcAft>
              <a:defRPr/>
            </a:pPr>
            <a:r>
              <a:rPr lang="en-US" sz="1836">
                <a:solidFill>
                  <a:srgbClr val="000000"/>
                </a:solidFill>
                <a:latin typeface="Segoe UI Semibold" panose="020B0702040204020203" pitchFamily="34" charset="0"/>
                <a:ea typeface="Segoe UI" pitchFamily="34" charset="0"/>
                <a:cs typeface="Segoe UI Semibold" panose="020B0702040204020203" pitchFamily="34" charset="0"/>
              </a:rPr>
              <a:t>BENEFIT</a:t>
            </a:r>
          </a:p>
        </p:txBody>
      </p:sp>
      <p:sp>
        <p:nvSpPr>
          <p:cNvPr id="111" name="Rectangle 110">
            <a:extLst>
              <a:ext uri="{FF2B5EF4-FFF2-40B4-BE49-F238E27FC236}">
                <a16:creationId xmlns:a16="http://schemas.microsoft.com/office/drawing/2014/main" id="{72EAD6BE-E002-40AA-BFBD-51D4A0276BAD}"/>
              </a:ext>
            </a:extLst>
          </p:cNvPr>
          <p:cNvSpPr/>
          <p:nvPr/>
        </p:nvSpPr>
        <p:spPr bwMode="auto">
          <a:xfrm>
            <a:off x="6224307" y="6572042"/>
            <a:ext cx="698538" cy="2968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6630" tIns="46630" rIns="4663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836">
                <a:solidFill>
                  <a:srgbClr val="1A1A1A"/>
                </a:solidFill>
                <a:latin typeface="Segoe UI Semibold"/>
                <a:ea typeface="Segoe UI" pitchFamily="34" charset="0"/>
                <a:cs typeface="Segoe UI Semibold"/>
              </a:rPr>
              <a:t>COST</a:t>
            </a:r>
            <a:endParaRPr lang="en-US" sz="1836">
              <a:solidFill>
                <a:srgbClr val="1A1A1A"/>
              </a:solidFill>
              <a:latin typeface="Segoe UI Semibold" panose="020B0702040204020203" pitchFamily="34" charset="0"/>
              <a:ea typeface="Segoe UI" pitchFamily="34" charset="0"/>
            </a:endParaRPr>
          </a:p>
        </p:txBody>
      </p:sp>
      <p:grpSp>
        <p:nvGrpSpPr>
          <p:cNvPr id="112" name="Group 111">
            <a:extLst>
              <a:ext uri="{FF2B5EF4-FFF2-40B4-BE49-F238E27FC236}">
                <a16:creationId xmlns:a16="http://schemas.microsoft.com/office/drawing/2014/main" id="{B37898C7-56CF-43B4-8101-AEA2D87FD0F3}"/>
              </a:ext>
            </a:extLst>
          </p:cNvPr>
          <p:cNvGrpSpPr/>
          <p:nvPr/>
        </p:nvGrpSpPr>
        <p:grpSpPr>
          <a:xfrm>
            <a:off x="706109" y="1479009"/>
            <a:ext cx="2995179" cy="4644213"/>
            <a:chOff x="700680" y="1668078"/>
            <a:chExt cx="2936717" cy="4306002"/>
          </a:xfrm>
        </p:grpSpPr>
        <p:sp>
          <p:nvSpPr>
            <p:cNvPr id="113" name="Rectangle 112">
              <a:extLst>
                <a:ext uri="{FF2B5EF4-FFF2-40B4-BE49-F238E27FC236}">
                  <a16:creationId xmlns:a16="http://schemas.microsoft.com/office/drawing/2014/main" id="{6FB5775D-FEC5-4621-A34A-545D20658D90}"/>
                </a:ext>
              </a:extLst>
            </p:cNvPr>
            <p:cNvSpPr/>
            <p:nvPr/>
          </p:nvSpPr>
          <p:spPr bwMode="auto">
            <a:xfrm>
              <a:off x="960370" y="2851909"/>
              <a:ext cx="2517275" cy="28738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Hardware savings </a:t>
              </a:r>
              <a:r>
                <a:rPr lang="en-US" sz="1020" kern="0">
                  <a:solidFill>
                    <a:srgbClr val="000000"/>
                  </a:solidFill>
                  <a:latin typeface="Segoe UI"/>
                </a:rPr>
                <a:t>on server, storage and networking equipment</a:t>
              </a:r>
            </a:p>
            <a:p>
              <a:pPr defTabSz="931946" fontAlgn="base">
                <a:spcBef>
                  <a:spcPts val="612"/>
                </a:spcBef>
                <a:spcAft>
                  <a:spcPct val="0"/>
                </a:spcAft>
                <a:defRPr/>
              </a:pPr>
              <a:r>
                <a:rPr lang="en-US" sz="1020" kern="0">
                  <a:solidFill>
                    <a:srgbClr val="000000"/>
                  </a:solidFill>
                  <a:latin typeface="Segoe UI Semibold"/>
                </a:rPr>
                <a:t>Software savings </a:t>
              </a:r>
              <a:r>
                <a:rPr lang="en-US" sz="1020" kern="0">
                  <a:solidFill>
                    <a:srgbClr val="000000"/>
                  </a:solidFill>
                  <a:latin typeface="Segoe UI"/>
                </a:rPr>
                <a:t>– Cost out of unused</a:t>
              </a:r>
              <a:br>
                <a:rPr lang="en-US" sz="1020" kern="0">
                  <a:solidFill>
                    <a:srgbClr val="000000"/>
                  </a:solidFill>
                  <a:latin typeface="Segoe UI"/>
                </a:rPr>
              </a:br>
              <a:r>
                <a:rPr lang="en-US" sz="1020" kern="0">
                  <a:solidFill>
                    <a:srgbClr val="000000"/>
                  </a:solidFill>
                  <a:latin typeface="Segoe UI"/>
                </a:rPr>
                <a:t>3rd party Software licenses </a:t>
              </a:r>
            </a:p>
            <a:p>
              <a:pPr defTabSz="931946" fontAlgn="base">
                <a:spcBef>
                  <a:spcPts val="612"/>
                </a:spcBef>
                <a:spcAft>
                  <a:spcPct val="0"/>
                </a:spcAft>
                <a:defRPr/>
              </a:pPr>
              <a:r>
                <a:rPr lang="en-US" sz="1020" kern="0">
                  <a:solidFill>
                    <a:srgbClr val="000000"/>
                  </a:solidFill>
                  <a:latin typeface="Segoe UI Semibold"/>
                </a:rPr>
                <a:t>Reduced Maintenance costs – </a:t>
              </a:r>
              <a:r>
                <a:rPr lang="en-US" sz="1020" kern="0">
                  <a:solidFill>
                    <a:srgbClr val="000000"/>
                  </a:solidFill>
                  <a:latin typeface="Segoe UI"/>
                </a:rPr>
                <a:t>Due to vendor contract reduction</a:t>
              </a:r>
            </a:p>
            <a:p>
              <a:pPr defTabSz="931946" fontAlgn="base">
                <a:spcBef>
                  <a:spcPts val="612"/>
                </a:spcBef>
                <a:spcAft>
                  <a:spcPct val="0"/>
                </a:spcAft>
                <a:defRPr/>
              </a:pPr>
              <a:r>
                <a:rPr lang="en-US" sz="1020" kern="0">
                  <a:solidFill>
                    <a:srgbClr val="000000"/>
                  </a:solidFill>
                  <a:latin typeface="Segoe UI Semibold"/>
                </a:rPr>
                <a:t>DC Facility savings </a:t>
              </a:r>
              <a:r>
                <a:rPr lang="en-US" sz="1020" kern="0">
                  <a:solidFill>
                    <a:srgbClr val="000000"/>
                  </a:solidFill>
                  <a:latin typeface="Segoe UI"/>
                </a:rPr>
                <a:t>– Free cash flow from reduced Datacenter facilities and energy</a:t>
              </a:r>
            </a:p>
            <a:p>
              <a:pPr defTabSz="931946" fontAlgn="base">
                <a:spcBef>
                  <a:spcPts val="612"/>
                </a:spcBef>
                <a:spcAft>
                  <a:spcPct val="0"/>
                </a:spcAft>
                <a:defRPr/>
              </a:pPr>
              <a:r>
                <a:rPr lang="en-US" sz="1020" kern="0">
                  <a:solidFill>
                    <a:srgbClr val="000000"/>
                  </a:solidFill>
                  <a:latin typeface="Segoe UI Semibold"/>
                </a:rPr>
                <a:t>Higher SLA and uptime </a:t>
              </a:r>
              <a:r>
                <a:rPr lang="en-US" sz="1020" kern="0">
                  <a:solidFill>
                    <a:srgbClr val="000000"/>
                  </a:solidFill>
                  <a:latin typeface="Segoe UI"/>
                </a:rPr>
                <a:t>– 99.9% minimum </a:t>
              </a:r>
            </a:p>
            <a:p>
              <a:pPr defTabSz="931946" fontAlgn="base">
                <a:spcBef>
                  <a:spcPts val="612"/>
                </a:spcBef>
                <a:spcAft>
                  <a:spcPct val="0"/>
                </a:spcAft>
                <a:defRPr/>
              </a:pPr>
              <a:r>
                <a:rPr lang="en-US" sz="1020" kern="0">
                  <a:solidFill>
                    <a:srgbClr val="000000"/>
                  </a:solidFill>
                  <a:latin typeface="Segoe UI Semibold"/>
                </a:rPr>
                <a:t>DR as a Service </a:t>
              </a:r>
              <a:r>
                <a:rPr lang="en-US" sz="1020" kern="0">
                  <a:solidFill>
                    <a:srgbClr val="000000"/>
                  </a:solidFill>
                  <a:latin typeface="Segoe UI"/>
                </a:rPr>
                <a:t>– Cost effective and</a:t>
              </a:r>
              <a:br>
                <a:rPr lang="en-US" sz="1020" kern="0">
                  <a:solidFill>
                    <a:srgbClr val="000000"/>
                  </a:solidFill>
                  <a:latin typeface="Segoe UI"/>
                </a:rPr>
              </a:br>
              <a:r>
                <a:rPr lang="en-US" sz="1020" kern="0">
                  <a:solidFill>
                    <a:srgbClr val="000000"/>
                  </a:solidFill>
                  <a:latin typeface="Segoe UI"/>
                </a:rPr>
                <a:t>high-speed DR</a:t>
              </a:r>
            </a:p>
            <a:p>
              <a:pPr defTabSz="931946" fontAlgn="base">
                <a:spcBef>
                  <a:spcPts val="612"/>
                </a:spcBef>
                <a:spcAft>
                  <a:spcPct val="0"/>
                </a:spcAft>
                <a:defRPr/>
              </a:pPr>
              <a:r>
                <a:rPr lang="en-US" sz="1020" kern="0">
                  <a:solidFill>
                    <a:srgbClr val="000000"/>
                  </a:solidFill>
                  <a:latin typeface="Segoe UI Semibold"/>
                </a:rPr>
                <a:t>Administration Efficiency </a:t>
              </a:r>
              <a:r>
                <a:rPr lang="en-US" sz="1020" kern="0">
                  <a:solidFill>
                    <a:srgbClr val="000000"/>
                  </a:solidFill>
                  <a:latin typeface="Segoe UI"/>
                </a:rPr>
                <a:t>with automated management and insights</a:t>
              </a:r>
            </a:p>
            <a:p>
              <a:pPr defTabSz="931946" fontAlgn="base">
                <a:spcBef>
                  <a:spcPts val="612"/>
                </a:spcBef>
                <a:spcAft>
                  <a:spcPct val="0"/>
                </a:spcAft>
                <a:defRPr/>
              </a:pPr>
              <a:r>
                <a:rPr lang="en-US" sz="1020" kern="0">
                  <a:solidFill>
                    <a:srgbClr val="000000"/>
                  </a:solidFill>
                  <a:latin typeface="Segoe UI Semibold"/>
                </a:rPr>
                <a:t>Reduced Cyber Risk </a:t>
              </a:r>
              <a:r>
                <a:rPr lang="en-US" sz="1020" kern="0">
                  <a:solidFill>
                    <a:srgbClr val="000000"/>
                  </a:solidFill>
                  <a:latin typeface="Segoe UI"/>
                </a:rPr>
                <a:t>– Multi-layered security controls and threat intelligence</a:t>
              </a:r>
            </a:p>
          </p:txBody>
        </p:sp>
        <p:sp>
          <p:nvSpPr>
            <p:cNvPr id="114" name="Rectangle 113">
              <a:extLst>
                <a:ext uri="{FF2B5EF4-FFF2-40B4-BE49-F238E27FC236}">
                  <a16:creationId xmlns:a16="http://schemas.microsoft.com/office/drawing/2014/main" id="{7E4746F8-9A4B-4D07-B5EA-3E7D2D317231}"/>
                </a:ext>
              </a:extLst>
            </p:cNvPr>
            <p:cNvSpPr/>
            <p:nvPr/>
          </p:nvSpPr>
          <p:spPr bwMode="auto">
            <a:xfrm>
              <a:off x="1094065" y="2455156"/>
              <a:ext cx="2249885" cy="34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Build the Foundation</a:t>
              </a:r>
              <a:br>
                <a:rPr lang="en-US" sz="1224" kern="0">
                  <a:solidFill>
                    <a:srgbClr val="0078D4"/>
                  </a:solidFill>
                  <a:latin typeface="Segoe UI Semibold"/>
                  <a:cs typeface="Segoe UI" panose="020B0502040204020203" pitchFamily="34" charset="0"/>
                </a:rPr>
              </a:br>
              <a:r>
                <a:rPr lang="en-US" sz="1224" kern="0">
                  <a:solidFill>
                    <a:srgbClr val="0078D4"/>
                  </a:solidFill>
                  <a:latin typeface="Segoe UI Semibold"/>
                  <a:cs typeface="Segoe UI" panose="020B0502040204020203" pitchFamily="34" charset="0"/>
                </a:rPr>
                <a:t>and Achieve Quick Wins</a:t>
              </a:r>
            </a:p>
          </p:txBody>
        </p:sp>
        <p:grpSp>
          <p:nvGrpSpPr>
            <p:cNvPr id="115" name="Group 114">
              <a:extLst>
                <a:ext uri="{FF2B5EF4-FFF2-40B4-BE49-F238E27FC236}">
                  <a16:creationId xmlns:a16="http://schemas.microsoft.com/office/drawing/2014/main" id="{6A7E11F7-F1BA-4992-B732-6E28460B112C}"/>
                </a:ext>
              </a:extLst>
            </p:cNvPr>
            <p:cNvGrpSpPr/>
            <p:nvPr/>
          </p:nvGrpSpPr>
          <p:grpSpPr>
            <a:xfrm>
              <a:off x="1939312" y="1782489"/>
              <a:ext cx="634394" cy="563044"/>
              <a:chOff x="1814229" y="1840364"/>
              <a:chExt cx="634394" cy="563044"/>
            </a:xfrm>
          </p:grpSpPr>
          <p:sp>
            <p:nvSpPr>
              <p:cNvPr id="153" name="Oval 152">
                <a:extLst>
                  <a:ext uri="{FF2B5EF4-FFF2-40B4-BE49-F238E27FC236}">
                    <a16:creationId xmlns:a16="http://schemas.microsoft.com/office/drawing/2014/main" id="{1545AFB3-D48B-41E9-9E44-6C333D78A234}"/>
                  </a:ext>
                </a:extLst>
              </p:cNvPr>
              <p:cNvSpPr>
                <a:spLocks/>
              </p:cNvSpPr>
              <p:nvPr/>
            </p:nvSpPr>
            <p:spPr>
              <a:xfrm>
                <a:off x="1844601" y="1881085"/>
                <a:ext cx="604022" cy="522323"/>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154" name="Oval 153">
                <a:extLst>
                  <a:ext uri="{FF2B5EF4-FFF2-40B4-BE49-F238E27FC236}">
                    <a16:creationId xmlns:a16="http://schemas.microsoft.com/office/drawing/2014/main" id="{5F624A61-D47C-4D5B-BD04-B841CC326ECC}"/>
                  </a:ext>
                </a:extLst>
              </p:cNvPr>
              <p:cNvSpPr>
                <a:spLocks/>
              </p:cNvSpPr>
              <p:nvPr/>
            </p:nvSpPr>
            <p:spPr>
              <a:xfrm>
                <a:off x="1814229" y="1840364"/>
                <a:ext cx="604022" cy="549334"/>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155" name="arrow_16" title="Icon of two arrows that crisscross">
                <a:extLst>
                  <a:ext uri="{FF2B5EF4-FFF2-40B4-BE49-F238E27FC236}">
                    <a16:creationId xmlns:a16="http://schemas.microsoft.com/office/drawing/2014/main" id="{F7BA2400-936B-4BCC-9411-6EFEF9BB4C35}"/>
                  </a:ext>
                </a:extLst>
              </p:cNvPr>
              <p:cNvSpPr>
                <a:spLocks noChangeAspect="1" noEditPoints="1"/>
              </p:cNvSpPr>
              <p:nvPr/>
            </p:nvSpPr>
            <p:spPr bwMode="auto">
              <a:xfrm>
                <a:off x="1953989" y="1990950"/>
                <a:ext cx="363082" cy="24908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714">
                  <a:gradFill>
                    <a:gsLst>
                      <a:gs pos="0">
                        <a:srgbClr val="505050"/>
                      </a:gs>
                      <a:gs pos="100000">
                        <a:srgbClr val="505050"/>
                      </a:gs>
                    </a:gsLst>
                    <a:lin ang="5400000" scaled="1"/>
                  </a:gradFill>
                  <a:latin typeface="Segoe UI"/>
                </a:endParaRPr>
              </a:p>
            </p:txBody>
          </p:sp>
        </p:grpSp>
        <p:cxnSp>
          <p:nvCxnSpPr>
            <p:cNvPr id="116" name="Straight Connector 115">
              <a:extLst>
                <a:ext uri="{FF2B5EF4-FFF2-40B4-BE49-F238E27FC236}">
                  <a16:creationId xmlns:a16="http://schemas.microsoft.com/office/drawing/2014/main" id="{D0956D96-1D43-4C1A-BB31-95C0C86A28F2}"/>
                </a:ext>
              </a:extLst>
            </p:cNvPr>
            <p:cNvCxnSpPr>
              <a:cxnSpLocks/>
            </p:cNvCxnSpPr>
            <p:nvPr/>
          </p:nvCxnSpPr>
          <p:spPr>
            <a:xfrm flipV="1">
              <a:off x="3637397" y="1668078"/>
              <a:ext cx="0" cy="4306002"/>
            </a:xfrm>
            <a:prstGeom prst="line">
              <a:avLst/>
            </a:prstGeom>
            <a:noFill/>
            <a:ln w="6350" cap="flat" cmpd="sng" algn="ctr">
              <a:solidFill>
                <a:schemeClr val="bg1">
                  <a:lumMod val="65000"/>
                </a:schemeClr>
              </a:solidFill>
              <a:prstDash val="dash"/>
              <a:headEnd type="oval" w="med" len="med"/>
              <a:tailEnd type="none" w="med" len="med"/>
            </a:ln>
            <a:effectLst/>
          </p:spPr>
        </p:cxnSp>
        <p:grpSp>
          <p:nvGrpSpPr>
            <p:cNvPr id="117" name="Graphic 276">
              <a:extLst>
                <a:ext uri="{FF2B5EF4-FFF2-40B4-BE49-F238E27FC236}">
                  <a16:creationId xmlns:a16="http://schemas.microsoft.com/office/drawing/2014/main" id="{B8C8E9C8-8060-4199-844E-608251101B7E}"/>
                </a:ext>
              </a:extLst>
            </p:cNvPr>
            <p:cNvGrpSpPr/>
            <p:nvPr/>
          </p:nvGrpSpPr>
          <p:grpSpPr>
            <a:xfrm>
              <a:off x="735347" y="2941695"/>
              <a:ext cx="141150" cy="190742"/>
              <a:chOff x="6042024" y="3259137"/>
              <a:chExt cx="352425" cy="476250"/>
            </a:xfrm>
            <a:noFill/>
          </p:grpSpPr>
          <p:grpSp>
            <p:nvGrpSpPr>
              <p:cNvPr id="144" name="Graphic 276">
                <a:extLst>
                  <a:ext uri="{FF2B5EF4-FFF2-40B4-BE49-F238E27FC236}">
                    <a16:creationId xmlns:a16="http://schemas.microsoft.com/office/drawing/2014/main" id="{AAC7A113-243E-4444-AF6E-85AC911C6A78}"/>
                  </a:ext>
                </a:extLst>
              </p:cNvPr>
              <p:cNvGrpSpPr/>
              <p:nvPr/>
            </p:nvGrpSpPr>
            <p:grpSpPr>
              <a:xfrm>
                <a:off x="6050596" y="3267709"/>
                <a:ext cx="333660" cy="129730"/>
                <a:chOff x="6050596" y="3267709"/>
                <a:chExt cx="333660" cy="129730"/>
              </a:xfrm>
              <a:grpFill/>
            </p:grpSpPr>
            <p:sp>
              <p:nvSpPr>
                <p:cNvPr id="151" name="Freeform: Shape 150">
                  <a:extLst>
                    <a:ext uri="{FF2B5EF4-FFF2-40B4-BE49-F238E27FC236}">
                      <a16:creationId xmlns:a16="http://schemas.microsoft.com/office/drawing/2014/main" id="{113F55FB-48E6-4357-BAA5-6150D8F3255E}"/>
                    </a:ext>
                  </a:extLst>
                </p:cNvPr>
                <p:cNvSpPr/>
                <p:nvPr/>
              </p:nvSpPr>
              <p:spPr>
                <a:xfrm>
                  <a:off x="6050596" y="3267709"/>
                  <a:ext cx="333660" cy="129730"/>
                </a:xfrm>
                <a:custGeom>
                  <a:avLst/>
                  <a:gdLst>
                    <a:gd name="connsiteX0" fmla="*/ 0 w 333660"/>
                    <a:gd name="connsiteY0" fmla="*/ 0 h 129730"/>
                    <a:gd name="connsiteX1" fmla="*/ 333661 w 333660"/>
                    <a:gd name="connsiteY1" fmla="*/ 0 h 129730"/>
                    <a:gd name="connsiteX2" fmla="*/ 333661 w 333660"/>
                    <a:gd name="connsiteY2" fmla="*/ 129730 h 129730"/>
                    <a:gd name="connsiteX3" fmla="*/ 0 w 333660"/>
                    <a:gd name="connsiteY3" fmla="*/ 129730 h 129730"/>
                  </a:gdLst>
                  <a:ahLst/>
                  <a:cxnLst>
                    <a:cxn ang="0">
                      <a:pos x="connsiteX0" y="connsiteY0"/>
                    </a:cxn>
                    <a:cxn ang="0">
                      <a:pos x="connsiteX1" y="connsiteY1"/>
                    </a:cxn>
                    <a:cxn ang="0">
                      <a:pos x="connsiteX2" y="connsiteY2"/>
                    </a:cxn>
                    <a:cxn ang="0">
                      <a:pos x="connsiteX3" y="connsiteY3"/>
                    </a:cxn>
                  </a:cxnLst>
                  <a:rect l="l" t="t" r="r" b="b"/>
                  <a:pathLst>
                    <a:path w="333660" h="129730">
                      <a:moveTo>
                        <a:pt x="0" y="0"/>
                      </a:moveTo>
                      <a:lnTo>
                        <a:pt x="333661" y="0"/>
                      </a:lnTo>
                      <a:lnTo>
                        <a:pt x="333661" y="129730"/>
                      </a:lnTo>
                      <a:lnTo>
                        <a:pt x="0" y="129730"/>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52" name="Freeform: Shape 151">
                  <a:extLst>
                    <a:ext uri="{FF2B5EF4-FFF2-40B4-BE49-F238E27FC236}">
                      <a16:creationId xmlns:a16="http://schemas.microsoft.com/office/drawing/2014/main" id="{D7324DC2-4CF9-4C16-BDF5-BE6D3F2A8D4A}"/>
                    </a:ext>
                  </a:extLst>
                </p:cNvPr>
                <p:cNvSpPr/>
                <p:nvPr/>
              </p:nvSpPr>
              <p:spPr>
                <a:xfrm>
                  <a:off x="6088791" y="3309429"/>
                  <a:ext cx="46291" cy="46291"/>
                </a:xfrm>
                <a:custGeom>
                  <a:avLst/>
                  <a:gdLst>
                    <a:gd name="connsiteX0" fmla="*/ 46292 w 46291"/>
                    <a:gd name="connsiteY0" fmla="*/ 23146 h 46291"/>
                    <a:gd name="connsiteX1" fmla="*/ 23146 w 46291"/>
                    <a:gd name="connsiteY1" fmla="*/ 46292 h 46291"/>
                    <a:gd name="connsiteX2" fmla="*/ 0 w 46291"/>
                    <a:gd name="connsiteY2" fmla="*/ 23146 h 46291"/>
                    <a:gd name="connsiteX3" fmla="*/ 23146 w 46291"/>
                    <a:gd name="connsiteY3" fmla="*/ 0 h 46291"/>
                    <a:gd name="connsiteX4" fmla="*/ 46292 w 46291"/>
                    <a:gd name="connsiteY4" fmla="*/ 23146 h 4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 h="46291">
                      <a:moveTo>
                        <a:pt x="46292" y="23146"/>
                      </a:moveTo>
                      <a:cubicBezTo>
                        <a:pt x="46292" y="35929"/>
                        <a:pt x="35929" y="46292"/>
                        <a:pt x="23146" y="46292"/>
                      </a:cubicBezTo>
                      <a:cubicBezTo>
                        <a:pt x="10363" y="46292"/>
                        <a:pt x="0" y="35929"/>
                        <a:pt x="0" y="23146"/>
                      </a:cubicBezTo>
                      <a:cubicBezTo>
                        <a:pt x="0" y="10363"/>
                        <a:pt x="10363" y="0"/>
                        <a:pt x="23146" y="0"/>
                      </a:cubicBezTo>
                      <a:cubicBezTo>
                        <a:pt x="35929" y="0"/>
                        <a:pt x="46292" y="10363"/>
                        <a:pt x="46292" y="23146"/>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45" name="Graphic 276">
                <a:extLst>
                  <a:ext uri="{FF2B5EF4-FFF2-40B4-BE49-F238E27FC236}">
                    <a16:creationId xmlns:a16="http://schemas.microsoft.com/office/drawing/2014/main" id="{B71151CC-53B8-4570-8E0E-C427E93BC936}"/>
                  </a:ext>
                </a:extLst>
              </p:cNvPr>
              <p:cNvGrpSpPr/>
              <p:nvPr/>
            </p:nvGrpSpPr>
            <p:grpSpPr>
              <a:xfrm>
                <a:off x="6050596" y="3430682"/>
                <a:ext cx="333660" cy="129730"/>
                <a:chOff x="6050596" y="3430682"/>
                <a:chExt cx="333660" cy="129730"/>
              </a:xfrm>
              <a:grpFill/>
            </p:grpSpPr>
            <p:sp>
              <p:nvSpPr>
                <p:cNvPr id="149" name="Freeform: Shape 148">
                  <a:extLst>
                    <a:ext uri="{FF2B5EF4-FFF2-40B4-BE49-F238E27FC236}">
                      <a16:creationId xmlns:a16="http://schemas.microsoft.com/office/drawing/2014/main" id="{398C2EE9-C25C-4E80-A82F-89142241D708}"/>
                    </a:ext>
                  </a:extLst>
                </p:cNvPr>
                <p:cNvSpPr/>
                <p:nvPr/>
              </p:nvSpPr>
              <p:spPr>
                <a:xfrm>
                  <a:off x="6050596" y="3430682"/>
                  <a:ext cx="333660" cy="129730"/>
                </a:xfrm>
                <a:custGeom>
                  <a:avLst/>
                  <a:gdLst>
                    <a:gd name="connsiteX0" fmla="*/ 0 w 333660"/>
                    <a:gd name="connsiteY0" fmla="*/ 0 h 129730"/>
                    <a:gd name="connsiteX1" fmla="*/ 333661 w 333660"/>
                    <a:gd name="connsiteY1" fmla="*/ 0 h 129730"/>
                    <a:gd name="connsiteX2" fmla="*/ 333661 w 333660"/>
                    <a:gd name="connsiteY2" fmla="*/ 129731 h 129730"/>
                    <a:gd name="connsiteX3" fmla="*/ 0 w 333660"/>
                    <a:gd name="connsiteY3" fmla="*/ 129731 h 129730"/>
                  </a:gdLst>
                  <a:ahLst/>
                  <a:cxnLst>
                    <a:cxn ang="0">
                      <a:pos x="connsiteX0" y="connsiteY0"/>
                    </a:cxn>
                    <a:cxn ang="0">
                      <a:pos x="connsiteX1" y="connsiteY1"/>
                    </a:cxn>
                    <a:cxn ang="0">
                      <a:pos x="connsiteX2" y="connsiteY2"/>
                    </a:cxn>
                    <a:cxn ang="0">
                      <a:pos x="connsiteX3" y="connsiteY3"/>
                    </a:cxn>
                  </a:cxnLst>
                  <a:rect l="l" t="t" r="r" b="b"/>
                  <a:pathLst>
                    <a:path w="333660" h="129730">
                      <a:moveTo>
                        <a:pt x="0" y="0"/>
                      </a:moveTo>
                      <a:lnTo>
                        <a:pt x="333661" y="0"/>
                      </a:lnTo>
                      <a:lnTo>
                        <a:pt x="333661" y="129731"/>
                      </a:lnTo>
                      <a:lnTo>
                        <a:pt x="0" y="129731"/>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50" name="Freeform: Shape 149">
                  <a:extLst>
                    <a:ext uri="{FF2B5EF4-FFF2-40B4-BE49-F238E27FC236}">
                      <a16:creationId xmlns:a16="http://schemas.microsoft.com/office/drawing/2014/main" id="{614BEF5D-72D3-4CC2-9701-42EB655E7945}"/>
                    </a:ext>
                  </a:extLst>
                </p:cNvPr>
                <p:cNvSpPr/>
                <p:nvPr/>
              </p:nvSpPr>
              <p:spPr>
                <a:xfrm>
                  <a:off x="6088791" y="3472306"/>
                  <a:ext cx="46291" cy="46291"/>
                </a:xfrm>
                <a:custGeom>
                  <a:avLst/>
                  <a:gdLst>
                    <a:gd name="connsiteX0" fmla="*/ 46292 w 46291"/>
                    <a:gd name="connsiteY0" fmla="*/ 23146 h 46291"/>
                    <a:gd name="connsiteX1" fmla="*/ 23146 w 46291"/>
                    <a:gd name="connsiteY1" fmla="*/ 46291 h 46291"/>
                    <a:gd name="connsiteX2" fmla="*/ 0 w 46291"/>
                    <a:gd name="connsiteY2" fmla="*/ 23146 h 46291"/>
                    <a:gd name="connsiteX3" fmla="*/ 23146 w 46291"/>
                    <a:gd name="connsiteY3" fmla="*/ 0 h 46291"/>
                    <a:gd name="connsiteX4" fmla="*/ 46292 w 46291"/>
                    <a:gd name="connsiteY4" fmla="*/ 23146 h 4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 h="46291">
                      <a:moveTo>
                        <a:pt x="46292" y="23146"/>
                      </a:moveTo>
                      <a:cubicBezTo>
                        <a:pt x="46292" y="35929"/>
                        <a:pt x="35929" y="46291"/>
                        <a:pt x="23146" y="46291"/>
                      </a:cubicBezTo>
                      <a:cubicBezTo>
                        <a:pt x="10363" y="46291"/>
                        <a:pt x="0" y="35929"/>
                        <a:pt x="0" y="23146"/>
                      </a:cubicBezTo>
                      <a:cubicBezTo>
                        <a:pt x="0" y="10363"/>
                        <a:pt x="10363" y="0"/>
                        <a:pt x="23146" y="0"/>
                      </a:cubicBezTo>
                      <a:cubicBezTo>
                        <a:pt x="35929" y="0"/>
                        <a:pt x="46292" y="10363"/>
                        <a:pt x="46292" y="23146"/>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46" name="Graphic 276">
                <a:extLst>
                  <a:ext uri="{FF2B5EF4-FFF2-40B4-BE49-F238E27FC236}">
                    <a16:creationId xmlns:a16="http://schemas.microsoft.com/office/drawing/2014/main" id="{6C4BEC92-3B19-4A91-B1FD-4A7199690839}"/>
                  </a:ext>
                </a:extLst>
              </p:cNvPr>
              <p:cNvGrpSpPr/>
              <p:nvPr/>
            </p:nvGrpSpPr>
            <p:grpSpPr>
              <a:xfrm>
                <a:off x="6050596" y="3593559"/>
                <a:ext cx="333660" cy="129730"/>
                <a:chOff x="6050596" y="3593559"/>
                <a:chExt cx="333660" cy="129730"/>
              </a:xfrm>
              <a:grpFill/>
            </p:grpSpPr>
            <p:sp>
              <p:nvSpPr>
                <p:cNvPr id="147" name="Freeform: Shape 146">
                  <a:extLst>
                    <a:ext uri="{FF2B5EF4-FFF2-40B4-BE49-F238E27FC236}">
                      <a16:creationId xmlns:a16="http://schemas.microsoft.com/office/drawing/2014/main" id="{E7D95409-3361-4B47-9BD6-550D6199C17C}"/>
                    </a:ext>
                  </a:extLst>
                </p:cNvPr>
                <p:cNvSpPr/>
                <p:nvPr/>
              </p:nvSpPr>
              <p:spPr>
                <a:xfrm>
                  <a:off x="6050596" y="3593559"/>
                  <a:ext cx="333660" cy="129730"/>
                </a:xfrm>
                <a:custGeom>
                  <a:avLst/>
                  <a:gdLst>
                    <a:gd name="connsiteX0" fmla="*/ 0 w 333660"/>
                    <a:gd name="connsiteY0" fmla="*/ 0 h 129730"/>
                    <a:gd name="connsiteX1" fmla="*/ 333661 w 333660"/>
                    <a:gd name="connsiteY1" fmla="*/ 0 h 129730"/>
                    <a:gd name="connsiteX2" fmla="*/ 333661 w 333660"/>
                    <a:gd name="connsiteY2" fmla="*/ 129730 h 129730"/>
                    <a:gd name="connsiteX3" fmla="*/ 0 w 333660"/>
                    <a:gd name="connsiteY3" fmla="*/ 129730 h 129730"/>
                  </a:gdLst>
                  <a:ahLst/>
                  <a:cxnLst>
                    <a:cxn ang="0">
                      <a:pos x="connsiteX0" y="connsiteY0"/>
                    </a:cxn>
                    <a:cxn ang="0">
                      <a:pos x="connsiteX1" y="connsiteY1"/>
                    </a:cxn>
                    <a:cxn ang="0">
                      <a:pos x="connsiteX2" y="connsiteY2"/>
                    </a:cxn>
                    <a:cxn ang="0">
                      <a:pos x="connsiteX3" y="connsiteY3"/>
                    </a:cxn>
                  </a:cxnLst>
                  <a:rect l="l" t="t" r="r" b="b"/>
                  <a:pathLst>
                    <a:path w="333660" h="129730">
                      <a:moveTo>
                        <a:pt x="0" y="0"/>
                      </a:moveTo>
                      <a:lnTo>
                        <a:pt x="333661" y="0"/>
                      </a:lnTo>
                      <a:lnTo>
                        <a:pt x="333661" y="129730"/>
                      </a:lnTo>
                      <a:lnTo>
                        <a:pt x="0" y="129730"/>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48" name="Freeform: Shape 147">
                  <a:extLst>
                    <a:ext uri="{FF2B5EF4-FFF2-40B4-BE49-F238E27FC236}">
                      <a16:creationId xmlns:a16="http://schemas.microsoft.com/office/drawing/2014/main" id="{A8077820-DCBC-4369-B9EA-E43C08B4089E}"/>
                    </a:ext>
                  </a:extLst>
                </p:cNvPr>
                <p:cNvSpPr/>
                <p:nvPr/>
              </p:nvSpPr>
              <p:spPr>
                <a:xfrm>
                  <a:off x="6088791" y="3635279"/>
                  <a:ext cx="46291" cy="46291"/>
                </a:xfrm>
                <a:custGeom>
                  <a:avLst/>
                  <a:gdLst>
                    <a:gd name="connsiteX0" fmla="*/ 46292 w 46291"/>
                    <a:gd name="connsiteY0" fmla="*/ 23146 h 46291"/>
                    <a:gd name="connsiteX1" fmla="*/ 23146 w 46291"/>
                    <a:gd name="connsiteY1" fmla="*/ 46291 h 46291"/>
                    <a:gd name="connsiteX2" fmla="*/ 0 w 46291"/>
                    <a:gd name="connsiteY2" fmla="*/ 23146 h 46291"/>
                    <a:gd name="connsiteX3" fmla="*/ 23146 w 46291"/>
                    <a:gd name="connsiteY3" fmla="*/ 0 h 46291"/>
                    <a:gd name="connsiteX4" fmla="*/ 46292 w 46291"/>
                    <a:gd name="connsiteY4" fmla="*/ 23146 h 4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91" h="46291">
                      <a:moveTo>
                        <a:pt x="46292" y="23146"/>
                      </a:moveTo>
                      <a:cubicBezTo>
                        <a:pt x="46292" y="35929"/>
                        <a:pt x="35929" y="46291"/>
                        <a:pt x="23146" y="46291"/>
                      </a:cubicBezTo>
                      <a:cubicBezTo>
                        <a:pt x="10363" y="46291"/>
                        <a:pt x="0" y="35929"/>
                        <a:pt x="0" y="23146"/>
                      </a:cubicBezTo>
                      <a:cubicBezTo>
                        <a:pt x="0" y="10363"/>
                        <a:pt x="10363" y="0"/>
                        <a:pt x="23146" y="0"/>
                      </a:cubicBezTo>
                      <a:cubicBezTo>
                        <a:pt x="35929" y="0"/>
                        <a:pt x="46292" y="10363"/>
                        <a:pt x="46292" y="23146"/>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grpSp>
          <p:nvGrpSpPr>
            <p:cNvPr id="118" name="Group 117">
              <a:extLst>
                <a:ext uri="{FF2B5EF4-FFF2-40B4-BE49-F238E27FC236}">
                  <a16:creationId xmlns:a16="http://schemas.microsoft.com/office/drawing/2014/main" id="{48FF5EBD-3C8E-4DF3-8282-2445C5D51036}"/>
                </a:ext>
              </a:extLst>
            </p:cNvPr>
            <p:cNvGrpSpPr/>
            <p:nvPr/>
          </p:nvGrpSpPr>
          <p:grpSpPr>
            <a:xfrm>
              <a:off x="714402" y="3364001"/>
              <a:ext cx="183040" cy="146490"/>
              <a:chOff x="-1227056" y="4866500"/>
              <a:chExt cx="457020" cy="365760"/>
            </a:xfrm>
            <a:noFill/>
          </p:grpSpPr>
          <p:sp>
            <p:nvSpPr>
              <p:cNvPr id="142" name="Browser" title="Icon of a browser window">
                <a:extLst>
                  <a:ext uri="{FF2B5EF4-FFF2-40B4-BE49-F238E27FC236}">
                    <a16:creationId xmlns:a16="http://schemas.microsoft.com/office/drawing/2014/main" id="{95EF4CE7-C4C8-40F2-BF2D-9DB2FAA7DBCA}"/>
                  </a:ext>
                </a:extLst>
              </p:cNvPr>
              <p:cNvSpPr>
                <a:spLocks noChangeAspect="1" noEditPoints="1"/>
              </p:cNvSpPr>
              <p:nvPr/>
            </p:nvSpPr>
            <p:spPr bwMode="auto">
              <a:xfrm>
                <a:off x="-1227056"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95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43" name="Processing_E9F5" title="Icon of two interlocked gears">
                <a:extLst>
                  <a:ext uri="{FF2B5EF4-FFF2-40B4-BE49-F238E27FC236}">
                    <a16:creationId xmlns:a16="http://schemas.microsoft.com/office/drawing/2014/main" id="{0A570434-3829-476C-BD6B-EF2AC37C6E15}"/>
                  </a:ext>
                </a:extLst>
              </p:cNvPr>
              <p:cNvSpPr>
                <a:spLocks noChangeAspect="1" noEditPoints="1"/>
              </p:cNvSpPr>
              <p:nvPr/>
            </p:nvSpPr>
            <p:spPr bwMode="auto">
              <a:xfrm>
                <a:off x="-1108475" y="4995266"/>
                <a:ext cx="219859" cy="1914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grpFill/>
              <a:ln w="952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119" name="Graphic 155">
              <a:extLst>
                <a:ext uri="{FF2B5EF4-FFF2-40B4-BE49-F238E27FC236}">
                  <a16:creationId xmlns:a16="http://schemas.microsoft.com/office/drawing/2014/main" id="{92D82D70-8124-407E-91EE-8BA43016DB9D}"/>
                </a:ext>
              </a:extLst>
            </p:cNvPr>
            <p:cNvGrpSpPr/>
            <p:nvPr/>
          </p:nvGrpSpPr>
          <p:grpSpPr>
            <a:xfrm>
              <a:off x="714670" y="3632062"/>
              <a:ext cx="185382" cy="187712"/>
              <a:chOff x="5994494" y="3040298"/>
              <a:chExt cx="454532" cy="460247"/>
            </a:xfrm>
            <a:noFill/>
          </p:grpSpPr>
          <p:sp>
            <p:nvSpPr>
              <p:cNvPr id="139" name="Freeform: Shape 138">
                <a:extLst>
                  <a:ext uri="{FF2B5EF4-FFF2-40B4-BE49-F238E27FC236}">
                    <a16:creationId xmlns:a16="http://schemas.microsoft.com/office/drawing/2014/main" id="{D083E0F4-F15B-43FC-A4E1-4FEF63F77134}"/>
                  </a:ext>
                </a:extLst>
              </p:cNvPr>
              <p:cNvSpPr/>
              <p:nvPr/>
            </p:nvSpPr>
            <p:spPr>
              <a:xfrm>
                <a:off x="5994494" y="3040298"/>
                <a:ext cx="454532" cy="460247"/>
              </a:xfrm>
              <a:custGeom>
                <a:avLst/>
                <a:gdLst>
                  <a:gd name="connsiteX0" fmla="*/ 0 w 454532"/>
                  <a:gd name="connsiteY0" fmla="*/ 0 h 460247"/>
                  <a:gd name="connsiteX1" fmla="*/ 0 w 454532"/>
                  <a:gd name="connsiteY1" fmla="*/ 460248 h 460247"/>
                  <a:gd name="connsiteX2" fmla="*/ 454533 w 454532"/>
                  <a:gd name="connsiteY2" fmla="*/ 460248 h 460247"/>
                </a:gdLst>
                <a:ahLst/>
                <a:cxnLst>
                  <a:cxn ang="0">
                    <a:pos x="connsiteX0" y="connsiteY0"/>
                  </a:cxn>
                  <a:cxn ang="0">
                    <a:pos x="connsiteX1" y="connsiteY1"/>
                  </a:cxn>
                  <a:cxn ang="0">
                    <a:pos x="connsiteX2" y="connsiteY2"/>
                  </a:cxn>
                </a:cxnLst>
                <a:rect l="l" t="t" r="r" b="b"/>
                <a:pathLst>
                  <a:path w="454532" h="460247">
                    <a:moveTo>
                      <a:pt x="0" y="0"/>
                    </a:moveTo>
                    <a:lnTo>
                      <a:pt x="0" y="460248"/>
                    </a:lnTo>
                    <a:lnTo>
                      <a:pt x="454533" y="46024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40" name="Freeform: Shape 139">
                <a:extLst>
                  <a:ext uri="{FF2B5EF4-FFF2-40B4-BE49-F238E27FC236}">
                    <a16:creationId xmlns:a16="http://schemas.microsoft.com/office/drawing/2014/main" id="{11C3D237-29C0-4691-BBF3-1A17ACD9AA4D}"/>
                  </a:ext>
                </a:extLst>
              </p:cNvPr>
              <p:cNvSpPr/>
              <p:nvPr/>
            </p:nvSpPr>
            <p:spPr>
              <a:xfrm>
                <a:off x="5994494" y="3136690"/>
                <a:ext cx="437769" cy="267462"/>
              </a:xfrm>
              <a:custGeom>
                <a:avLst/>
                <a:gdLst>
                  <a:gd name="connsiteX0" fmla="*/ 437769 w 437769"/>
                  <a:gd name="connsiteY0" fmla="*/ 267462 h 267462"/>
                  <a:gd name="connsiteX1" fmla="*/ 269367 w 437769"/>
                  <a:gd name="connsiteY1" fmla="*/ 118777 h 267462"/>
                  <a:gd name="connsiteX2" fmla="*/ 202025 w 437769"/>
                  <a:gd name="connsiteY2" fmla="*/ 178308 h 267462"/>
                  <a:gd name="connsiteX3" fmla="*/ 0 w 437769"/>
                  <a:gd name="connsiteY3" fmla="*/ 0 h 267462"/>
                </a:gdLst>
                <a:ahLst/>
                <a:cxnLst>
                  <a:cxn ang="0">
                    <a:pos x="connsiteX0" y="connsiteY0"/>
                  </a:cxn>
                  <a:cxn ang="0">
                    <a:pos x="connsiteX1" y="connsiteY1"/>
                  </a:cxn>
                  <a:cxn ang="0">
                    <a:pos x="connsiteX2" y="connsiteY2"/>
                  </a:cxn>
                  <a:cxn ang="0">
                    <a:pos x="connsiteX3" y="connsiteY3"/>
                  </a:cxn>
                </a:cxnLst>
                <a:rect l="l" t="t" r="r" b="b"/>
                <a:pathLst>
                  <a:path w="437769" h="267462">
                    <a:moveTo>
                      <a:pt x="437769" y="267462"/>
                    </a:moveTo>
                    <a:lnTo>
                      <a:pt x="269367" y="118777"/>
                    </a:lnTo>
                    <a:lnTo>
                      <a:pt x="202025" y="178308"/>
                    </a:ln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41" name="Freeform: Shape 140">
                <a:extLst>
                  <a:ext uri="{FF2B5EF4-FFF2-40B4-BE49-F238E27FC236}">
                    <a16:creationId xmlns:a16="http://schemas.microsoft.com/office/drawing/2014/main" id="{3F1FBE14-41A4-4096-BAFE-0E70B6EDD610}"/>
                  </a:ext>
                </a:extLst>
              </p:cNvPr>
              <p:cNvSpPr/>
              <p:nvPr/>
            </p:nvSpPr>
            <p:spPr>
              <a:xfrm>
                <a:off x="6314345" y="3300047"/>
                <a:ext cx="117920" cy="104109"/>
              </a:xfrm>
              <a:custGeom>
                <a:avLst/>
                <a:gdLst>
                  <a:gd name="connsiteX0" fmla="*/ 117920 w 117919"/>
                  <a:gd name="connsiteY0" fmla="*/ 0 h 104108"/>
                  <a:gd name="connsiteX1" fmla="*/ 117920 w 117919"/>
                  <a:gd name="connsiteY1" fmla="*/ 104108 h 104108"/>
                  <a:gd name="connsiteX2" fmla="*/ 0 w 117919"/>
                  <a:gd name="connsiteY2" fmla="*/ 104108 h 104108"/>
                </a:gdLst>
                <a:ahLst/>
                <a:cxnLst>
                  <a:cxn ang="0">
                    <a:pos x="connsiteX0" y="connsiteY0"/>
                  </a:cxn>
                  <a:cxn ang="0">
                    <a:pos x="connsiteX1" y="connsiteY1"/>
                  </a:cxn>
                  <a:cxn ang="0">
                    <a:pos x="connsiteX2" y="connsiteY2"/>
                  </a:cxn>
                </a:cxnLst>
                <a:rect l="l" t="t" r="r" b="b"/>
                <a:pathLst>
                  <a:path w="117919" h="104108">
                    <a:moveTo>
                      <a:pt x="117920" y="0"/>
                    </a:moveTo>
                    <a:lnTo>
                      <a:pt x="117920" y="104108"/>
                    </a:lnTo>
                    <a:lnTo>
                      <a:pt x="0" y="10410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20" name="Graphic 196">
              <a:extLst>
                <a:ext uri="{FF2B5EF4-FFF2-40B4-BE49-F238E27FC236}">
                  <a16:creationId xmlns:a16="http://schemas.microsoft.com/office/drawing/2014/main" id="{53F3F1BF-F993-4F97-AF66-20F98F853391}"/>
                </a:ext>
              </a:extLst>
            </p:cNvPr>
            <p:cNvGrpSpPr/>
            <p:nvPr/>
          </p:nvGrpSpPr>
          <p:grpSpPr>
            <a:xfrm>
              <a:off x="712346" y="4359588"/>
              <a:ext cx="185761" cy="138497"/>
              <a:chOff x="5980203" y="3125186"/>
              <a:chExt cx="472540" cy="352310"/>
            </a:xfrm>
            <a:noFill/>
          </p:grpSpPr>
          <p:sp>
            <p:nvSpPr>
              <p:cNvPr id="133" name="Freeform: Shape 132">
                <a:extLst>
                  <a:ext uri="{FF2B5EF4-FFF2-40B4-BE49-F238E27FC236}">
                    <a16:creationId xmlns:a16="http://schemas.microsoft.com/office/drawing/2014/main" id="{2B1021FC-2A9D-4E3C-8622-A305DC640932}"/>
                  </a:ext>
                </a:extLst>
              </p:cNvPr>
              <p:cNvSpPr/>
              <p:nvPr/>
            </p:nvSpPr>
            <p:spPr>
              <a:xfrm>
                <a:off x="5980203" y="3256517"/>
                <a:ext cx="168497" cy="163828"/>
              </a:xfrm>
              <a:custGeom>
                <a:avLst/>
                <a:gdLst>
                  <a:gd name="connsiteX0" fmla="*/ 0 w 168497"/>
                  <a:gd name="connsiteY0" fmla="*/ 163830 h 163829"/>
                  <a:gd name="connsiteX1" fmla="*/ 122396 w 168497"/>
                  <a:gd name="connsiteY1" fmla="*/ 163830 h 163829"/>
                  <a:gd name="connsiteX2" fmla="*/ 168497 w 168497"/>
                  <a:gd name="connsiteY2" fmla="*/ 123825 h 163829"/>
                  <a:gd name="connsiteX3" fmla="*/ 122396 w 168497"/>
                  <a:gd name="connsiteY3" fmla="*/ 83820 h 163829"/>
                  <a:gd name="connsiteX4" fmla="*/ 46196 w 168497"/>
                  <a:gd name="connsiteY4" fmla="*/ 81915 h 163829"/>
                  <a:gd name="connsiteX5" fmla="*/ 2096 w 168497"/>
                  <a:gd name="connsiteY5" fmla="*/ 41910 h 163829"/>
                  <a:gd name="connsiteX6" fmla="*/ 46196 w 168497"/>
                  <a:gd name="connsiteY6" fmla="*/ 0 h 163829"/>
                  <a:gd name="connsiteX7" fmla="*/ 166497 w 168497"/>
                  <a:gd name="connsiteY7" fmla="*/ 0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97" h="163829">
                    <a:moveTo>
                      <a:pt x="0" y="163830"/>
                    </a:moveTo>
                    <a:cubicBezTo>
                      <a:pt x="122396" y="163830"/>
                      <a:pt x="122396" y="163830"/>
                      <a:pt x="122396" y="163830"/>
                    </a:cubicBezTo>
                    <a:cubicBezTo>
                      <a:pt x="148495" y="163830"/>
                      <a:pt x="168497" y="146685"/>
                      <a:pt x="168497" y="123825"/>
                    </a:cubicBezTo>
                    <a:cubicBezTo>
                      <a:pt x="168497" y="100965"/>
                      <a:pt x="148400" y="83820"/>
                      <a:pt x="122396" y="83820"/>
                    </a:cubicBezTo>
                    <a:cubicBezTo>
                      <a:pt x="46196" y="81915"/>
                      <a:pt x="46196" y="81915"/>
                      <a:pt x="46196" y="81915"/>
                    </a:cubicBezTo>
                    <a:cubicBezTo>
                      <a:pt x="22098" y="81915"/>
                      <a:pt x="2096" y="62865"/>
                      <a:pt x="2096" y="41910"/>
                    </a:cubicBezTo>
                    <a:cubicBezTo>
                      <a:pt x="2096" y="19050"/>
                      <a:pt x="22193" y="0"/>
                      <a:pt x="46196" y="0"/>
                    </a:cubicBezTo>
                    <a:cubicBezTo>
                      <a:pt x="166497" y="0"/>
                      <a:pt x="166497" y="0"/>
                      <a:pt x="166497" y="0"/>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4" name="Freeform: Shape 133">
                <a:extLst>
                  <a:ext uri="{FF2B5EF4-FFF2-40B4-BE49-F238E27FC236}">
                    <a16:creationId xmlns:a16="http://schemas.microsoft.com/office/drawing/2014/main" id="{98ED468E-618B-4AE9-A531-8F60F80E711E}"/>
                  </a:ext>
                </a:extLst>
              </p:cNvPr>
              <p:cNvSpPr/>
              <p:nvPr/>
            </p:nvSpPr>
            <p:spPr>
              <a:xfrm>
                <a:off x="6064502" y="3201369"/>
                <a:ext cx="9524" cy="276127"/>
              </a:xfrm>
              <a:custGeom>
                <a:avLst/>
                <a:gdLst>
                  <a:gd name="connsiteX0" fmla="*/ 0 w 9525"/>
                  <a:gd name="connsiteY0" fmla="*/ 0 h 276129"/>
                  <a:gd name="connsiteX1" fmla="*/ 0 w 9525"/>
                  <a:gd name="connsiteY1" fmla="*/ 276130 h 276129"/>
                </a:gdLst>
                <a:ahLst/>
                <a:cxnLst>
                  <a:cxn ang="0">
                    <a:pos x="connsiteX0" y="connsiteY0"/>
                  </a:cxn>
                  <a:cxn ang="0">
                    <a:pos x="connsiteX1" y="connsiteY1"/>
                  </a:cxn>
                </a:cxnLst>
                <a:rect l="l" t="t" r="r" b="b"/>
                <a:pathLst>
                  <a:path w="9525" h="276129">
                    <a:moveTo>
                      <a:pt x="0" y="0"/>
                    </a:moveTo>
                    <a:cubicBezTo>
                      <a:pt x="0" y="276130"/>
                      <a:pt x="0" y="276130"/>
                      <a:pt x="0" y="276130"/>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5" name="Freeform: Shape 134">
                <a:extLst>
                  <a:ext uri="{FF2B5EF4-FFF2-40B4-BE49-F238E27FC236}">
                    <a16:creationId xmlns:a16="http://schemas.microsoft.com/office/drawing/2014/main" id="{A812F915-B034-4E8D-8754-66A6BEED9301}"/>
                  </a:ext>
                </a:extLst>
              </p:cNvPr>
              <p:cNvSpPr/>
              <p:nvPr/>
            </p:nvSpPr>
            <p:spPr>
              <a:xfrm>
                <a:off x="6251095" y="3222792"/>
                <a:ext cx="9524" cy="248791"/>
              </a:xfrm>
              <a:custGeom>
                <a:avLst/>
                <a:gdLst>
                  <a:gd name="connsiteX0" fmla="*/ 0 w 9525"/>
                  <a:gd name="connsiteY0" fmla="*/ 248793 h 248792"/>
                  <a:gd name="connsiteX1" fmla="*/ 0 w 9525"/>
                  <a:gd name="connsiteY1" fmla="*/ 0 h 248792"/>
                </a:gdLst>
                <a:ahLst/>
                <a:cxnLst>
                  <a:cxn ang="0">
                    <a:pos x="connsiteX0" y="connsiteY0"/>
                  </a:cxn>
                  <a:cxn ang="0">
                    <a:pos x="connsiteX1" y="connsiteY1"/>
                  </a:cxn>
                </a:cxnLst>
                <a:rect l="l" t="t" r="r" b="b"/>
                <a:pathLst>
                  <a:path w="9525" h="248792">
                    <a:moveTo>
                      <a:pt x="0" y="248793"/>
                    </a:move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6" name="Freeform: Shape 135">
                <a:extLst>
                  <a:ext uri="{FF2B5EF4-FFF2-40B4-BE49-F238E27FC236}">
                    <a16:creationId xmlns:a16="http://schemas.microsoft.com/office/drawing/2014/main" id="{9B9852C8-B3B1-46DD-B045-C8BBEF928F13}"/>
                  </a:ext>
                </a:extLst>
              </p:cNvPr>
              <p:cNvSpPr/>
              <p:nvPr/>
            </p:nvSpPr>
            <p:spPr>
              <a:xfrm>
                <a:off x="6188709" y="3214442"/>
                <a:ext cx="125921" cy="69724"/>
              </a:xfrm>
              <a:custGeom>
                <a:avLst/>
                <a:gdLst>
                  <a:gd name="connsiteX0" fmla="*/ 0 w 125920"/>
                  <a:gd name="connsiteY0" fmla="*/ 69723 h 69723"/>
                  <a:gd name="connsiteX1" fmla="*/ 63341 w 125920"/>
                  <a:gd name="connsiteY1" fmla="*/ 191 h 69723"/>
                  <a:gd name="connsiteX2" fmla="*/ 63532 w 125920"/>
                  <a:gd name="connsiteY2" fmla="*/ 0 h 69723"/>
                  <a:gd name="connsiteX3" fmla="*/ 125920 w 125920"/>
                  <a:gd name="connsiteY3" fmla="*/ 69723 h 69723"/>
                </a:gdLst>
                <a:ahLst/>
                <a:cxnLst>
                  <a:cxn ang="0">
                    <a:pos x="connsiteX0" y="connsiteY0"/>
                  </a:cxn>
                  <a:cxn ang="0">
                    <a:pos x="connsiteX1" y="connsiteY1"/>
                  </a:cxn>
                  <a:cxn ang="0">
                    <a:pos x="connsiteX2" y="connsiteY2"/>
                  </a:cxn>
                  <a:cxn ang="0">
                    <a:pos x="connsiteX3" y="connsiteY3"/>
                  </a:cxn>
                </a:cxnLst>
                <a:rect l="l" t="t" r="r" b="b"/>
                <a:pathLst>
                  <a:path w="125920" h="69723">
                    <a:moveTo>
                      <a:pt x="0" y="69723"/>
                    </a:moveTo>
                    <a:lnTo>
                      <a:pt x="63341" y="191"/>
                    </a:lnTo>
                    <a:lnTo>
                      <a:pt x="63532" y="0"/>
                    </a:lnTo>
                    <a:lnTo>
                      <a:pt x="125920" y="69723"/>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7" name="Freeform: Shape 136">
                <a:extLst>
                  <a:ext uri="{FF2B5EF4-FFF2-40B4-BE49-F238E27FC236}">
                    <a16:creationId xmlns:a16="http://schemas.microsoft.com/office/drawing/2014/main" id="{F9D762A1-98D7-4C07-AF56-75110598A90B}"/>
                  </a:ext>
                </a:extLst>
              </p:cNvPr>
              <p:cNvSpPr/>
              <p:nvPr/>
            </p:nvSpPr>
            <p:spPr>
              <a:xfrm>
                <a:off x="6389211" y="3134118"/>
                <a:ext cx="9524" cy="337469"/>
              </a:xfrm>
              <a:custGeom>
                <a:avLst/>
                <a:gdLst>
                  <a:gd name="connsiteX0" fmla="*/ 0 w 9525"/>
                  <a:gd name="connsiteY0" fmla="*/ 337471 h 337470"/>
                  <a:gd name="connsiteX1" fmla="*/ 0 w 9525"/>
                  <a:gd name="connsiteY1" fmla="*/ 0 h 337470"/>
                </a:gdLst>
                <a:ahLst/>
                <a:cxnLst>
                  <a:cxn ang="0">
                    <a:pos x="connsiteX0" y="connsiteY0"/>
                  </a:cxn>
                  <a:cxn ang="0">
                    <a:pos x="connsiteX1" y="connsiteY1"/>
                  </a:cxn>
                </a:cxnLst>
                <a:rect l="l" t="t" r="r" b="b"/>
                <a:pathLst>
                  <a:path w="9525" h="337470">
                    <a:moveTo>
                      <a:pt x="0" y="337471"/>
                    </a:move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8" name="Freeform: Shape 137">
                <a:extLst>
                  <a:ext uri="{FF2B5EF4-FFF2-40B4-BE49-F238E27FC236}">
                    <a16:creationId xmlns:a16="http://schemas.microsoft.com/office/drawing/2014/main" id="{8A0F4CA7-F161-4C8F-936B-7E609F8D8676}"/>
                  </a:ext>
                </a:extLst>
              </p:cNvPr>
              <p:cNvSpPr/>
              <p:nvPr/>
            </p:nvSpPr>
            <p:spPr>
              <a:xfrm>
                <a:off x="6326822" y="3125186"/>
                <a:ext cx="125921" cy="69627"/>
              </a:xfrm>
              <a:custGeom>
                <a:avLst/>
                <a:gdLst>
                  <a:gd name="connsiteX0" fmla="*/ 0 w 125920"/>
                  <a:gd name="connsiteY0" fmla="*/ 69628 h 69627"/>
                  <a:gd name="connsiteX1" fmla="*/ 63341 w 125920"/>
                  <a:gd name="connsiteY1" fmla="*/ 95 h 69627"/>
                  <a:gd name="connsiteX2" fmla="*/ 63532 w 125920"/>
                  <a:gd name="connsiteY2" fmla="*/ 0 h 69627"/>
                  <a:gd name="connsiteX3" fmla="*/ 125920 w 125920"/>
                  <a:gd name="connsiteY3" fmla="*/ 69628 h 69627"/>
                </a:gdLst>
                <a:ahLst/>
                <a:cxnLst>
                  <a:cxn ang="0">
                    <a:pos x="connsiteX0" y="connsiteY0"/>
                  </a:cxn>
                  <a:cxn ang="0">
                    <a:pos x="connsiteX1" y="connsiteY1"/>
                  </a:cxn>
                  <a:cxn ang="0">
                    <a:pos x="connsiteX2" y="connsiteY2"/>
                  </a:cxn>
                  <a:cxn ang="0">
                    <a:pos x="connsiteX3" y="connsiteY3"/>
                  </a:cxn>
                </a:cxnLst>
                <a:rect l="l" t="t" r="r" b="b"/>
                <a:pathLst>
                  <a:path w="125920" h="69627">
                    <a:moveTo>
                      <a:pt x="0" y="69628"/>
                    </a:moveTo>
                    <a:lnTo>
                      <a:pt x="63341" y="95"/>
                    </a:lnTo>
                    <a:lnTo>
                      <a:pt x="63532" y="0"/>
                    </a:lnTo>
                    <a:lnTo>
                      <a:pt x="125920" y="6962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121" name="Graphic 29">
              <a:extLst>
                <a:ext uri="{FF2B5EF4-FFF2-40B4-BE49-F238E27FC236}">
                  <a16:creationId xmlns:a16="http://schemas.microsoft.com/office/drawing/2014/main" id="{469A9A69-27AC-439C-B704-3B4415E18313}"/>
                </a:ext>
              </a:extLst>
            </p:cNvPr>
            <p:cNvGrpSpPr/>
            <p:nvPr/>
          </p:nvGrpSpPr>
          <p:grpSpPr>
            <a:xfrm>
              <a:off x="706592" y="4026871"/>
              <a:ext cx="203896" cy="213937"/>
              <a:chOff x="6138063" y="3309230"/>
              <a:chExt cx="411165" cy="431411"/>
            </a:xfrm>
            <a:noFill/>
          </p:grpSpPr>
          <p:sp>
            <p:nvSpPr>
              <p:cNvPr id="129" name="Freeform: Shape 128">
                <a:extLst>
                  <a:ext uri="{FF2B5EF4-FFF2-40B4-BE49-F238E27FC236}">
                    <a16:creationId xmlns:a16="http://schemas.microsoft.com/office/drawing/2014/main" id="{8426548B-A7A7-4905-AA9B-27995C3F4B27}"/>
                  </a:ext>
                </a:extLst>
              </p:cNvPr>
              <p:cNvSpPr/>
              <p:nvPr/>
            </p:nvSpPr>
            <p:spPr>
              <a:xfrm>
                <a:off x="6206123" y="3387411"/>
                <a:ext cx="274829" cy="274828"/>
              </a:xfrm>
              <a:custGeom>
                <a:avLst/>
                <a:gdLst>
                  <a:gd name="connsiteX0" fmla="*/ 274829 w 274828"/>
                  <a:gd name="connsiteY0" fmla="*/ 137414 h 274828"/>
                  <a:gd name="connsiteX1" fmla="*/ 137414 w 274828"/>
                  <a:gd name="connsiteY1" fmla="*/ 274829 h 274828"/>
                  <a:gd name="connsiteX2" fmla="*/ 0 w 274828"/>
                  <a:gd name="connsiteY2" fmla="*/ 137414 h 274828"/>
                  <a:gd name="connsiteX3" fmla="*/ 137414 w 274828"/>
                  <a:gd name="connsiteY3" fmla="*/ 0 h 274828"/>
                  <a:gd name="connsiteX4" fmla="*/ 274829 w 274828"/>
                  <a:gd name="connsiteY4" fmla="*/ 137414 h 27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28" h="274828">
                    <a:moveTo>
                      <a:pt x="274829" y="137414"/>
                    </a:moveTo>
                    <a:cubicBezTo>
                      <a:pt x="274829" y="213306"/>
                      <a:pt x="213306" y="274829"/>
                      <a:pt x="137414" y="274829"/>
                    </a:cubicBezTo>
                    <a:cubicBezTo>
                      <a:pt x="61523" y="274829"/>
                      <a:pt x="0" y="213306"/>
                      <a:pt x="0" y="137414"/>
                    </a:cubicBezTo>
                    <a:cubicBezTo>
                      <a:pt x="0" y="61522"/>
                      <a:pt x="61523" y="0"/>
                      <a:pt x="137414" y="0"/>
                    </a:cubicBezTo>
                    <a:cubicBezTo>
                      <a:pt x="213306" y="0"/>
                      <a:pt x="274829" y="61522"/>
                      <a:pt x="274829" y="137414"/>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0" name="Freeform: Shape 129">
                <a:extLst>
                  <a:ext uri="{FF2B5EF4-FFF2-40B4-BE49-F238E27FC236}">
                    <a16:creationId xmlns:a16="http://schemas.microsoft.com/office/drawing/2014/main" id="{8C066BC1-4C08-46A4-9DDD-D856ED1E98B0}"/>
                  </a:ext>
                </a:extLst>
              </p:cNvPr>
              <p:cNvSpPr/>
              <p:nvPr/>
            </p:nvSpPr>
            <p:spPr>
              <a:xfrm>
                <a:off x="6138063" y="3309230"/>
                <a:ext cx="411165" cy="431411"/>
              </a:xfrm>
              <a:custGeom>
                <a:avLst/>
                <a:gdLst>
                  <a:gd name="connsiteX0" fmla="*/ 384889 w 411166"/>
                  <a:gd name="connsiteY0" fmla="*/ 215598 h 431411"/>
                  <a:gd name="connsiteX1" fmla="*/ 376274 w 411166"/>
                  <a:gd name="connsiteY1" fmla="*/ 160460 h 431411"/>
                  <a:gd name="connsiteX2" fmla="*/ 411166 w 411166"/>
                  <a:gd name="connsiteY2" fmla="*/ 140214 h 431411"/>
                  <a:gd name="connsiteX3" fmla="*/ 373474 w 411166"/>
                  <a:gd name="connsiteY3" fmla="*/ 74953 h 431411"/>
                  <a:gd name="connsiteX4" fmla="*/ 338367 w 411166"/>
                  <a:gd name="connsiteY4" fmla="*/ 95199 h 431411"/>
                  <a:gd name="connsiteX5" fmla="*/ 243167 w 411166"/>
                  <a:gd name="connsiteY5" fmla="*/ 40061 h 431411"/>
                  <a:gd name="connsiteX6" fmla="*/ 243167 w 411166"/>
                  <a:gd name="connsiteY6" fmla="*/ 0 h 431411"/>
                  <a:gd name="connsiteX7" fmla="*/ 167999 w 411166"/>
                  <a:gd name="connsiteY7" fmla="*/ 0 h 431411"/>
                  <a:gd name="connsiteX8" fmla="*/ 167999 w 411166"/>
                  <a:gd name="connsiteY8" fmla="*/ 40277 h 431411"/>
                  <a:gd name="connsiteX9" fmla="*/ 72799 w 411166"/>
                  <a:gd name="connsiteY9" fmla="*/ 95630 h 431411"/>
                  <a:gd name="connsiteX10" fmla="*/ 37692 w 411166"/>
                  <a:gd name="connsiteY10" fmla="*/ 75384 h 431411"/>
                  <a:gd name="connsiteX11" fmla="*/ 0 w 411166"/>
                  <a:gd name="connsiteY11" fmla="*/ 140430 h 431411"/>
                  <a:gd name="connsiteX12" fmla="*/ 34892 w 411166"/>
                  <a:gd name="connsiteY12" fmla="*/ 160676 h 431411"/>
                  <a:gd name="connsiteX13" fmla="*/ 26277 w 411166"/>
                  <a:gd name="connsiteY13" fmla="*/ 215814 h 431411"/>
                  <a:gd name="connsiteX14" fmla="*/ 34892 w 411166"/>
                  <a:gd name="connsiteY14" fmla="*/ 270952 h 431411"/>
                  <a:gd name="connsiteX15" fmla="*/ 0 w 411166"/>
                  <a:gd name="connsiteY15" fmla="*/ 290982 h 431411"/>
                  <a:gd name="connsiteX16" fmla="*/ 37692 w 411166"/>
                  <a:gd name="connsiteY16" fmla="*/ 356243 h 431411"/>
                  <a:gd name="connsiteX17" fmla="*/ 72799 w 411166"/>
                  <a:gd name="connsiteY17" fmla="*/ 335997 h 431411"/>
                  <a:gd name="connsiteX18" fmla="*/ 167999 w 411166"/>
                  <a:gd name="connsiteY18" fmla="*/ 391135 h 431411"/>
                  <a:gd name="connsiteX19" fmla="*/ 167999 w 411166"/>
                  <a:gd name="connsiteY19" fmla="*/ 431412 h 431411"/>
                  <a:gd name="connsiteX20" fmla="*/ 243167 w 411166"/>
                  <a:gd name="connsiteY20" fmla="*/ 431412 h 431411"/>
                  <a:gd name="connsiteX21" fmla="*/ 243167 w 411166"/>
                  <a:gd name="connsiteY21" fmla="*/ 391135 h 431411"/>
                  <a:gd name="connsiteX22" fmla="*/ 338367 w 411166"/>
                  <a:gd name="connsiteY22" fmla="*/ 335997 h 431411"/>
                  <a:gd name="connsiteX23" fmla="*/ 373474 w 411166"/>
                  <a:gd name="connsiteY23" fmla="*/ 356243 h 431411"/>
                  <a:gd name="connsiteX24" fmla="*/ 411166 w 411166"/>
                  <a:gd name="connsiteY24" fmla="*/ 290982 h 431411"/>
                  <a:gd name="connsiteX25" fmla="*/ 376274 w 411166"/>
                  <a:gd name="connsiteY25" fmla="*/ 270736 h 431411"/>
                  <a:gd name="connsiteX26" fmla="*/ 384889 w 411166"/>
                  <a:gd name="connsiteY26" fmla="*/ 215598 h 43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1166" h="431411">
                    <a:moveTo>
                      <a:pt x="384889" y="215598"/>
                    </a:moveTo>
                    <a:cubicBezTo>
                      <a:pt x="384889" y="196429"/>
                      <a:pt x="381874" y="177906"/>
                      <a:pt x="376274" y="160460"/>
                    </a:cubicBezTo>
                    <a:lnTo>
                      <a:pt x="411166" y="140214"/>
                    </a:lnTo>
                    <a:lnTo>
                      <a:pt x="373474" y="74953"/>
                    </a:lnTo>
                    <a:lnTo>
                      <a:pt x="338367" y="95199"/>
                    </a:lnTo>
                    <a:cubicBezTo>
                      <a:pt x="313598" y="67846"/>
                      <a:pt x="280644" y="48030"/>
                      <a:pt x="243167" y="40061"/>
                    </a:cubicBezTo>
                    <a:lnTo>
                      <a:pt x="243167" y="0"/>
                    </a:lnTo>
                    <a:lnTo>
                      <a:pt x="167999" y="0"/>
                    </a:lnTo>
                    <a:lnTo>
                      <a:pt x="167999" y="40277"/>
                    </a:lnTo>
                    <a:cubicBezTo>
                      <a:pt x="130522" y="48461"/>
                      <a:pt x="97569" y="68276"/>
                      <a:pt x="72799" y="95630"/>
                    </a:cubicBezTo>
                    <a:lnTo>
                      <a:pt x="37692" y="75384"/>
                    </a:lnTo>
                    <a:lnTo>
                      <a:pt x="0" y="140430"/>
                    </a:lnTo>
                    <a:lnTo>
                      <a:pt x="34892" y="160676"/>
                    </a:lnTo>
                    <a:cubicBezTo>
                      <a:pt x="29292" y="178122"/>
                      <a:pt x="26277" y="196429"/>
                      <a:pt x="26277" y="215814"/>
                    </a:cubicBezTo>
                    <a:cubicBezTo>
                      <a:pt x="26277" y="235198"/>
                      <a:pt x="29292" y="253506"/>
                      <a:pt x="34892" y="270952"/>
                    </a:cubicBezTo>
                    <a:lnTo>
                      <a:pt x="0" y="290982"/>
                    </a:lnTo>
                    <a:lnTo>
                      <a:pt x="37692" y="356243"/>
                    </a:lnTo>
                    <a:lnTo>
                      <a:pt x="72799" y="335997"/>
                    </a:lnTo>
                    <a:cubicBezTo>
                      <a:pt x="97569" y="363351"/>
                      <a:pt x="130522" y="383166"/>
                      <a:pt x="167999" y="391135"/>
                    </a:cubicBezTo>
                    <a:lnTo>
                      <a:pt x="167999" y="431412"/>
                    </a:lnTo>
                    <a:lnTo>
                      <a:pt x="243167" y="431412"/>
                    </a:lnTo>
                    <a:lnTo>
                      <a:pt x="243167" y="391135"/>
                    </a:lnTo>
                    <a:cubicBezTo>
                      <a:pt x="280644" y="383166"/>
                      <a:pt x="313598" y="363351"/>
                      <a:pt x="338367" y="335997"/>
                    </a:cubicBezTo>
                    <a:lnTo>
                      <a:pt x="373474" y="356243"/>
                    </a:lnTo>
                    <a:lnTo>
                      <a:pt x="411166" y="290982"/>
                    </a:lnTo>
                    <a:lnTo>
                      <a:pt x="376274" y="270736"/>
                    </a:lnTo>
                    <a:cubicBezTo>
                      <a:pt x="381659" y="253290"/>
                      <a:pt x="384889" y="234983"/>
                      <a:pt x="384889" y="215598"/>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1" name="Freeform: Shape 130">
                <a:extLst>
                  <a:ext uri="{FF2B5EF4-FFF2-40B4-BE49-F238E27FC236}">
                    <a16:creationId xmlns:a16="http://schemas.microsoft.com/office/drawing/2014/main" id="{25E2D177-3D97-40AA-8AB6-6CEDC24533F7}"/>
                  </a:ext>
                </a:extLst>
              </p:cNvPr>
              <p:cNvSpPr/>
              <p:nvPr/>
            </p:nvSpPr>
            <p:spPr>
              <a:xfrm>
                <a:off x="6288185" y="3470117"/>
                <a:ext cx="113505" cy="110276"/>
              </a:xfrm>
              <a:custGeom>
                <a:avLst/>
                <a:gdLst>
                  <a:gd name="connsiteX0" fmla="*/ 0 w 113506"/>
                  <a:gd name="connsiteY0" fmla="*/ 110276 h 110276"/>
                  <a:gd name="connsiteX1" fmla="*/ 82492 w 113506"/>
                  <a:gd name="connsiteY1" fmla="*/ 110276 h 110276"/>
                  <a:gd name="connsiteX2" fmla="*/ 113507 w 113506"/>
                  <a:gd name="connsiteY2" fmla="*/ 83353 h 110276"/>
                  <a:gd name="connsiteX3" fmla="*/ 82492 w 113506"/>
                  <a:gd name="connsiteY3" fmla="*/ 56430 h 110276"/>
                  <a:gd name="connsiteX4" fmla="*/ 31231 w 113506"/>
                  <a:gd name="connsiteY4" fmla="*/ 55138 h 110276"/>
                  <a:gd name="connsiteX5" fmla="*/ 1508 w 113506"/>
                  <a:gd name="connsiteY5" fmla="*/ 28215 h 110276"/>
                  <a:gd name="connsiteX6" fmla="*/ 31231 w 113506"/>
                  <a:gd name="connsiteY6" fmla="*/ 0 h 110276"/>
                  <a:gd name="connsiteX7" fmla="*/ 112215 w 113506"/>
                  <a:gd name="connsiteY7" fmla="*/ 0 h 1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06" h="110276">
                    <a:moveTo>
                      <a:pt x="0" y="110276"/>
                    </a:moveTo>
                    <a:cubicBezTo>
                      <a:pt x="82492" y="110276"/>
                      <a:pt x="82492" y="110276"/>
                      <a:pt x="82492" y="110276"/>
                    </a:cubicBezTo>
                    <a:cubicBezTo>
                      <a:pt x="100153" y="110276"/>
                      <a:pt x="113507" y="98645"/>
                      <a:pt x="113507" y="83353"/>
                    </a:cubicBezTo>
                    <a:cubicBezTo>
                      <a:pt x="113507" y="68061"/>
                      <a:pt x="99938" y="56430"/>
                      <a:pt x="82492" y="56430"/>
                    </a:cubicBezTo>
                    <a:cubicBezTo>
                      <a:pt x="31231" y="55138"/>
                      <a:pt x="31231" y="55138"/>
                      <a:pt x="31231" y="55138"/>
                    </a:cubicBezTo>
                    <a:cubicBezTo>
                      <a:pt x="15077" y="55138"/>
                      <a:pt x="1508" y="42215"/>
                      <a:pt x="1508" y="28215"/>
                    </a:cubicBezTo>
                    <a:cubicBezTo>
                      <a:pt x="1508" y="12923"/>
                      <a:pt x="15077" y="0"/>
                      <a:pt x="31231" y="0"/>
                    </a:cubicBezTo>
                    <a:cubicBezTo>
                      <a:pt x="112215" y="0"/>
                      <a:pt x="112215" y="0"/>
                      <a:pt x="112215" y="0"/>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32" name="Freeform: Shape 131">
                <a:extLst>
                  <a:ext uri="{FF2B5EF4-FFF2-40B4-BE49-F238E27FC236}">
                    <a16:creationId xmlns:a16="http://schemas.microsoft.com/office/drawing/2014/main" id="{647F9B9B-294A-4BA0-82BB-FDDD74D4AE24}"/>
                  </a:ext>
                </a:extLst>
              </p:cNvPr>
              <p:cNvSpPr/>
              <p:nvPr/>
            </p:nvSpPr>
            <p:spPr>
              <a:xfrm>
                <a:off x="6345047" y="3432856"/>
                <a:ext cx="21539" cy="186088"/>
              </a:xfrm>
              <a:custGeom>
                <a:avLst/>
                <a:gdLst>
                  <a:gd name="connsiteX0" fmla="*/ 0 w 21538"/>
                  <a:gd name="connsiteY0" fmla="*/ 0 h 186090"/>
                  <a:gd name="connsiteX1" fmla="*/ 0 w 21538"/>
                  <a:gd name="connsiteY1" fmla="*/ 186091 h 186090"/>
                </a:gdLst>
                <a:ahLst/>
                <a:cxnLst>
                  <a:cxn ang="0">
                    <a:pos x="connsiteX0" y="connsiteY0"/>
                  </a:cxn>
                  <a:cxn ang="0">
                    <a:pos x="connsiteX1" y="connsiteY1"/>
                  </a:cxn>
                </a:cxnLst>
                <a:rect l="l" t="t" r="r" b="b"/>
                <a:pathLst>
                  <a:path w="21538" h="186090">
                    <a:moveTo>
                      <a:pt x="0" y="0"/>
                    </a:moveTo>
                    <a:cubicBezTo>
                      <a:pt x="0" y="186091"/>
                      <a:pt x="0" y="186091"/>
                      <a:pt x="0" y="186091"/>
                    </a:cubicBez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122" name="Graphic 2">
              <a:extLst>
                <a:ext uri="{FF2B5EF4-FFF2-40B4-BE49-F238E27FC236}">
                  <a16:creationId xmlns:a16="http://schemas.microsoft.com/office/drawing/2014/main" id="{A6F14720-2B0B-4332-BD5C-BE3CF0A93FCD}"/>
                </a:ext>
              </a:extLst>
            </p:cNvPr>
            <p:cNvSpPr/>
            <p:nvPr/>
          </p:nvSpPr>
          <p:spPr>
            <a:xfrm>
              <a:off x="700680" y="4601656"/>
              <a:ext cx="210485" cy="196130"/>
            </a:xfrm>
            <a:custGeom>
              <a:avLst/>
              <a:gdLst>
                <a:gd name="connsiteX0" fmla="*/ 84106 w 322611"/>
                <a:gd name="connsiteY0" fmla="*/ 237268 h 300608"/>
                <a:gd name="connsiteX1" fmla="*/ 66580 w 322611"/>
                <a:gd name="connsiteY1" fmla="*/ 172593 h 300608"/>
                <a:gd name="connsiteX2" fmla="*/ 194596 w 322611"/>
                <a:gd name="connsiteY2" fmla="*/ 44577 h 300608"/>
                <a:gd name="connsiteX3" fmla="*/ 322612 w 322611"/>
                <a:gd name="connsiteY3" fmla="*/ 172593 h 300608"/>
                <a:gd name="connsiteX4" fmla="*/ 194596 w 322611"/>
                <a:gd name="connsiteY4" fmla="*/ 300609 h 300608"/>
                <a:gd name="connsiteX5" fmla="*/ 26765 w 322611"/>
                <a:gd name="connsiteY5" fmla="*/ 136589 h 300608"/>
                <a:gd name="connsiteX6" fmla="*/ 94869 w 322611"/>
                <a:gd name="connsiteY6" fmla="*/ 136589 h 300608"/>
                <a:gd name="connsiteX7" fmla="*/ 26765 w 322611"/>
                <a:gd name="connsiteY7" fmla="*/ 219932 h 300608"/>
                <a:gd name="connsiteX8" fmla="*/ 94869 w 322611"/>
                <a:gd name="connsiteY8" fmla="*/ 219932 h 300608"/>
                <a:gd name="connsiteX9" fmla="*/ 0 w 322611"/>
                <a:gd name="connsiteY9" fmla="*/ 183452 h 300608"/>
                <a:gd name="connsiteX10" fmla="*/ 94869 w 322611"/>
                <a:gd name="connsiteY10" fmla="*/ 183452 h 300608"/>
                <a:gd name="connsiteX11" fmla="*/ 220218 w 322611"/>
                <a:gd name="connsiteY11" fmla="*/ 176784 h 300608"/>
                <a:gd name="connsiteX12" fmla="*/ 194977 w 322611"/>
                <a:gd name="connsiteY12" fmla="*/ 151543 h 300608"/>
                <a:gd name="connsiteX13" fmla="*/ 169736 w 322611"/>
                <a:gd name="connsiteY13" fmla="*/ 176784 h 300608"/>
                <a:gd name="connsiteX14" fmla="*/ 194977 w 322611"/>
                <a:gd name="connsiteY14" fmla="*/ 202025 h 300608"/>
                <a:gd name="connsiteX15" fmla="*/ 220218 w 322611"/>
                <a:gd name="connsiteY15" fmla="*/ 176784 h 300608"/>
                <a:gd name="connsiteX16" fmla="*/ 218027 w 322611"/>
                <a:gd name="connsiteY16" fmla="*/ 161354 h 300608"/>
                <a:gd name="connsiteX17" fmla="*/ 282512 w 322611"/>
                <a:gd name="connsiteY17" fmla="*/ 121253 h 300608"/>
                <a:gd name="connsiteX18" fmla="*/ 194501 w 322611"/>
                <a:gd name="connsiteY18" fmla="*/ 279368 h 300608"/>
                <a:gd name="connsiteX19" fmla="*/ 301276 w 322611"/>
                <a:gd name="connsiteY19" fmla="*/ 172593 h 300608"/>
                <a:gd name="connsiteX20" fmla="*/ 224695 w 322611"/>
                <a:gd name="connsiteY20" fmla="*/ 0 h 300608"/>
                <a:gd name="connsiteX21" fmla="*/ 164211 w 322611"/>
                <a:gd name="connsiteY21" fmla="*/ 0 h 300608"/>
                <a:gd name="connsiteX22" fmla="*/ 164211 w 322611"/>
                <a:gd name="connsiteY22" fmla="*/ 17621 h 300608"/>
                <a:gd name="connsiteX23" fmla="*/ 224695 w 322611"/>
                <a:gd name="connsiteY23" fmla="*/ 17621 h 300608"/>
                <a:gd name="connsiteX24" fmla="*/ 224695 w 322611"/>
                <a:gd name="connsiteY24" fmla="*/ 0 h 300608"/>
                <a:gd name="connsiteX25" fmla="*/ 208979 w 322611"/>
                <a:gd name="connsiteY25" fmla="*/ 26480 h 300608"/>
                <a:gd name="connsiteX26" fmla="*/ 208979 w 322611"/>
                <a:gd name="connsiteY26" fmla="*/ 43625 h 300608"/>
                <a:gd name="connsiteX27" fmla="*/ 183642 w 322611"/>
                <a:gd name="connsiteY27" fmla="*/ 43625 h 300608"/>
                <a:gd name="connsiteX28" fmla="*/ 183642 w 322611"/>
                <a:gd name="connsiteY28" fmla="*/ 26480 h 300608"/>
                <a:gd name="connsiteX29" fmla="*/ 116300 w 322611"/>
                <a:gd name="connsiteY29" fmla="*/ 300514 h 300608"/>
                <a:gd name="connsiteX30" fmla="*/ 190595 w 322611"/>
                <a:gd name="connsiteY30" fmla="*/ 300514 h 300608"/>
                <a:gd name="connsiteX31" fmla="*/ 66104 w 322611"/>
                <a:gd name="connsiteY31" fmla="*/ 300514 h 300608"/>
                <a:gd name="connsiteX32" fmla="*/ 90869 w 322611"/>
                <a:gd name="connsiteY32" fmla="*/ 300514 h 300608"/>
                <a:gd name="connsiteX33" fmla="*/ 283940 w 322611"/>
                <a:gd name="connsiteY33" fmla="*/ 51149 h 300608"/>
                <a:gd name="connsiteX34" fmla="*/ 270986 w 322611"/>
                <a:gd name="connsiteY34" fmla="*/ 67342 h 300608"/>
                <a:gd name="connsiteX35" fmla="*/ 279368 w 322611"/>
                <a:gd name="connsiteY35" fmla="*/ 39338 h 300608"/>
                <a:gd name="connsiteX36" fmla="*/ 294989 w 322611"/>
                <a:gd name="connsiteY36" fmla="*/ 53054 h 30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611" h="300608">
                  <a:moveTo>
                    <a:pt x="84106" y="237268"/>
                  </a:moveTo>
                  <a:cubicBezTo>
                    <a:pt x="72962" y="218313"/>
                    <a:pt x="66580" y="196215"/>
                    <a:pt x="66580" y="172593"/>
                  </a:cubicBezTo>
                  <a:cubicBezTo>
                    <a:pt x="66580" y="101918"/>
                    <a:pt x="123920" y="44577"/>
                    <a:pt x="194596" y="44577"/>
                  </a:cubicBezTo>
                  <a:cubicBezTo>
                    <a:pt x="265271" y="44577"/>
                    <a:pt x="322612" y="101918"/>
                    <a:pt x="322612" y="172593"/>
                  </a:cubicBezTo>
                  <a:cubicBezTo>
                    <a:pt x="322612" y="243269"/>
                    <a:pt x="265271" y="300609"/>
                    <a:pt x="194596" y="300609"/>
                  </a:cubicBezTo>
                  <a:moveTo>
                    <a:pt x="26765" y="136589"/>
                  </a:moveTo>
                  <a:lnTo>
                    <a:pt x="94869" y="136589"/>
                  </a:lnTo>
                  <a:moveTo>
                    <a:pt x="26765" y="219932"/>
                  </a:moveTo>
                  <a:lnTo>
                    <a:pt x="94869" y="219932"/>
                  </a:lnTo>
                  <a:moveTo>
                    <a:pt x="0" y="183452"/>
                  </a:moveTo>
                  <a:lnTo>
                    <a:pt x="94869" y="183452"/>
                  </a:lnTo>
                  <a:moveTo>
                    <a:pt x="220218" y="176784"/>
                  </a:moveTo>
                  <a:cubicBezTo>
                    <a:pt x="220218" y="162878"/>
                    <a:pt x="208883" y="151543"/>
                    <a:pt x="194977" y="151543"/>
                  </a:cubicBezTo>
                  <a:cubicBezTo>
                    <a:pt x="181070" y="151543"/>
                    <a:pt x="169736" y="162878"/>
                    <a:pt x="169736" y="176784"/>
                  </a:cubicBezTo>
                  <a:cubicBezTo>
                    <a:pt x="169736" y="190691"/>
                    <a:pt x="181070" y="202025"/>
                    <a:pt x="194977" y="202025"/>
                  </a:cubicBezTo>
                  <a:cubicBezTo>
                    <a:pt x="208883" y="202025"/>
                    <a:pt x="220218" y="190691"/>
                    <a:pt x="220218" y="176784"/>
                  </a:cubicBezTo>
                  <a:close/>
                  <a:moveTo>
                    <a:pt x="218027" y="161354"/>
                  </a:moveTo>
                  <a:lnTo>
                    <a:pt x="282512" y="121253"/>
                  </a:lnTo>
                  <a:moveTo>
                    <a:pt x="194501" y="279368"/>
                  </a:moveTo>
                  <a:cubicBezTo>
                    <a:pt x="253460" y="279368"/>
                    <a:pt x="301276" y="231553"/>
                    <a:pt x="301276" y="172593"/>
                  </a:cubicBezTo>
                  <a:moveTo>
                    <a:pt x="224695" y="0"/>
                  </a:moveTo>
                  <a:lnTo>
                    <a:pt x="164211" y="0"/>
                  </a:lnTo>
                  <a:lnTo>
                    <a:pt x="164211" y="17621"/>
                  </a:lnTo>
                  <a:lnTo>
                    <a:pt x="224695" y="17621"/>
                  </a:lnTo>
                  <a:lnTo>
                    <a:pt x="224695" y="0"/>
                  </a:lnTo>
                  <a:close/>
                  <a:moveTo>
                    <a:pt x="208979" y="26480"/>
                  </a:moveTo>
                  <a:lnTo>
                    <a:pt x="208979" y="43625"/>
                  </a:lnTo>
                  <a:moveTo>
                    <a:pt x="183642" y="43625"/>
                  </a:moveTo>
                  <a:lnTo>
                    <a:pt x="183642" y="26480"/>
                  </a:lnTo>
                  <a:moveTo>
                    <a:pt x="116300" y="300514"/>
                  </a:moveTo>
                  <a:lnTo>
                    <a:pt x="190595" y="300514"/>
                  </a:lnTo>
                  <a:moveTo>
                    <a:pt x="66104" y="300514"/>
                  </a:moveTo>
                  <a:lnTo>
                    <a:pt x="90869" y="300514"/>
                  </a:lnTo>
                  <a:moveTo>
                    <a:pt x="283940" y="51149"/>
                  </a:moveTo>
                  <a:lnTo>
                    <a:pt x="270986" y="67342"/>
                  </a:lnTo>
                  <a:moveTo>
                    <a:pt x="279368" y="39338"/>
                  </a:moveTo>
                  <a:lnTo>
                    <a:pt x="294989" y="53054"/>
                  </a:lnTo>
                </a:path>
              </a:pathLst>
            </a:custGeom>
            <a:no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3" name="DevUpdate_ECC5" title="Icon of a clock with an arrow around it pointing clockwise">
              <a:extLst>
                <a:ext uri="{FF2B5EF4-FFF2-40B4-BE49-F238E27FC236}">
                  <a16:creationId xmlns:a16="http://schemas.microsoft.com/office/drawing/2014/main" id="{EA02E732-E281-4FF9-871D-F06AF2751E7F}"/>
                </a:ext>
              </a:extLst>
            </p:cNvPr>
            <p:cNvSpPr>
              <a:spLocks noChangeAspect="1" noEditPoints="1"/>
            </p:cNvSpPr>
            <p:nvPr/>
          </p:nvSpPr>
          <p:spPr bwMode="auto">
            <a:xfrm>
              <a:off x="706824" y="5085151"/>
              <a:ext cx="198196" cy="198244"/>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95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nvGrpSpPr>
            <p:cNvPr id="124" name="Graphic 454">
              <a:extLst>
                <a:ext uri="{FF2B5EF4-FFF2-40B4-BE49-F238E27FC236}">
                  <a16:creationId xmlns:a16="http://schemas.microsoft.com/office/drawing/2014/main" id="{729DD9A0-92CE-4D34-BC19-48E32FFC533E}"/>
                </a:ext>
              </a:extLst>
            </p:cNvPr>
            <p:cNvGrpSpPr/>
            <p:nvPr/>
          </p:nvGrpSpPr>
          <p:grpSpPr>
            <a:xfrm>
              <a:off x="740334" y="5365077"/>
              <a:ext cx="136822" cy="228811"/>
              <a:chOff x="6083934" y="3110361"/>
              <a:chExt cx="270319" cy="452065"/>
            </a:xfrm>
            <a:noFill/>
          </p:grpSpPr>
          <p:sp>
            <p:nvSpPr>
              <p:cNvPr id="125" name="Freeform: Shape 124">
                <a:extLst>
                  <a:ext uri="{FF2B5EF4-FFF2-40B4-BE49-F238E27FC236}">
                    <a16:creationId xmlns:a16="http://schemas.microsoft.com/office/drawing/2014/main" id="{A50F5C7F-22A5-45AE-B321-5A59732D2CD5}"/>
                  </a:ext>
                </a:extLst>
              </p:cNvPr>
              <p:cNvSpPr/>
              <p:nvPr/>
            </p:nvSpPr>
            <p:spPr>
              <a:xfrm>
                <a:off x="6083934" y="3322680"/>
                <a:ext cx="270319" cy="239746"/>
              </a:xfrm>
              <a:custGeom>
                <a:avLst/>
                <a:gdLst>
                  <a:gd name="connsiteX0" fmla="*/ 0 w 270319"/>
                  <a:gd name="connsiteY0" fmla="*/ 0 h 239744"/>
                  <a:gd name="connsiteX1" fmla="*/ 270320 w 270319"/>
                  <a:gd name="connsiteY1" fmla="*/ 0 h 239744"/>
                  <a:gd name="connsiteX2" fmla="*/ 270320 w 270319"/>
                  <a:gd name="connsiteY2" fmla="*/ 239744 h 239744"/>
                  <a:gd name="connsiteX3" fmla="*/ 0 w 270319"/>
                  <a:gd name="connsiteY3" fmla="*/ 239744 h 239744"/>
                </a:gdLst>
                <a:ahLst/>
                <a:cxnLst>
                  <a:cxn ang="0">
                    <a:pos x="connsiteX0" y="connsiteY0"/>
                  </a:cxn>
                  <a:cxn ang="0">
                    <a:pos x="connsiteX1" y="connsiteY1"/>
                  </a:cxn>
                  <a:cxn ang="0">
                    <a:pos x="connsiteX2" y="connsiteY2"/>
                  </a:cxn>
                  <a:cxn ang="0">
                    <a:pos x="connsiteX3" y="connsiteY3"/>
                  </a:cxn>
                </a:cxnLst>
                <a:rect l="l" t="t" r="r" b="b"/>
                <a:pathLst>
                  <a:path w="270319" h="239744">
                    <a:moveTo>
                      <a:pt x="0" y="0"/>
                    </a:moveTo>
                    <a:lnTo>
                      <a:pt x="270320" y="0"/>
                    </a:lnTo>
                    <a:lnTo>
                      <a:pt x="270320" y="239744"/>
                    </a:lnTo>
                    <a:lnTo>
                      <a:pt x="0" y="239744"/>
                    </a:ln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6" name="Freeform: Shape 125">
                <a:extLst>
                  <a:ext uri="{FF2B5EF4-FFF2-40B4-BE49-F238E27FC236}">
                    <a16:creationId xmlns:a16="http://schemas.microsoft.com/office/drawing/2014/main" id="{D28A0B82-098F-40BC-9E9B-6DB10CCC2C88}"/>
                  </a:ext>
                </a:extLst>
              </p:cNvPr>
              <p:cNvSpPr/>
              <p:nvPr/>
            </p:nvSpPr>
            <p:spPr>
              <a:xfrm>
                <a:off x="6103651" y="3110361"/>
                <a:ext cx="230884" cy="212312"/>
              </a:xfrm>
              <a:custGeom>
                <a:avLst/>
                <a:gdLst>
                  <a:gd name="connsiteX0" fmla="*/ 0 w 230885"/>
                  <a:gd name="connsiteY0" fmla="*/ 212312 h 212312"/>
                  <a:gd name="connsiteX1" fmla="*/ 0 w 230885"/>
                  <a:gd name="connsiteY1" fmla="*/ 115443 h 212312"/>
                  <a:gd name="connsiteX2" fmla="*/ 115443 w 230885"/>
                  <a:gd name="connsiteY2" fmla="*/ 0 h 212312"/>
                  <a:gd name="connsiteX3" fmla="*/ 115443 w 230885"/>
                  <a:gd name="connsiteY3" fmla="*/ 0 h 212312"/>
                  <a:gd name="connsiteX4" fmla="*/ 230886 w 230885"/>
                  <a:gd name="connsiteY4" fmla="*/ 115443 h 212312"/>
                  <a:gd name="connsiteX5" fmla="*/ 230886 w 230885"/>
                  <a:gd name="connsiteY5" fmla="*/ 204788 h 21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85" h="212312">
                    <a:moveTo>
                      <a:pt x="0" y="212312"/>
                    </a:moveTo>
                    <a:lnTo>
                      <a:pt x="0" y="115443"/>
                    </a:lnTo>
                    <a:cubicBezTo>
                      <a:pt x="0" y="51721"/>
                      <a:pt x="51721" y="0"/>
                      <a:pt x="115443" y="0"/>
                    </a:cubicBezTo>
                    <a:lnTo>
                      <a:pt x="115443" y="0"/>
                    </a:lnTo>
                    <a:cubicBezTo>
                      <a:pt x="179165" y="0"/>
                      <a:pt x="230886" y="51721"/>
                      <a:pt x="230886" y="115443"/>
                    </a:cubicBezTo>
                    <a:lnTo>
                      <a:pt x="230886" y="204788"/>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7" name="Freeform: Shape 126">
                <a:extLst>
                  <a:ext uri="{FF2B5EF4-FFF2-40B4-BE49-F238E27FC236}">
                    <a16:creationId xmlns:a16="http://schemas.microsoft.com/office/drawing/2014/main" id="{9564B05F-B028-454E-B43C-3937FA16D6E1}"/>
                  </a:ext>
                </a:extLst>
              </p:cNvPr>
              <p:cNvSpPr/>
              <p:nvPr/>
            </p:nvSpPr>
            <p:spPr>
              <a:xfrm>
                <a:off x="6188233" y="3377915"/>
                <a:ext cx="61721" cy="61721"/>
              </a:xfrm>
              <a:custGeom>
                <a:avLst/>
                <a:gdLst>
                  <a:gd name="connsiteX0" fmla="*/ 61722 w 61721"/>
                  <a:gd name="connsiteY0" fmla="*/ 30861 h 61722"/>
                  <a:gd name="connsiteX1" fmla="*/ 30861 w 61721"/>
                  <a:gd name="connsiteY1" fmla="*/ 61722 h 61722"/>
                  <a:gd name="connsiteX2" fmla="*/ 0 w 61721"/>
                  <a:gd name="connsiteY2" fmla="*/ 30861 h 61722"/>
                  <a:gd name="connsiteX3" fmla="*/ 30861 w 61721"/>
                  <a:gd name="connsiteY3" fmla="*/ 0 h 61722"/>
                  <a:gd name="connsiteX4" fmla="*/ 61722 w 61721"/>
                  <a:gd name="connsiteY4" fmla="*/ 30861 h 6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 h="61722">
                    <a:moveTo>
                      <a:pt x="61722" y="30861"/>
                    </a:moveTo>
                    <a:cubicBezTo>
                      <a:pt x="61722" y="47905"/>
                      <a:pt x="47905" y="61722"/>
                      <a:pt x="30861" y="61722"/>
                    </a:cubicBezTo>
                    <a:cubicBezTo>
                      <a:pt x="13817" y="61722"/>
                      <a:pt x="0" y="47905"/>
                      <a:pt x="0" y="30861"/>
                    </a:cubicBezTo>
                    <a:cubicBezTo>
                      <a:pt x="0" y="13817"/>
                      <a:pt x="13817" y="0"/>
                      <a:pt x="30861" y="0"/>
                    </a:cubicBezTo>
                    <a:cubicBezTo>
                      <a:pt x="47905" y="0"/>
                      <a:pt x="61722" y="13817"/>
                      <a:pt x="61722" y="30861"/>
                    </a:cubicBezTo>
                    <a:close/>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8" name="Freeform: Shape 127">
                <a:extLst>
                  <a:ext uri="{FF2B5EF4-FFF2-40B4-BE49-F238E27FC236}">
                    <a16:creationId xmlns:a16="http://schemas.microsoft.com/office/drawing/2014/main" id="{6D405E73-BCE7-4A8C-BE0F-D3B9B6FC4812}"/>
                  </a:ext>
                </a:extLst>
              </p:cNvPr>
              <p:cNvSpPr/>
              <p:nvPr/>
            </p:nvSpPr>
            <p:spPr>
              <a:xfrm>
                <a:off x="6219094" y="3447889"/>
                <a:ext cx="9525" cy="70388"/>
              </a:xfrm>
              <a:custGeom>
                <a:avLst/>
                <a:gdLst>
                  <a:gd name="connsiteX0" fmla="*/ 0 w 9525"/>
                  <a:gd name="connsiteY0" fmla="*/ 70390 h 70389"/>
                  <a:gd name="connsiteX1" fmla="*/ 0 w 9525"/>
                  <a:gd name="connsiteY1" fmla="*/ 0 h 70389"/>
                </a:gdLst>
                <a:ahLst/>
                <a:cxnLst>
                  <a:cxn ang="0">
                    <a:pos x="connsiteX0" y="connsiteY0"/>
                  </a:cxn>
                  <a:cxn ang="0">
                    <a:pos x="connsiteX1" y="connsiteY1"/>
                  </a:cxn>
                </a:cxnLst>
                <a:rect l="l" t="t" r="r" b="b"/>
                <a:pathLst>
                  <a:path w="9525" h="70389">
                    <a:moveTo>
                      <a:pt x="0" y="70390"/>
                    </a:moveTo>
                    <a:lnTo>
                      <a:pt x="0" y="0"/>
                    </a:lnTo>
                  </a:path>
                </a:pathLst>
              </a:custGeom>
              <a:grpFill/>
              <a:ln w="9525" cap="flat">
                <a:solidFill>
                  <a:schemeClr val="tx1"/>
                </a:solidFill>
                <a:prstDash val="solid"/>
                <a:miter lim="800000"/>
                <a:headEnd/>
                <a:tailEnd/>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grpSp>
        <p:nvGrpSpPr>
          <p:cNvPr id="156" name="Group 155">
            <a:extLst>
              <a:ext uri="{FF2B5EF4-FFF2-40B4-BE49-F238E27FC236}">
                <a16:creationId xmlns:a16="http://schemas.microsoft.com/office/drawing/2014/main" id="{1D01EFF4-6264-43AD-8E94-91AA28BA1024}"/>
              </a:ext>
            </a:extLst>
          </p:cNvPr>
          <p:cNvGrpSpPr/>
          <p:nvPr/>
        </p:nvGrpSpPr>
        <p:grpSpPr>
          <a:xfrm>
            <a:off x="3775992" y="1479011"/>
            <a:ext cx="2638316" cy="4221902"/>
            <a:chOff x="3710642" y="1668080"/>
            <a:chExt cx="2586819" cy="3848800"/>
          </a:xfrm>
        </p:grpSpPr>
        <p:sp>
          <p:nvSpPr>
            <p:cNvPr id="157" name="Rectangle 156">
              <a:extLst>
                <a:ext uri="{FF2B5EF4-FFF2-40B4-BE49-F238E27FC236}">
                  <a16:creationId xmlns:a16="http://schemas.microsoft.com/office/drawing/2014/main" id="{C24D89E1-ACCF-422B-8272-A914638ECEA1}"/>
                </a:ext>
              </a:extLst>
            </p:cNvPr>
            <p:cNvSpPr/>
            <p:nvPr/>
          </p:nvSpPr>
          <p:spPr bwMode="auto">
            <a:xfrm>
              <a:off x="4125443" y="2455156"/>
              <a:ext cx="1761068" cy="350311"/>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Optimize IT Cost and Enable New Capabilities</a:t>
              </a:r>
            </a:p>
          </p:txBody>
        </p:sp>
        <p:sp>
          <p:nvSpPr>
            <p:cNvPr id="158" name="Rectangle 157">
              <a:extLst>
                <a:ext uri="{FF2B5EF4-FFF2-40B4-BE49-F238E27FC236}">
                  <a16:creationId xmlns:a16="http://schemas.microsoft.com/office/drawing/2014/main" id="{D34A2695-6783-4F83-A116-E9112D6FFBAA}"/>
                </a:ext>
              </a:extLst>
            </p:cNvPr>
            <p:cNvSpPr/>
            <p:nvPr/>
          </p:nvSpPr>
          <p:spPr bwMode="auto">
            <a:xfrm>
              <a:off x="3967802" y="2851909"/>
              <a:ext cx="2285193" cy="21113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Compute Optimization </a:t>
              </a:r>
              <a:r>
                <a:rPr lang="en-US" sz="1020" kern="0">
                  <a:solidFill>
                    <a:srgbClr val="000000"/>
                  </a:solidFill>
                  <a:latin typeface="Segoe UI"/>
                </a:rPr>
                <a:t>with auto scalability</a:t>
              </a:r>
            </a:p>
            <a:p>
              <a:pPr defTabSz="931946" fontAlgn="base">
                <a:spcBef>
                  <a:spcPts val="612"/>
                </a:spcBef>
                <a:spcAft>
                  <a:spcPct val="0"/>
                </a:spcAft>
                <a:defRPr/>
              </a:pPr>
              <a:r>
                <a:rPr lang="en-US" sz="1020" kern="0">
                  <a:solidFill>
                    <a:srgbClr val="000000"/>
                  </a:solidFill>
                  <a:latin typeface="Segoe UI Semibold"/>
                </a:rPr>
                <a:t>Application Optimization </a:t>
              </a:r>
              <a:r>
                <a:rPr lang="en-US" sz="1020" kern="0">
                  <a:solidFill>
                    <a:srgbClr val="000000"/>
                  </a:solidFill>
                  <a:latin typeface="Segoe UI"/>
                </a:rPr>
                <a:t>leveraging PaaS services with minimal change</a:t>
              </a:r>
            </a:p>
            <a:p>
              <a:pPr defTabSz="931946" fontAlgn="base">
                <a:spcBef>
                  <a:spcPts val="612"/>
                </a:spcBef>
                <a:spcAft>
                  <a:spcPct val="0"/>
                </a:spcAft>
                <a:defRPr/>
              </a:pPr>
              <a:r>
                <a:rPr lang="en-US" sz="1020" kern="0">
                  <a:solidFill>
                    <a:srgbClr val="000000"/>
                  </a:solidFill>
                  <a:latin typeface="Segoe UI Semibold"/>
                </a:rPr>
                <a:t>Network Optimization </a:t>
              </a:r>
              <a:r>
                <a:rPr lang="en-US" sz="1020" kern="0">
                  <a:solidFill>
                    <a:srgbClr val="000000"/>
                  </a:solidFill>
                  <a:latin typeface="Segoe UI"/>
                </a:rPr>
                <a:t>through new network delivery &amp; consumption </a:t>
              </a:r>
              <a:r>
                <a:rPr lang="en-US" sz="1020">
                  <a:solidFill>
                    <a:srgbClr val="000000"/>
                  </a:solidFill>
                  <a:latin typeface="Segoe UI"/>
                  <a:ea typeface="Segoe UI" pitchFamily="34" charset="0"/>
                  <a:cs typeface="Segoe UI" panose="020B0502040204020203" pitchFamily="34" charset="0"/>
                </a:rPr>
                <a:t>models</a:t>
              </a:r>
            </a:p>
            <a:p>
              <a:pPr defTabSz="931946" fontAlgn="base">
                <a:spcBef>
                  <a:spcPts val="612"/>
                </a:spcBef>
                <a:spcAft>
                  <a:spcPct val="0"/>
                </a:spcAft>
                <a:defRPr/>
              </a:pPr>
              <a:r>
                <a:rPr lang="en-US" sz="1020" kern="0">
                  <a:solidFill>
                    <a:srgbClr val="000000"/>
                  </a:solidFill>
                  <a:latin typeface="Segoe UI Semibold"/>
                </a:rPr>
                <a:t>Database </a:t>
              </a:r>
              <a:r>
                <a:rPr lang="en-US" sz="1020" kern="0">
                  <a:solidFill>
                    <a:srgbClr val="000000"/>
                  </a:solidFill>
                  <a:latin typeface="Segoe UI"/>
                </a:rPr>
                <a:t>optimization with Managed Instances and Cloud Database</a:t>
              </a:r>
            </a:p>
            <a:p>
              <a:pPr defTabSz="931946" fontAlgn="base">
                <a:spcBef>
                  <a:spcPts val="612"/>
                </a:spcBef>
                <a:spcAft>
                  <a:spcPct val="0"/>
                </a:spcAft>
                <a:defRPr/>
              </a:pPr>
              <a:r>
                <a:rPr lang="en-US" sz="1020" kern="0">
                  <a:solidFill>
                    <a:srgbClr val="000000"/>
                  </a:solidFill>
                  <a:latin typeface="Segoe UI Semibold"/>
                </a:rPr>
                <a:t>Cloud Automation </a:t>
              </a:r>
              <a:r>
                <a:rPr lang="en-US" sz="1020" kern="0">
                  <a:solidFill>
                    <a:srgbClr val="000000"/>
                  </a:solidFill>
                  <a:latin typeface="Segoe UI"/>
                </a:rPr>
                <a:t>– Streamline processes using predefined and automated configurations</a:t>
              </a:r>
            </a:p>
          </p:txBody>
        </p:sp>
        <p:grpSp>
          <p:nvGrpSpPr>
            <p:cNvPr id="159" name="Group 158">
              <a:extLst>
                <a:ext uri="{FF2B5EF4-FFF2-40B4-BE49-F238E27FC236}">
                  <a16:creationId xmlns:a16="http://schemas.microsoft.com/office/drawing/2014/main" id="{99F9AEB5-A1DA-4F1A-8236-A5EF641F5E26}"/>
                </a:ext>
              </a:extLst>
            </p:cNvPr>
            <p:cNvGrpSpPr/>
            <p:nvPr/>
          </p:nvGrpSpPr>
          <p:grpSpPr>
            <a:xfrm>
              <a:off x="4701088" y="1820607"/>
              <a:ext cx="662099" cy="581043"/>
              <a:chOff x="4874585" y="1878482"/>
              <a:chExt cx="662099" cy="581043"/>
            </a:xfrm>
          </p:grpSpPr>
          <p:sp>
            <p:nvSpPr>
              <p:cNvPr id="173" name="Oval 172">
                <a:extLst>
                  <a:ext uri="{FF2B5EF4-FFF2-40B4-BE49-F238E27FC236}">
                    <a16:creationId xmlns:a16="http://schemas.microsoft.com/office/drawing/2014/main" id="{3CD29D8E-4F8A-4622-AD24-9717BA85ADF2}"/>
                  </a:ext>
                </a:extLst>
              </p:cNvPr>
              <p:cNvSpPr>
                <a:spLocks/>
              </p:cNvSpPr>
              <p:nvPr/>
            </p:nvSpPr>
            <p:spPr>
              <a:xfrm>
                <a:off x="4904957" y="1921788"/>
                <a:ext cx="631727" cy="537737"/>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174" name="Oval 173">
                <a:extLst>
                  <a:ext uri="{FF2B5EF4-FFF2-40B4-BE49-F238E27FC236}">
                    <a16:creationId xmlns:a16="http://schemas.microsoft.com/office/drawing/2014/main" id="{9A21C5F7-C41E-4995-9973-9422C7390ED5}"/>
                  </a:ext>
                </a:extLst>
              </p:cNvPr>
              <p:cNvSpPr>
                <a:spLocks/>
              </p:cNvSpPr>
              <p:nvPr/>
            </p:nvSpPr>
            <p:spPr>
              <a:xfrm>
                <a:off x="4874585" y="1878482"/>
                <a:ext cx="638042" cy="550562"/>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175" name="algorithm" title="Icon of a heartbeat">
                <a:extLst>
                  <a:ext uri="{FF2B5EF4-FFF2-40B4-BE49-F238E27FC236}">
                    <a16:creationId xmlns:a16="http://schemas.microsoft.com/office/drawing/2014/main" id="{872B4814-73D7-4A94-93F6-C79827725F80}"/>
                  </a:ext>
                </a:extLst>
              </p:cNvPr>
              <p:cNvSpPr>
                <a:spLocks noChangeAspect="1" noEditPoints="1"/>
              </p:cNvSpPr>
              <p:nvPr/>
            </p:nvSpPr>
            <p:spPr bwMode="auto">
              <a:xfrm>
                <a:off x="5035132" y="2016080"/>
                <a:ext cx="332561" cy="31079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1A1A1A"/>
                  </a:solidFill>
                  <a:latin typeface="Segoe UI"/>
                </a:endParaRPr>
              </a:p>
            </p:txBody>
          </p:sp>
        </p:grpSp>
        <p:cxnSp>
          <p:nvCxnSpPr>
            <p:cNvPr id="160" name="Straight Connector 159">
              <a:extLst>
                <a:ext uri="{FF2B5EF4-FFF2-40B4-BE49-F238E27FC236}">
                  <a16:creationId xmlns:a16="http://schemas.microsoft.com/office/drawing/2014/main" id="{6ABC77E8-A248-4D15-899F-E35D2056379A}"/>
                </a:ext>
              </a:extLst>
            </p:cNvPr>
            <p:cNvCxnSpPr>
              <a:cxnSpLocks/>
            </p:cNvCxnSpPr>
            <p:nvPr/>
          </p:nvCxnSpPr>
          <p:spPr>
            <a:xfrm flipV="1">
              <a:off x="6297461" y="1668080"/>
              <a:ext cx="0" cy="3848800"/>
            </a:xfrm>
            <a:prstGeom prst="line">
              <a:avLst/>
            </a:prstGeom>
            <a:noFill/>
            <a:ln w="6350" cap="flat" cmpd="sng" algn="ctr">
              <a:solidFill>
                <a:schemeClr val="bg1">
                  <a:lumMod val="65000"/>
                </a:schemeClr>
              </a:solidFill>
              <a:prstDash val="dash"/>
              <a:headEnd type="oval" w="med" len="med"/>
              <a:tailEnd type="none" w="med" len="med"/>
            </a:ln>
            <a:effectLst/>
          </p:spPr>
        </p:cxnSp>
        <p:grpSp>
          <p:nvGrpSpPr>
            <p:cNvPr id="161" name="Graphic 232">
              <a:extLst>
                <a:ext uri="{FF2B5EF4-FFF2-40B4-BE49-F238E27FC236}">
                  <a16:creationId xmlns:a16="http://schemas.microsoft.com/office/drawing/2014/main" id="{2FB148B1-4272-4E6E-9487-B1F8A459AF8D}"/>
                </a:ext>
              </a:extLst>
            </p:cNvPr>
            <p:cNvGrpSpPr/>
            <p:nvPr/>
          </p:nvGrpSpPr>
          <p:grpSpPr>
            <a:xfrm>
              <a:off x="3723267" y="2979644"/>
              <a:ext cx="216713" cy="165115"/>
              <a:chOff x="6018212" y="3344862"/>
              <a:chExt cx="400050" cy="304800"/>
            </a:xfrm>
          </p:grpSpPr>
          <p:sp>
            <p:nvSpPr>
              <p:cNvPr id="166" name="Freeform: Shape 165">
                <a:extLst>
                  <a:ext uri="{FF2B5EF4-FFF2-40B4-BE49-F238E27FC236}">
                    <a16:creationId xmlns:a16="http://schemas.microsoft.com/office/drawing/2014/main" id="{B45757A7-ED24-4CE4-9E2E-60183AB07989}"/>
                  </a:ext>
                </a:extLst>
              </p:cNvPr>
              <p:cNvSpPr/>
              <p:nvPr/>
            </p:nvSpPr>
            <p:spPr>
              <a:xfrm>
                <a:off x="6251765" y="3598417"/>
                <a:ext cx="9525" cy="50577"/>
              </a:xfrm>
              <a:custGeom>
                <a:avLst/>
                <a:gdLst>
                  <a:gd name="connsiteX0" fmla="*/ 0 w 9525"/>
                  <a:gd name="connsiteY0" fmla="*/ 0 h 50577"/>
                  <a:gd name="connsiteX1" fmla="*/ 0 w 9525"/>
                  <a:gd name="connsiteY1" fmla="*/ 50578 h 50577"/>
                </a:gdLst>
                <a:ahLst/>
                <a:cxnLst>
                  <a:cxn ang="0">
                    <a:pos x="connsiteX0" y="connsiteY0"/>
                  </a:cxn>
                  <a:cxn ang="0">
                    <a:pos x="connsiteX1" y="connsiteY1"/>
                  </a:cxn>
                </a:cxnLst>
                <a:rect l="l" t="t" r="r" b="b"/>
                <a:pathLst>
                  <a:path w="9525" h="50577">
                    <a:moveTo>
                      <a:pt x="0" y="0"/>
                    </a:moveTo>
                    <a:lnTo>
                      <a:pt x="0" y="5057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67" name="Freeform: Shape 166">
                <a:extLst>
                  <a:ext uri="{FF2B5EF4-FFF2-40B4-BE49-F238E27FC236}">
                    <a16:creationId xmlns:a16="http://schemas.microsoft.com/office/drawing/2014/main" id="{AFCA3232-4BA8-43D4-A7B2-35538B936A13}"/>
                  </a:ext>
                </a:extLst>
              </p:cNvPr>
              <p:cNvSpPr/>
              <p:nvPr/>
            </p:nvSpPr>
            <p:spPr>
              <a:xfrm>
                <a:off x="6178041" y="3648995"/>
                <a:ext cx="155829" cy="9525"/>
              </a:xfrm>
              <a:custGeom>
                <a:avLst/>
                <a:gdLst>
                  <a:gd name="connsiteX0" fmla="*/ 0 w 155829"/>
                  <a:gd name="connsiteY0" fmla="*/ 0 h 9525"/>
                  <a:gd name="connsiteX1" fmla="*/ 155829 w 155829"/>
                  <a:gd name="connsiteY1" fmla="*/ 0 h 9525"/>
                </a:gdLst>
                <a:ahLst/>
                <a:cxnLst>
                  <a:cxn ang="0">
                    <a:pos x="connsiteX0" y="connsiteY0"/>
                  </a:cxn>
                  <a:cxn ang="0">
                    <a:pos x="connsiteX1" y="connsiteY1"/>
                  </a:cxn>
                </a:cxnLst>
                <a:rect l="l" t="t" r="r" b="b"/>
                <a:pathLst>
                  <a:path w="155829" h="9525">
                    <a:moveTo>
                      <a:pt x="0" y="0"/>
                    </a:moveTo>
                    <a:lnTo>
                      <a:pt x="15582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68" name="Freeform: Shape 167">
                <a:extLst>
                  <a:ext uri="{FF2B5EF4-FFF2-40B4-BE49-F238E27FC236}">
                    <a16:creationId xmlns:a16="http://schemas.microsoft.com/office/drawing/2014/main" id="{9252D7FC-F9F9-4BBA-BA2D-E0B8513D4BF2}"/>
                  </a:ext>
                </a:extLst>
              </p:cNvPr>
              <p:cNvSpPr/>
              <p:nvPr/>
            </p:nvSpPr>
            <p:spPr>
              <a:xfrm>
                <a:off x="6100793" y="3349719"/>
                <a:ext cx="310229" cy="248412"/>
              </a:xfrm>
              <a:custGeom>
                <a:avLst/>
                <a:gdLst>
                  <a:gd name="connsiteX0" fmla="*/ 0 w 310229"/>
                  <a:gd name="connsiteY0" fmla="*/ 107347 h 248412"/>
                  <a:gd name="connsiteX1" fmla="*/ 0 w 310229"/>
                  <a:gd name="connsiteY1" fmla="*/ 13049 h 248412"/>
                  <a:gd name="connsiteX2" fmla="*/ 10573 w 310229"/>
                  <a:gd name="connsiteY2" fmla="*/ 0 h 248412"/>
                  <a:gd name="connsiteX3" fmla="*/ 299657 w 310229"/>
                  <a:gd name="connsiteY3" fmla="*/ 0 h 248412"/>
                  <a:gd name="connsiteX4" fmla="*/ 310229 w 310229"/>
                  <a:gd name="connsiteY4" fmla="*/ 13049 h 248412"/>
                  <a:gd name="connsiteX5" fmla="*/ 310229 w 310229"/>
                  <a:gd name="connsiteY5" fmla="*/ 235363 h 248412"/>
                  <a:gd name="connsiteX6" fmla="*/ 299657 w 310229"/>
                  <a:gd name="connsiteY6" fmla="*/ 248412 h 248412"/>
                  <a:gd name="connsiteX7" fmla="*/ 44577 w 310229"/>
                  <a:gd name="connsiteY7" fmla="*/ 248412 h 24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229" h="248412">
                    <a:moveTo>
                      <a:pt x="0" y="107347"/>
                    </a:moveTo>
                    <a:lnTo>
                      <a:pt x="0" y="13049"/>
                    </a:lnTo>
                    <a:cubicBezTo>
                      <a:pt x="0" y="5906"/>
                      <a:pt x="4763" y="0"/>
                      <a:pt x="10573" y="0"/>
                    </a:cubicBezTo>
                    <a:lnTo>
                      <a:pt x="299657" y="0"/>
                    </a:lnTo>
                    <a:cubicBezTo>
                      <a:pt x="305467" y="0"/>
                      <a:pt x="310229" y="5810"/>
                      <a:pt x="310229" y="13049"/>
                    </a:cubicBezTo>
                    <a:lnTo>
                      <a:pt x="310229" y="235363"/>
                    </a:lnTo>
                    <a:cubicBezTo>
                      <a:pt x="310229" y="242507"/>
                      <a:pt x="305467" y="248412"/>
                      <a:pt x="299657" y="248412"/>
                    </a:cubicBezTo>
                    <a:lnTo>
                      <a:pt x="44577" y="248412"/>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69" name="Freeform: Shape 168">
                <a:extLst>
                  <a:ext uri="{FF2B5EF4-FFF2-40B4-BE49-F238E27FC236}">
                    <a16:creationId xmlns:a16="http://schemas.microsoft.com/office/drawing/2014/main" id="{97EF2B48-2BCA-47F5-B35D-0763634BFC3E}"/>
                  </a:ext>
                </a:extLst>
              </p:cNvPr>
              <p:cNvSpPr/>
              <p:nvPr/>
            </p:nvSpPr>
            <p:spPr>
              <a:xfrm>
                <a:off x="6145751" y="3559650"/>
                <a:ext cx="262985" cy="9525"/>
              </a:xfrm>
              <a:custGeom>
                <a:avLst/>
                <a:gdLst>
                  <a:gd name="connsiteX0" fmla="*/ 0 w 262985"/>
                  <a:gd name="connsiteY0" fmla="*/ 0 h 9525"/>
                  <a:gd name="connsiteX1" fmla="*/ 262985 w 262985"/>
                  <a:gd name="connsiteY1" fmla="*/ 0 h 9525"/>
                </a:gdLst>
                <a:ahLst/>
                <a:cxnLst>
                  <a:cxn ang="0">
                    <a:pos x="connsiteX0" y="connsiteY0"/>
                  </a:cxn>
                  <a:cxn ang="0">
                    <a:pos x="connsiteX1" y="connsiteY1"/>
                  </a:cxn>
                </a:cxnLst>
                <a:rect l="l" t="t" r="r" b="b"/>
                <a:pathLst>
                  <a:path w="262985" h="9525">
                    <a:moveTo>
                      <a:pt x="0" y="0"/>
                    </a:moveTo>
                    <a:lnTo>
                      <a:pt x="262985"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70" name="Freeform: Shape 169">
                <a:extLst>
                  <a:ext uri="{FF2B5EF4-FFF2-40B4-BE49-F238E27FC236}">
                    <a16:creationId xmlns:a16="http://schemas.microsoft.com/office/drawing/2014/main" id="{30D44F7B-6030-433F-AC76-038D056052E2}"/>
                  </a:ext>
                </a:extLst>
              </p:cNvPr>
              <p:cNvSpPr/>
              <p:nvPr/>
            </p:nvSpPr>
            <p:spPr>
              <a:xfrm>
                <a:off x="6023165" y="3597941"/>
                <a:ext cx="104203" cy="9525"/>
              </a:xfrm>
              <a:custGeom>
                <a:avLst/>
                <a:gdLst>
                  <a:gd name="connsiteX0" fmla="*/ 0 w 104203"/>
                  <a:gd name="connsiteY0" fmla="*/ 0 h 9525"/>
                  <a:gd name="connsiteX1" fmla="*/ 104204 w 104203"/>
                  <a:gd name="connsiteY1" fmla="*/ 0 h 9525"/>
                </a:gdLst>
                <a:ahLst/>
                <a:cxnLst>
                  <a:cxn ang="0">
                    <a:pos x="connsiteX0" y="connsiteY0"/>
                  </a:cxn>
                  <a:cxn ang="0">
                    <a:pos x="connsiteX1" y="connsiteY1"/>
                  </a:cxn>
                </a:cxnLst>
                <a:rect l="l" t="t" r="r" b="b"/>
                <a:pathLst>
                  <a:path w="104203" h="9525">
                    <a:moveTo>
                      <a:pt x="0" y="0"/>
                    </a:moveTo>
                    <a:lnTo>
                      <a:pt x="104204"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71" name="Freeform: Shape 170">
                <a:extLst>
                  <a:ext uri="{FF2B5EF4-FFF2-40B4-BE49-F238E27FC236}">
                    <a16:creationId xmlns:a16="http://schemas.microsoft.com/office/drawing/2014/main" id="{3F5E7C88-FA29-463F-ADB9-240083310060}"/>
                  </a:ext>
                </a:extLst>
              </p:cNvPr>
              <p:cNvSpPr/>
              <p:nvPr/>
            </p:nvSpPr>
            <p:spPr>
              <a:xfrm>
                <a:off x="6023069" y="3472782"/>
                <a:ext cx="105727" cy="168973"/>
              </a:xfrm>
              <a:custGeom>
                <a:avLst/>
                <a:gdLst>
                  <a:gd name="connsiteX0" fmla="*/ 61913 w 105727"/>
                  <a:gd name="connsiteY0" fmla="*/ 168974 h 168973"/>
                  <a:gd name="connsiteX1" fmla="*/ 43815 w 105727"/>
                  <a:gd name="connsiteY1" fmla="*/ 168974 h 168973"/>
                  <a:gd name="connsiteX2" fmla="*/ 0 w 105727"/>
                  <a:gd name="connsiteY2" fmla="*/ 125158 h 168973"/>
                  <a:gd name="connsiteX3" fmla="*/ 0 w 105727"/>
                  <a:gd name="connsiteY3" fmla="*/ 43815 h 168973"/>
                  <a:gd name="connsiteX4" fmla="*/ 43815 w 105727"/>
                  <a:gd name="connsiteY4" fmla="*/ 0 h 168973"/>
                  <a:gd name="connsiteX5" fmla="*/ 61913 w 105727"/>
                  <a:gd name="connsiteY5" fmla="*/ 0 h 168973"/>
                  <a:gd name="connsiteX6" fmla="*/ 105728 w 105727"/>
                  <a:gd name="connsiteY6" fmla="*/ 43815 h 168973"/>
                  <a:gd name="connsiteX7" fmla="*/ 105728 w 105727"/>
                  <a:gd name="connsiteY7" fmla="*/ 125158 h 168973"/>
                  <a:gd name="connsiteX8" fmla="*/ 61913 w 105727"/>
                  <a:gd name="connsiteY8" fmla="*/ 168974 h 16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27" h="168973">
                    <a:moveTo>
                      <a:pt x="61913" y="168974"/>
                    </a:moveTo>
                    <a:lnTo>
                      <a:pt x="43815" y="168974"/>
                    </a:lnTo>
                    <a:cubicBezTo>
                      <a:pt x="19622" y="168974"/>
                      <a:pt x="0" y="149352"/>
                      <a:pt x="0" y="125158"/>
                    </a:cubicBezTo>
                    <a:lnTo>
                      <a:pt x="0" y="43815"/>
                    </a:lnTo>
                    <a:cubicBezTo>
                      <a:pt x="0" y="19621"/>
                      <a:pt x="19622" y="0"/>
                      <a:pt x="43815" y="0"/>
                    </a:cubicBezTo>
                    <a:lnTo>
                      <a:pt x="61913" y="0"/>
                    </a:lnTo>
                    <a:cubicBezTo>
                      <a:pt x="86106" y="0"/>
                      <a:pt x="105728" y="19621"/>
                      <a:pt x="105728" y="43815"/>
                    </a:cubicBezTo>
                    <a:lnTo>
                      <a:pt x="105728" y="125158"/>
                    </a:lnTo>
                    <a:cubicBezTo>
                      <a:pt x="105728" y="149352"/>
                      <a:pt x="86106" y="168974"/>
                      <a:pt x="61913" y="168974"/>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72" name="Freeform: Shape 171">
                <a:extLst>
                  <a:ext uri="{FF2B5EF4-FFF2-40B4-BE49-F238E27FC236}">
                    <a16:creationId xmlns:a16="http://schemas.microsoft.com/office/drawing/2014/main" id="{46B8C9E9-6692-44F3-ACE0-BD58676DCB6C}"/>
                  </a:ext>
                </a:extLst>
              </p:cNvPr>
              <p:cNvSpPr/>
              <p:nvPr/>
            </p:nvSpPr>
            <p:spPr>
              <a:xfrm>
                <a:off x="6067742" y="3614229"/>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162" name="arrow_5" title="Icon of two arrows pointing across from each other">
              <a:extLst>
                <a:ext uri="{FF2B5EF4-FFF2-40B4-BE49-F238E27FC236}">
                  <a16:creationId xmlns:a16="http://schemas.microsoft.com/office/drawing/2014/main" id="{32D05EF7-C8B6-4A5A-8E92-8917FF7CCE38}"/>
                </a:ext>
              </a:extLst>
            </p:cNvPr>
            <p:cNvSpPr>
              <a:spLocks noChangeAspect="1" noEditPoints="1"/>
            </p:cNvSpPr>
            <p:nvPr/>
          </p:nvSpPr>
          <p:spPr bwMode="auto">
            <a:xfrm>
              <a:off x="3711799" y="3266908"/>
              <a:ext cx="239648" cy="24061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95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63" name="signal_3" title="Icon of a communication tower with signal lines">
              <a:extLst>
                <a:ext uri="{FF2B5EF4-FFF2-40B4-BE49-F238E27FC236}">
                  <a16:creationId xmlns:a16="http://schemas.microsoft.com/office/drawing/2014/main" id="{E2533F40-64E8-45C9-8D4B-005FFDF32A63}"/>
                </a:ext>
              </a:extLst>
            </p:cNvPr>
            <p:cNvSpPr>
              <a:spLocks noChangeAspect="1" noEditPoints="1"/>
            </p:cNvSpPr>
            <p:nvPr/>
          </p:nvSpPr>
          <p:spPr bwMode="auto">
            <a:xfrm>
              <a:off x="3749739" y="3715610"/>
              <a:ext cx="163768" cy="224622"/>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4" name="network_3" title="Icon of a server connected to a network">
              <a:extLst>
                <a:ext uri="{FF2B5EF4-FFF2-40B4-BE49-F238E27FC236}">
                  <a16:creationId xmlns:a16="http://schemas.microsoft.com/office/drawing/2014/main" id="{1793826D-C439-47BF-BE16-0D2F44FF42C1}"/>
                </a:ext>
              </a:extLst>
            </p:cNvPr>
            <p:cNvSpPr>
              <a:spLocks noChangeAspect="1" noEditPoints="1"/>
            </p:cNvSpPr>
            <p:nvPr/>
          </p:nvSpPr>
          <p:spPr bwMode="auto">
            <a:xfrm>
              <a:off x="3728426" y="4137562"/>
              <a:ext cx="206394" cy="21418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5" name="Graphic 13">
              <a:extLst>
                <a:ext uri="{FF2B5EF4-FFF2-40B4-BE49-F238E27FC236}">
                  <a16:creationId xmlns:a16="http://schemas.microsoft.com/office/drawing/2014/main" id="{C650E4D5-21CD-4725-A582-D3B7DF1B8642}"/>
                </a:ext>
              </a:extLst>
            </p:cNvPr>
            <p:cNvSpPr/>
            <p:nvPr/>
          </p:nvSpPr>
          <p:spPr>
            <a:xfrm>
              <a:off x="3710642" y="4572692"/>
              <a:ext cx="241962" cy="164470"/>
            </a:xfrm>
            <a:custGeom>
              <a:avLst/>
              <a:gdLst>
                <a:gd name="connsiteX0" fmla="*/ 249460 w 420243"/>
                <a:gd name="connsiteY0" fmla="*/ 58198 h 285654"/>
                <a:gd name="connsiteX1" fmla="*/ 341376 w 420243"/>
                <a:gd name="connsiteY1" fmla="*/ 118491 h 285654"/>
                <a:gd name="connsiteX2" fmla="*/ 341662 w 420243"/>
                <a:gd name="connsiteY2" fmla="*/ 119158 h 285654"/>
                <a:gd name="connsiteX3" fmla="*/ 344900 w 420243"/>
                <a:gd name="connsiteY3" fmla="*/ 129921 h 285654"/>
                <a:gd name="connsiteX4" fmla="*/ 420243 w 420243"/>
                <a:gd name="connsiteY4" fmla="*/ 207931 h 285654"/>
                <a:gd name="connsiteX5" fmla="*/ 349377 w 420243"/>
                <a:gd name="connsiteY5" fmla="*/ 285369 h 285654"/>
                <a:gd name="connsiteX6" fmla="*/ 349091 w 420243"/>
                <a:gd name="connsiteY6" fmla="*/ 285369 h 285654"/>
                <a:gd name="connsiteX7" fmla="*/ 344329 w 420243"/>
                <a:gd name="connsiteY7" fmla="*/ 285655 h 285654"/>
                <a:gd name="connsiteX8" fmla="*/ 342710 w 420243"/>
                <a:gd name="connsiteY8" fmla="*/ 285655 h 285654"/>
                <a:gd name="connsiteX9" fmla="*/ 67532 w 420243"/>
                <a:gd name="connsiteY9" fmla="*/ 285655 h 285654"/>
                <a:gd name="connsiteX10" fmla="*/ 65627 w 420243"/>
                <a:gd name="connsiteY10" fmla="*/ 285369 h 285654"/>
                <a:gd name="connsiteX11" fmla="*/ 58960 w 420243"/>
                <a:gd name="connsiteY11" fmla="*/ 284702 h 285654"/>
                <a:gd name="connsiteX12" fmla="*/ 58293 w 420243"/>
                <a:gd name="connsiteY12" fmla="*/ 284702 h 285654"/>
                <a:gd name="connsiteX13" fmla="*/ 15812 w 420243"/>
                <a:gd name="connsiteY13" fmla="*/ 233172 h 285654"/>
                <a:gd name="connsiteX14" fmla="*/ 57912 w 420243"/>
                <a:gd name="connsiteY14" fmla="*/ 182023 h 285654"/>
                <a:gd name="connsiteX15" fmla="*/ 58198 w 420243"/>
                <a:gd name="connsiteY15" fmla="*/ 181356 h 285654"/>
                <a:gd name="connsiteX16" fmla="*/ 134207 w 420243"/>
                <a:gd name="connsiteY16" fmla="*/ 120110 h 285654"/>
                <a:gd name="connsiteX17" fmla="*/ 155924 w 420243"/>
                <a:gd name="connsiteY17" fmla="*/ 123254 h 285654"/>
                <a:gd name="connsiteX18" fmla="*/ 157544 w 420243"/>
                <a:gd name="connsiteY18" fmla="*/ 119158 h 285654"/>
                <a:gd name="connsiteX19" fmla="*/ 157544 w 420243"/>
                <a:gd name="connsiteY19" fmla="*/ 118491 h 285654"/>
                <a:gd name="connsiteX20" fmla="*/ 249460 w 420243"/>
                <a:gd name="connsiteY20" fmla="*/ 58198 h 285654"/>
                <a:gd name="connsiteX21" fmla="*/ 249460 w 420243"/>
                <a:gd name="connsiteY21" fmla="*/ 58198 h 285654"/>
                <a:gd name="connsiteX22" fmla="*/ 327565 w 420243"/>
                <a:gd name="connsiteY22" fmla="*/ 92678 h 285654"/>
                <a:gd name="connsiteX23" fmla="*/ 254508 w 420243"/>
                <a:gd name="connsiteY23" fmla="*/ 33242 h 285654"/>
                <a:gd name="connsiteX24" fmla="*/ 251651 w 420243"/>
                <a:gd name="connsiteY24" fmla="*/ 32385 h 285654"/>
                <a:gd name="connsiteX25" fmla="*/ 190786 w 420243"/>
                <a:gd name="connsiteY25" fmla="*/ 0 h 285654"/>
                <a:gd name="connsiteX26" fmla="*/ 119253 w 420243"/>
                <a:gd name="connsiteY26" fmla="*/ 58579 h 285654"/>
                <a:gd name="connsiteX27" fmla="*/ 118967 w 420243"/>
                <a:gd name="connsiteY27" fmla="*/ 59341 h 285654"/>
                <a:gd name="connsiteX28" fmla="*/ 118396 w 420243"/>
                <a:gd name="connsiteY28" fmla="*/ 66294 h 285654"/>
                <a:gd name="connsiteX29" fmla="*/ 116395 w 420243"/>
                <a:gd name="connsiteY29" fmla="*/ 68104 h 285654"/>
                <a:gd name="connsiteX30" fmla="*/ 115824 w 420243"/>
                <a:gd name="connsiteY30" fmla="*/ 68104 h 285654"/>
                <a:gd name="connsiteX31" fmla="*/ 71533 w 420243"/>
                <a:gd name="connsiteY31" fmla="*/ 86106 h 285654"/>
                <a:gd name="connsiteX32" fmla="*/ 71247 w 420243"/>
                <a:gd name="connsiteY32" fmla="*/ 86392 h 285654"/>
                <a:gd name="connsiteX33" fmla="*/ 70866 w 420243"/>
                <a:gd name="connsiteY33" fmla="*/ 86963 h 285654"/>
                <a:gd name="connsiteX34" fmla="*/ 68104 w 420243"/>
                <a:gd name="connsiteY34" fmla="*/ 90011 h 285654"/>
                <a:gd name="connsiteX35" fmla="*/ 66675 w 420243"/>
                <a:gd name="connsiteY35" fmla="*/ 90678 h 285654"/>
                <a:gd name="connsiteX36" fmla="*/ 0 w 420243"/>
                <a:gd name="connsiteY36" fmla="*/ 158306 h 285654"/>
                <a:gd name="connsiteX37" fmla="*/ 20479 w 420243"/>
                <a:gd name="connsiteY37" fmla="*/ 206978 h 28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0243" h="285654">
                  <a:moveTo>
                    <a:pt x="249460" y="58198"/>
                  </a:moveTo>
                  <a:cubicBezTo>
                    <a:pt x="289655" y="58198"/>
                    <a:pt x="325755" y="81915"/>
                    <a:pt x="341376" y="118491"/>
                  </a:cubicBezTo>
                  <a:cubicBezTo>
                    <a:pt x="341376" y="118491"/>
                    <a:pt x="341376" y="118777"/>
                    <a:pt x="341662" y="119158"/>
                  </a:cubicBezTo>
                  <a:cubicBezTo>
                    <a:pt x="341662" y="119158"/>
                    <a:pt x="341662" y="119158"/>
                    <a:pt x="344900" y="129921"/>
                  </a:cubicBezTo>
                  <a:cubicBezTo>
                    <a:pt x="386715" y="132112"/>
                    <a:pt x="420243" y="166211"/>
                    <a:pt x="420243" y="207931"/>
                  </a:cubicBezTo>
                  <a:cubicBezTo>
                    <a:pt x="420243" y="248031"/>
                    <a:pt x="389573" y="281178"/>
                    <a:pt x="349377" y="285369"/>
                  </a:cubicBezTo>
                  <a:cubicBezTo>
                    <a:pt x="349091" y="285369"/>
                    <a:pt x="349091" y="285369"/>
                    <a:pt x="349091" y="285369"/>
                  </a:cubicBezTo>
                  <a:cubicBezTo>
                    <a:pt x="349091" y="285369"/>
                    <a:pt x="349091" y="285369"/>
                    <a:pt x="344329" y="285655"/>
                  </a:cubicBezTo>
                  <a:cubicBezTo>
                    <a:pt x="343662" y="285655"/>
                    <a:pt x="343376" y="285655"/>
                    <a:pt x="342710" y="285655"/>
                  </a:cubicBezTo>
                  <a:cubicBezTo>
                    <a:pt x="342710" y="285655"/>
                    <a:pt x="342710" y="285655"/>
                    <a:pt x="67532" y="285655"/>
                  </a:cubicBezTo>
                  <a:cubicBezTo>
                    <a:pt x="66866" y="285655"/>
                    <a:pt x="66294" y="285655"/>
                    <a:pt x="65627" y="285369"/>
                  </a:cubicBezTo>
                  <a:cubicBezTo>
                    <a:pt x="65627" y="285369"/>
                    <a:pt x="65627" y="285369"/>
                    <a:pt x="58960" y="284702"/>
                  </a:cubicBezTo>
                  <a:cubicBezTo>
                    <a:pt x="58674" y="284702"/>
                    <a:pt x="58293" y="284702"/>
                    <a:pt x="58293" y="284702"/>
                  </a:cubicBezTo>
                  <a:cubicBezTo>
                    <a:pt x="33719" y="279654"/>
                    <a:pt x="15812" y="258128"/>
                    <a:pt x="15812" y="233172"/>
                  </a:cubicBezTo>
                  <a:cubicBezTo>
                    <a:pt x="15812" y="208502"/>
                    <a:pt x="33719" y="187071"/>
                    <a:pt x="57912" y="182023"/>
                  </a:cubicBezTo>
                  <a:cubicBezTo>
                    <a:pt x="57912" y="181737"/>
                    <a:pt x="58198" y="181356"/>
                    <a:pt x="58198" y="181356"/>
                  </a:cubicBezTo>
                  <a:cubicBezTo>
                    <a:pt x="65532" y="146018"/>
                    <a:pt x="97441" y="120110"/>
                    <a:pt x="134207" y="120110"/>
                  </a:cubicBezTo>
                  <a:cubicBezTo>
                    <a:pt x="141542" y="120110"/>
                    <a:pt x="148876" y="121063"/>
                    <a:pt x="155924" y="123254"/>
                  </a:cubicBezTo>
                  <a:cubicBezTo>
                    <a:pt x="155924" y="123254"/>
                    <a:pt x="155924" y="123254"/>
                    <a:pt x="157544" y="119158"/>
                  </a:cubicBezTo>
                  <a:cubicBezTo>
                    <a:pt x="157544" y="118872"/>
                    <a:pt x="157544" y="118491"/>
                    <a:pt x="157544" y="118491"/>
                  </a:cubicBezTo>
                  <a:cubicBezTo>
                    <a:pt x="173165" y="81915"/>
                    <a:pt x="209264" y="58198"/>
                    <a:pt x="249460" y="58198"/>
                  </a:cubicBezTo>
                  <a:lnTo>
                    <a:pt x="249460" y="58198"/>
                  </a:lnTo>
                  <a:close/>
                  <a:moveTo>
                    <a:pt x="327565" y="92678"/>
                  </a:moveTo>
                  <a:cubicBezTo>
                    <a:pt x="324136" y="61341"/>
                    <a:pt x="286703" y="33242"/>
                    <a:pt x="254508" y="33242"/>
                  </a:cubicBezTo>
                  <a:lnTo>
                    <a:pt x="251651" y="32385"/>
                  </a:lnTo>
                  <a:cubicBezTo>
                    <a:pt x="237935" y="12097"/>
                    <a:pt x="215170" y="0"/>
                    <a:pt x="190786" y="0"/>
                  </a:cubicBezTo>
                  <a:cubicBezTo>
                    <a:pt x="156210" y="0"/>
                    <a:pt x="126111" y="24670"/>
                    <a:pt x="119253" y="58579"/>
                  </a:cubicBezTo>
                  <a:cubicBezTo>
                    <a:pt x="119158" y="58865"/>
                    <a:pt x="119063" y="59055"/>
                    <a:pt x="118967" y="59341"/>
                  </a:cubicBezTo>
                  <a:lnTo>
                    <a:pt x="118396" y="66294"/>
                  </a:lnTo>
                  <a:cubicBezTo>
                    <a:pt x="118301" y="67342"/>
                    <a:pt x="117443" y="68104"/>
                    <a:pt x="116395" y="68104"/>
                  </a:cubicBezTo>
                  <a:lnTo>
                    <a:pt x="115824" y="68104"/>
                  </a:lnTo>
                  <a:cubicBezTo>
                    <a:pt x="98965" y="68104"/>
                    <a:pt x="83249" y="74486"/>
                    <a:pt x="71533" y="86106"/>
                  </a:cubicBezTo>
                  <a:cubicBezTo>
                    <a:pt x="71342" y="86201"/>
                    <a:pt x="71342" y="86297"/>
                    <a:pt x="71247" y="86392"/>
                  </a:cubicBezTo>
                  <a:cubicBezTo>
                    <a:pt x="71152" y="86582"/>
                    <a:pt x="71057" y="86773"/>
                    <a:pt x="70866" y="86963"/>
                  </a:cubicBezTo>
                  <a:lnTo>
                    <a:pt x="68104" y="90011"/>
                  </a:lnTo>
                  <a:cubicBezTo>
                    <a:pt x="67723" y="90392"/>
                    <a:pt x="67247" y="90678"/>
                    <a:pt x="66675" y="90678"/>
                  </a:cubicBezTo>
                  <a:cubicBezTo>
                    <a:pt x="29909" y="91250"/>
                    <a:pt x="0" y="121634"/>
                    <a:pt x="0" y="158306"/>
                  </a:cubicBezTo>
                  <a:cubicBezTo>
                    <a:pt x="0" y="177356"/>
                    <a:pt x="7715" y="194596"/>
                    <a:pt x="20479" y="20697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grpSp>
      <p:grpSp>
        <p:nvGrpSpPr>
          <p:cNvPr id="176" name="Group 175">
            <a:extLst>
              <a:ext uri="{FF2B5EF4-FFF2-40B4-BE49-F238E27FC236}">
                <a16:creationId xmlns:a16="http://schemas.microsoft.com/office/drawing/2014/main" id="{919DBA56-5988-410E-8A9A-22C37397BBB6}"/>
              </a:ext>
            </a:extLst>
          </p:cNvPr>
          <p:cNvGrpSpPr/>
          <p:nvPr/>
        </p:nvGrpSpPr>
        <p:grpSpPr>
          <a:xfrm>
            <a:off x="6499533" y="1479011"/>
            <a:ext cx="2661172" cy="3892894"/>
            <a:chOff x="6371805" y="1450143"/>
            <a:chExt cx="2609229" cy="3816909"/>
          </a:xfrm>
        </p:grpSpPr>
        <p:cxnSp>
          <p:nvCxnSpPr>
            <p:cNvPr id="177" name="Straight Connector 176">
              <a:extLst>
                <a:ext uri="{FF2B5EF4-FFF2-40B4-BE49-F238E27FC236}">
                  <a16:creationId xmlns:a16="http://schemas.microsoft.com/office/drawing/2014/main" id="{0CEEA445-6036-4E9D-91FC-133492AAA7EE}"/>
                </a:ext>
              </a:extLst>
            </p:cNvPr>
            <p:cNvCxnSpPr>
              <a:cxnSpLocks/>
            </p:cNvCxnSpPr>
            <p:nvPr/>
          </p:nvCxnSpPr>
          <p:spPr>
            <a:xfrm flipV="1">
              <a:off x="8981034" y="1450143"/>
              <a:ext cx="0" cy="3816909"/>
            </a:xfrm>
            <a:prstGeom prst="line">
              <a:avLst/>
            </a:prstGeom>
            <a:noFill/>
            <a:ln w="6350" cap="flat" cmpd="sng" algn="ctr">
              <a:solidFill>
                <a:schemeClr val="bg1">
                  <a:lumMod val="65000"/>
                </a:schemeClr>
              </a:solidFill>
              <a:prstDash val="dash"/>
              <a:headEnd type="oval" w="med" len="med"/>
              <a:tailEnd type="none" w="med" len="med"/>
            </a:ln>
            <a:effectLst/>
          </p:spPr>
        </p:cxnSp>
        <p:sp>
          <p:nvSpPr>
            <p:cNvPr id="178" name="Rectangle 177">
              <a:extLst>
                <a:ext uri="{FF2B5EF4-FFF2-40B4-BE49-F238E27FC236}">
                  <a16:creationId xmlns:a16="http://schemas.microsoft.com/office/drawing/2014/main" id="{C48BF33F-688E-4848-9671-09B8BAD1D895}"/>
                </a:ext>
              </a:extLst>
            </p:cNvPr>
            <p:cNvSpPr/>
            <p:nvPr/>
          </p:nvSpPr>
          <p:spPr bwMode="auto">
            <a:xfrm>
              <a:off x="6647464" y="2782424"/>
              <a:ext cx="2161970" cy="20870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Highly Productive Development -  </a:t>
              </a:r>
              <a:r>
                <a:rPr lang="en-US" sz="1020" kern="0">
                  <a:solidFill>
                    <a:srgbClr val="000000"/>
                  </a:solidFill>
                  <a:latin typeface="Segoe UI"/>
                </a:rPr>
                <a:t>Fully Managed Development Platform</a:t>
              </a:r>
            </a:p>
            <a:p>
              <a:pPr defTabSz="931946" fontAlgn="base">
                <a:spcBef>
                  <a:spcPts val="612"/>
                </a:spcBef>
                <a:spcAft>
                  <a:spcPct val="0"/>
                </a:spcAft>
                <a:defRPr/>
              </a:pPr>
              <a:r>
                <a:rPr lang="en-US" sz="1020" kern="0">
                  <a:solidFill>
                    <a:srgbClr val="000000"/>
                  </a:solidFill>
                  <a:latin typeface="Segoe UI Semibold"/>
                </a:rPr>
                <a:t>Build Intelligent apps </a:t>
              </a:r>
              <a:r>
                <a:rPr lang="en-US" sz="1020" kern="0">
                  <a:solidFill>
                    <a:srgbClr val="000000"/>
                  </a:solidFill>
                  <a:latin typeface="Segoe UI"/>
                </a:rPr>
                <a:t>– Fast access to advanced technologies (AI, Blockchain, IoT, HPC)</a:t>
              </a:r>
            </a:p>
            <a:p>
              <a:pPr defTabSz="931946" fontAlgn="base">
                <a:spcBef>
                  <a:spcPts val="612"/>
                </a:spcBef>
                <a:spcAft>
                  <a:spcPct val="0"/>
                </a:spcAft>
                <a:defRPr/>
              </a:pPr>
              <a:r>
                <a:rPr lang="en-US" sz="1020" kern="0">
                  <a:solidFill>
                    <a:srgbClr val="000000"/>
                  </a:solidFill>
                  <a:latin typeface="Segoe UI Semibold"/>
                </a:rPr>
                <a:t>Cloud-based Data and </a:t>
              </a:r>
              <a:r>
                <a:rPr lang="en-US" sz="1020" kern="0">
                  <a:solidFill>
                    <a:srgbClr val="000000"/>
                  </a:solidFill>
                  <a:latin typeface="Segoe UI"/>
                </a:rPr>
                <a:t>Analytics to improve customer experience</a:t>
              </a:r>
            </a:p>
            <a:p>
              <a:pPr defTabSz="931946" fontAlgn="base">
                <a:spcBef>
                  <a:spcPts val="612"/>
                </a:spcBef>
                <a:spcAft>
                  <a:spcPct val="0"/>
                </a:spcAft>
                <a:defRPr/>
              </a:pPr>
              <a:r>
                <a:rPr lang="en-US" sz="1020" kern="0">
                  <a:solidFill>
                    <a:srgbClr val="000000"/>
                  </a:solidFill>
                  <a:latin typeface="Segoe UI Semibold"/>
                </a:rPr>
                <a:t>DevOps capabilities </a:t>
              </a:r>
              <a:r>
                <a:rPr lang="en-US" sz="1020" kern="0">
                  <a:solidFill>
                    <a:srgbClr val="000000"/>
                  </a:solidFill>
                  <a:latin typeface="Segoe UI"/>
                </a:rPr>
                <a:t>for continuous and faster software delivery</a:t>
              </a:r>
            </a:p>
          </p:txBody>
        </p:sp>
        <p:sp>
          <p:nvSpPr>
            <p:cNvPr id="179" name="Rectangle 178">
              <a:extLst>
                <a:ext uri="{FF2B5EF4-FFF2-40B4-BE49-F238E27FC236}">
                  <a16:creationId xmlns:a16="http://schemas.microsoft.com/office/drawing/2014/main" id="{2E69F718-6281-4D04-8E41-5B39EC3DE6D5}"/>
                </a:ext>
              </a:extLst>
            </p:cNvPr>
            <p:cNvSpPr/>
            <p:nvPr/>
          </p:nvSpPr>
          <p:spPr bwMode="auto">
            <a:xfrm>
              <a:off x="6687463" y="2335919"/>
              <a:ext cx="1960505" cy="3767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Modernization of</a:t>
              </a:r>
              <a:br>
                <a:rPr lang="en-US" sz="1224" kern="0">
                  <a:solidFill>
                    <a:srgbClr val="0078D4"/>
                  </a:solidFill>
                  <a:latin typeface="Segoe UI Semibold"/>
                  <a:cs typeface="Segoe UI" panose="020B0502040204020203" pitchFamily="34" charset="0"/>
                </a:rPr>
              </a:br>
              <a:r>
                <a:rPr lang="en-US" sz="1224" kern="0">
                  <a:solidFill>
                    <a:srgbClr val="0078D4"/>
                  </a:solidFill>
                  <a:latin typeface="Segoe UI Semibold"/>
                  <a:cs typeface="Segoe UI" panose="020B0502040204020203" pitchFamily="34" charset="0"/>
                </a:rPr>
                <a:t>Apps and Data Platforms</a:t>
              </a:r>
            </a:p>
          </p:txBody>
        </p:sp>
        <p:grpSp>
          <p:nvGrpSpPr>
            <p:cNvPr id="180" name="Group 179">
              <a:extLst>
                <a:ext uri="{FF2B5EF4-FFF2-40B4-BE49-F238E27FC236}">
                  <a16:creationId xmlns:a16="http://schemas.microsoft.com/office/drawing/2014/main" id="{A741F2EE-855F-4EFC-95FD-3BE798FC3992}"/>
                </a:ext>
              </a:extLst>
            </p:cNvPr>
            <p:cNvGrpSpPr/>
            <p:nvPr/>
          </p:nvGrpSpPr>
          <p:grpSpPr>
            <a:xfrm>
              <a:off x="7358103" y="1587108"/>
              <a:ext cx="670486" cy="660679"/>
              <a:chOff x="7466978" y="1847657"/>
              <a:chExt cx="670486" cy="587061"/>
            </a:xfrm>
          </p:grpSpPr>
          <p:sp>
            <p:nvSpPr>
              <p:cNvPr id="235" name="Oval 234">
                <a:extLst>
                  <a:ext uri="{FF2B5EF4-FFF2-40B4-BE49-F238E27FC236}">
                    <a16:creationId xmlns:a16="http://schemas.microsoft.com/office/drawing/2014/main" id="{57C276B5-6CB2-4280-8468-ADA03234F17D}"/>
                  </a:ext>
                </a:extLst>
              </p:cNvPr>
              <p:cNvSpPr>
                <a:spLocks/>
              </p:cNvSpPr>
              <p:nvPr/>
            </p:nvSpPr>
            <p:spPr>
              <a:xfrm>
                <a:off x="7507201" y="1887482"/>
                <a:ext cx="630263" cy="547236"/>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236" name="Oval 235">
                <a:extLst>
                  <a:ext uri="{FF2B5EF4-FFF2-40B4-BE49-F238E27FC236}">
                    <a16:creationId xmlns:a16="http://schemas.microsoft.com/office/drawing/2014/main" id="{28AD8224-E03D-446E-B598-58867098ED8E}"/>
                  </a:ext>
                </a:extLst>
              </p:cNvPr>
              <p:cNvSpPr>
                <a:spLocks/>
              </p:cNvSpPr>
              <p:nvPr/>
            </p:nvSpPr>
            <p:spPr>
              <a:xfrm>
                <a:off x="7466978" y="1847657"/>
                <a:ext cx="649224" cy="556581"/>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237" name="Intelligence" title="Icon of circles connected by crossing lines">
                <a:extLst>
                  <a:ext uri="{FF2B5EF4-FFF2-40B4-BE49-F238E27FC236}">
                    <a16:creationId xmlns:a16="http://schemas.microsoft.com/office/drawing/2014/main" id="{F0653C53-9C10-4760-B627-E35E4D3380AE}"/>
                  </a:ext>
                </a:extLst>
              </p:cNvPr>
              <p:cNvSpPr>
                <a:spLocks noChangeAspect="1" noEditPoints="1"/>
              </p:cNvSpPr>
              <p:nvPr/>
            </p:nvSpPr>
            <p:spPr bwMode="auto">
              <a:xfrm>
                <a:off x="7664067" y="2021051"/>
                <a:ext cx="319124" cy="245805"/>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714" kern="0">
                  <a:gradFill>
                    <a:gsLst>
                      <a:gs pos="0">
                        <a:srgbClr val="505050"/>
                      </a:gs>
                      <a:gs pos="100000">
                        <a:srgbClr val="505050"/>
                      </a:gs>
                    </a:gsLst>
                    <a:lin ang="5400000" scaled="1"/>
                  </a:gradFill>
                  <a:latin typeface="Segoe UI"/>
                </a:endParaRPr>
              </a:p>
            </p:txBody>
          </p:sp>
        </p:grpSp>
        <p:grpSp>
          <p:nvGrpSpPr>
            <p:cNvPr id="181" name="Graphic 51">
              <a:extLst>
                <a:ext uri="{FF2B5EF4-FFF2-40B4-BE49-F238E27FC236}">
                  <a16:creationId xmlns:a16="http://schemas.microsoft.com/office/drawing/2014/main" id="{D9AFB644-AD10-46EE-89AA-FAD304131463}"/>
                </a:ext>
              </a:extLst>
            </p:cNvPr>
            <p:cNvGrpSpPr/>
            <p:nvPr/>
          </p:nvGrpSpPr>
          <p:grpSpPr>
            <a:xfrm>
              <a:off x="6390213" y="2941644"/>
              <a:ext cx="212689" cy="246840"/>
              <a:chOff x="6065837" y="3340099"/>
              <a:chExt cx="304800" cy="314325"/>
            </a:xfrm>
          </p:grpSpPr>
          <p:sp>
            <p:nvSpPr>
              <p:cNvPr id="214" name="Freeform: Shape 213">
                <a:extLst>
                  <a:ext uri="{FF2B5EF4-FFF2-40B4-BE49-F238E27FC236}">
                    <a16:creationId xmlns:a16="http://schemas.microsoft.com/office/drawing/2014/main" id="{F6B00BE2-A037-4180-870E-8639E87D8761}"/>
                  </a:ext>
                </a:extLst>
              </p:cNvPr>
              <p:cNvSpPr/>
              <p:nvPr/>
            </p:nvSpPr>
            <p:spPr>
              <a:xfrm>
                <a:off x="6197377" y="3366102"/>
                <a:ext cx="37909" cy="37909"/>
              </a:xfrm>
              <a:custGeom>
                <a:avLst/>
                <a:gdLst>
                  <a:gd name="connsiteX0" fmla="*/ 37910 w 37909"/>
                  <a:gd name="connsiteY0" fmla="*/ 18955 h 37909"/>
                  <a:gd name="connsiteX1" fmla="*/ 18955 w 37909"/>
                  <a:gd name="connsiteY1" fmla="*/ 37909 h 37909"/>
                  <a:gd name="connsiteX2" fmla="*/ 0 w 37909"/>
                  <a:gd name="connsiteY2" fmla="*/ 18955 h 37909"/>
                  <a:gd name="connsiteX3" fmla="*/ 18955 w 37909"/>
                  <a:gd name="connsiteY3" fmla="*/ 0 h 37909"/>
                  <a:gd name="connsiteX4" fmla="*/ 37910 w 37909"/>
                  <a:gd name="connsiteY4" fmla="*/ 18955 h 37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09" h="37909">
                    <a:moveTo>
                      <a:pt x="37910" y="18955"/>
                    </a:moveTo>
                    <a:cubicBezTo>
                      <a:pt x="37910" y="29423"/>
                      <a:pt x="29423" y="37909"/>
                      <a:pt x="18955" y="37909"/>
                    </a:cubicBezTo>
                    <a:cubicBezTo>
                      <a:pt x="8486" y="37909"/>
                      <a:pt x="0" y="29423"/>
                      <a:pt x="0" y="18955"/>
                    </a:cubicBezTo>
                    <a:cubicBezTo>
                      <a:pt x="0" y="8486"/>
                      <a:pt x="8486" y="0"/>
                      <a:pt x="18955" y="0"/>
                    </a:cubicBezTo>
                    <a:cubicBezTo>
                      <a:pt x="29423" y="0"/>
                      <a:pt x="37910" y="8486"/>
                      <a:pt x="37910" y="18955"/>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15" name="Freeform: Shape 214">
                <a:extLst>
                  <a:ext uri="{FF2B5EF4-FFF2-40B4-BE49-F238E27FC236}">
                    <a16:creationId xmlns:a16="http://schemas.microsoft.com/office/drawing/2014/main" id="{8F00EE9E-2209-438E-910C-1A29A8AAF97B}"/>
                  </a:ext>
                </a:extLst>
              </p:cNvPr>
              <p:cNvSpPr/>
              <p:nvPr/>
            </p:nvSpPr>
            <p:spPr>
              <a:xfrm>
                <a:off x="6178136" y="3344956"/>
                <a:ext cx="76295" cy="80009"/>
              </a:xfrm>
              <a:custGeom>
                <a:avLst/>
                <a:gdLst>
                  <a:gd name="connsiteX0" fmla="*/ 71438 w 76295"/>
                  <a:gd name="connsiteY0" fmla="*/ 40100 h 80009"/>
                  <a:gd name="connsiteX1" fmla="*/ 69818 w 76295"/>
                  <a:gd name="connsiteY1" fmla="*/ 29909 h 80009"/>
                  <a:gd name="connsiteX2" fmla="*/ 76295 w 76295"/>
                  <a:gd name="connsiteY2" fmla="*/ 26194 h 80009"/>
                  <a:gd name="connsiteX3" fmla="*/ 69342 w 76295"/>
                  <a:gd name="connsiteY3" fmla="*/ 14097 h 80009"/>
                  <a:gd name="connsiteX4" fmla="*/ 62865 w 76295"/>
                  <a:gd name="connsiteY4" fmla="*/ 17907 h 80009"/>
                  <a:gd name="connsiteX5" fmla="*/ 45149 w 76295"/>
                  <a:gd name="connsiteY5" fmla="*/ 7620 h 80009"/>
                  <a:gd name="connsiteX6" fmla="*/ 45149 w 76295"/>
                  <a:gd name="connsiteY6" fmla="*/ 0 h 80009"/>
                  <a:gd name="connsiteX7" fmla="*/ 31147 w 76295"/>
                  <a:gd name="connsiteY7" fmla="*/ 0 h 80009"/>
                  <a:gd name="connsiteX8" fmla="*/ 31147 w 76295"/>
                  <a:gd name="connsiteY8" fmla="*/ 7525 h 80009"/>
                  <a:gd name="connsiteX9" fmla="*/ 13430 w 76295"/>
                  <a:gd name="connsiteY9" fmla="*/ 17812 h 80009"/>
                  <a:gd name="connsiteX10" fmla="*/ 6953 w 76295"/>
                  <a:gd name="connsiteY10" fmla="*/ 14002 h 80009"/>
                  <a:gd name="connsiteX11" fmla="*/ 0 w 76295"/>
                  <a:gd name="connsiteY11" fmla="*/ 26099 h 80009"/>
                  <a:gd name="connsiteX12" fmla="*/ 6477 w 76295"/>
                  <a:gd name="connsiteY12" fmla="*/ 29813 h 80009"/>
                  <a:gd name="connsiteX13" fmla="*/ 4858 w 76295"/>
                  <a:gd name="connsiteY13" fmla="*/ 40005 h 80009"/>
                  <a:gd name="connsiteX14" fmla="*/ 6477 w 76295"/>
                  <a:gd name="connsiteY14" fmla="*/ 50197 h 80009"/>
                  <a:gd name="connsiteX15" fmla="*/ 0 w 76295"/>
                  <a:gd name="connsiteY15" fmla="*/ 53912 h 80009"/>
                  <a:gd name="connsiteX16" fmla="*/ 6953 w 76295"/>
                  <a:gd name="connsiteY16" fmla="*/ 66008 h 80009"/>
                  <a:gd name="connsiteX17" fmla="*/ 13430 w 76295"/>
                  <a:gd name="connsiteY17" fmla="*/ 62198 h 80009"/>
                  <a:gd name="connsiteX18" fmla="*/ 31147 w 76295"/>
                  <a:gd name="connsiteY18" fmla="*/ 72485 h 80009"/>
                  <a:gd name="connsiteX19" fmla="*/ 31147 w 76295"/>
                  <a:gd name="connsiteY19" fmla="*/ 80010 h 80009"/>
                  <a:gd name="connsiteX20" fmla="*/ 45149 w 76295"/>
                  <a:gd name="connsiteY20" fmla="*/ 80010 h 80009"/>
                  <a:gd name="connsiteX21" fmla="*/ 45149 w 76295"/>
                  <a:gd name="connsiteY21" fmla="*/ 72676 h 80009"/>
                  <a:gd name="connsiteX22" fmla="*/ 62865 w 76295"/>
                  <a:gd name="connsiteY22" fmla="*/ 62389 h 80009"/>
                  <a:gd name="connsiteX23" fmla="*/ 69342 w 76295"/>
                  <a:gd name="connsiteY23" fmla="*/ 66199 h 80009"/>
                  <a:gd name="connsiteX24" fmla="*/ 76295 w 76295"/>
                  <a:gd name="connsiteY24" fmla="*/ 54102 h 80009"/>
                  <a:gd name="connsiteX25" fmla="*/ 69818 w 76295"/>
                  <a:gd name="connsiteY25" fmla="*/ 50387 h 80009"/>
                  <a:gd name="connsiteX26" fmla="*/ 71438 w 76295"/>
                  <a:gd name="connsiteY26" fmla="*/ 40100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95" h="80009">
                    <a:moveTo>
                      <a:pt x="71438" y="40100"/>
                    </a:moveTo>
                    <a:cubicBezTo>
                      <a:pt x="71438" y="36576"/>
                      <a:pt x="70866" y="33052"/>
                      <a:pt x="69818" y="29909"/>
                    </a:cubicBezTo>
                    <a:lnTo>
                      <a:pt x="76295" y="26194"/>
                    </a:lnTo>
                    <a:lnTo>
                      <a:pt x="69342" y="14097"/>
                    </a:lnTo>
                    <a:lnTo>
                      <a:pt x="62865" y="17907"/>
                    </a:lnTo>
                    <a:cubicBezTo>
                      <a:pt x="58293" y="12859"/>
                      <a:pt x="52102" y="9144"/>
                      <a:pt x="45149" y="7620"/>
                    </a:cubicBezTo>
                    <a:lnTo>
                      <a:pt x="45149" y="0"/>
                    </a:lnTo>
                    <a:lnTo>
                      <a:pt x="31147" y="0"/>
                    </a:lnTo>
                    <a:lnTo>
                      <a:pt x="31147" y="7525"/>
                    </a:lnTo>
                    <a:cubicBezTo>
                      <a:pt x="24194" y="9049"/>
                      <a:pt x="18097" y="12668"/>
                      <a:pt x="13430" y="17812"/>
                    </a:cubicBezTo>
                    <a:lnTo>
                      <a:pt x="6953" y="14002"/>
                    </a:lnTo>
                    <a:lnTo>
                      <a:pt x="0" y="26099"/>
                    </a:lnTo>
                    <a:lnTo>
                      <a:pt x="6477" y="29813"/>
                    </a:lnTo>
                    <a:cubicBezTo>
                      <a:pt x="5429" y="33052"/>
                      <a:pt x="4858" y="36481"/>
                      <a:pt x="4858" y="40005"/>
                    </a:cubicBezTo>
                    <a:cubicBezTo>
                      <a:pt x="4858" y="43529"/>
                      <a:pt x="5429" y="47054"/>
                      <a:pt x="6477" y="50197"/>
                    </a:cubicBezTo>
                    <a:lnTo>
                      <a:pt x="0" y="53912"/>
                    </a:lnTo>
                    <a:lnTo>
                      <a:pt x="6953" y="66008"/>
                    </a:lnTo>
                    <a:lnTo>
                      <a:pt x="13430" y="62198"/>
                    </a:lnTo>
                    <a:cubicBezTo>
                      <a:pt x="18002" y="67247"/>
                      <a:pt x="24194" y="70961"/>
                      <a:pt x="31147" y="72485"/>
                    </a:cubicBezTo>
                    <a:lnTo>
                      <a:pt x="31147" y="80010"/>
                    </a:lnTo>
                    <a:lnTo>
                      <a:pt x="45149" y="80010"/>
                    </a:lnTo>
                    <a:lnTo>
                      <a:pt x="45149" y="72676"/>
                    </a:lnTo>
                    <a:cubicBezTo>
                      <a:pt x="52102" y="71152"/>
                      <a:pt x="58198" y="67532"/>
                      <a:pt x="62865" y="62389"/>
                    </a:cubicBezTo>
                    <a:lnTo>
                      <a:pt x="69342" y="66199"/>
                    </a:lnTo>
                    <a:lnTo>
                      <a:pt x="76295" y="54102"/>
                    </a:lnTo>
                    <a:lnTo>
                      <a:pt x="69818" y="50387"/>
                    </a:lnTo>
                    <a:cubicBezTo>
                      <a:pt x="70866" y="47054"/>
                      <a:pt x="71438" y="43625"/>
                      <a:pt x="71438" y="40100"/>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nvGrpSpPr>
              <p:cNvPr id="216" name="Graphic 51">
                <a:extLst>
                  <a:ext uri="{FF2B5EF4-FFF2-40B4-BE49-F238E27FC236}">
                    <a16:creationId xmlns:a16="http://schemas.microsoft.com/office/drawing/2014/main" id="{1E5E59B4-F003-476A-8925-23792DB96F8B}"/>
                  </a:ext>
                </a:extLst>
              </p:cNvPr>
              <p:cNvGrpSpPr/>
              <p:nvPr/>
            </p:nvGrpSpPr>
            <p:grpSpPr>
              <a:xfrm>
                <a:off x="6202996" y="3551268"/>
                <a:ext cx="32480" cy="78009"/>
                <a:chOff x="6202996" y="3551268"/>
                <a:chExt cx="32480" cy="78009"/>
              </a:xfrm>
              <a:noFill/>
            </p:grpSpPr>
            <p:sp>
              <p:nvSpPr>
                <p:cNvPr id="231" name="Freeform: Shape 230">
                  <a:extLst>
                    <a:ext uri="{FF2B5EF4-FFF2-40B4-BE49-F238E27FC236}">
                      <a16:creationId xmlns:a16="http://schemas.microsoft.com/office/drawing/2014/main" id="{4C53B096-5B7F-47EB-98DC-8A680EE0EA89}"/>
                    </a:ext>
                  </a:extLst>
                </p:cNvPr>
                <p:cNvSpPr/>
                <p:nvPr/>
              </p:nvSpPr>
              <p:spPr>
                <a:xfrm>
                  <a:off x="6202996" y="3557745"/>
                  <a:ext cx="32480" cy="32480"/>
                </a:xfrm>
                <a:custGeom>
                  <a:avLst/>
                  <a:gdLst>
                    <a:gd name="connsiteX0" fmla="*/ 16193 w 32480"/>
                    <a:gd name="connsiteY0" fmla="*/ 32480 h 32480"/>
                    <a:gd name="connsiteX1" fmla="*/ 16193 w 32480"/>
                    <a:gd name="connsiteY1" fmla="*/ 32480 h 32480"/>
                    <a:gd name="connsiteX2" fmla="*/ 0 w 32480"/>
                    <a:gd name="connsiteY2" fmla="*/ 16288 h 32480"/>
                    <a:gd name="connsiteX3" fmla="*/ 16193 w 32480"/>
                    <a:gd name="connsiteY3" fmla="*/ 0 h 32480"/>
                    <a:gd name="connsiteX4" fmla="*/ 32480 w 32480"/>
                    <a:gd name="connsiteY4" fmla="*/ 16288 h 3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0" h="32480">
                      <a:moveTo>
                        <a:pt x="16193" y="32480"/>
                      </a:moveTo>
                      <a:lnTo>
                        <a:pt x="16193" y="32480"/>
                      </a:lnTo>
                      <a:cubicBezTo>
                        <a:pt x="7239" y="32480"/>
                        <a:pt x="0" y="25241"/>
                        <a:pt x="0" y="16288"/>
                      </a:cubicBezTo>
                      <a:cubicBezTo>
                        <a:pt x="0" y="7334"/>
                        <a:pt x="7239" y="0"/>
                        <a:pt x="16193" y="0"/>
                      </a:cubicBezTo>
                      <a:cubicBezTo>
                        <a:pt x="25146" y="0"/>
                        <a:pt x="32480" y="7239"/>
                        <a:pt x="32480" y="1628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nvGrpSpPr>
                <p:cNvPr id="232" name="Graphic 51">
                  <a:extLst>
                    <a:ext uri="{FF2B5EF4-FFF2-40B4-BE49-F238E27FC236}">
                      <a16:creationId xmlns:a16="http://schemas.microsoft.com/office/drawing/2014/main" id="{26959607-50CA-4AE4-AFE6-04547E17EE46}"/>
                    </a:ext>
                  </a:extLst>
                </p:cNvPr>
                <p:cNvGrpSpPr/>
                <p:nvPr/>
              </p:nvGrpSpPr>
              <p:grpSpPr>
                <a:xfrm>
                  <a:off x="6202996" y="3551268"/>
                  <a:ext cx="32480" cy="78009"/>
                  <a:chOff x="6202996" y="3551268"/>
                  <a:chExt cx="32480" cy="78009"/>
                </a:xfrm>
                <a:noFill/>
              </p:grpSpPr>
              <p:sp>
                <p:nvSpPr>
                  <p:cNvPr id="233" name="Freeform: Shape 232">
                    <a:extLst>
                      <a:ext uri="{FF2B5EF4-FFF2-40B4-BE49-F238E27FC236}">
                        <a16:creationId xmlns:a16="http://schemas.microsoft.com/office/drawing/2014/main" id="{3F314C3C-20FD-4F61-95AE-225A40AE47F8}"/>
                      </a:ext>
                    </a:extLst>
                  </p:cNvPr>
                  <p:cNvSpPr/>
                  <p:nvPr/>
                </p:nvSpPr>
                <p:spPr>
                  <a:xfrm>
                    <a:off x="6202996" y="3590225"/>
                    <a:ext cx="32480" cy="32480"/>
                  </a:xfrm>
                  <a:custGeom>
                    <a:avLst/>
                    <a:gdLst>
                      <a:gd name="connsiteX0" fmla="*/ 16288 w 32480"/>
                      <a:gd name="connsiteY0" fmla="*/ 0 h 32480"/>
                      <a:gd name="connsiteX1" fmla="*/ 16288 w 32480"/>
                      <a:gd name="connsiteY1" fmla="*/ 0 h 32480"/>
                      <a:gd name="connsiteX2" fmla="*/ 32480 w 32480"/>
                      <a:gd name="connsiteY2" fmla="*/ 16192 h 32480"/>
                      <a:gd name="connsiteX3" fmla="*/ 16288 w 32480"/>
                      <a:gd name="connsiteY3" fmla="*/ 32480 h 32480"/>
                      <a:gd name="connsiteX4" fmla="*/ 0 w 32480"/>
                      <a:gd name="connsiteY4" fmla="*/ 16192 h 3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0" h="32480">
                        <a:moveTo>
                          <a:pt x="16288" y="0"/>
                        </a:moveTo>
                        <a:lnTo>
                          <a:pt x="16288" y="0"/>
                        </a:lnTo>
                        <a:cubicBezTo>
                          <a:pt x="25241" y="0"/>
                          <a:pt x="32480" y="7239"/>
                          <a:pt x="32480" y="16192"/>
                        </a:cubicBezTo>
                        <a:cubicBezTo>
                          <a:pt x="32480" y="25146"/>
                          <a:pt x="25241" y="32480"/>
                          <a:pt x="16288" y="32480"/>
                        </a:cubicBezTo>
                        <a:cubicBezTo>
                          <a:pt x="7334" y="32480"/>
                          <a:pt x="0" y="25241"/>
                          <a:pt x="0" y="16192"/>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34" name="Freeform: Shape 233">
                    <a:extLst>
                      <a:ext uri="{FF2B5EF4-FFF2-40B4-BE49-F238E27FC236}">
                        <a16:creationId xmlns:a16="http://schemas.microsoft.com/office/drawing/2014/main" id="{DFBDA0B1-34A5-4143-A04E-CAAF1310F284}"/>
                      </a:ext>
                    </a:extLst>
                  </p:cNvPr>
                  <p:cNvSpPr/>
                  <p:nvPr/>
                </p:nvSpPr>
                <p:spPr>
                  <a:xfrm>
                    <a:off x="6218427" y="3551268"/>
                    <a:ext cx="9525" cy="78009"/>
                  </a:xfrm>
                  <a:custGeom>
                    <a:avLst/>
                    <a:gdLst>
                      <a:gd name="connsiteX0" fmla="*/ 0 w 9525"/>
                      <a:gd name="connsiteY0" fmla="*/ 78010 h 78009"/>
                      <a:gd name="connsiteX1" fmla="*/ 0 w 9525"/>
                      <a:gd name="connsiteY1" fmla="*/ 0 h 78009"/>
                    </a:gdLst>
                    <a:ahLst/>
                    <a:cxnLst>
                      <a:cxn ang="0">
                        <a:pos x="connsiteX0" y="connsiteY0"/>
                      </a:cxn>
                      <a:cxn ang="0">
                        <a:pos x="connsiteX1" y="connsiteY1"/>
                      </a:cxn>
                    </a:cxnLst>
                    <a:rect l="l" t="t" r="r" b="b"/>
                    <a:pathLst>
                      <a:path w="9525" h="78009">
                        <a:moveTo>
                          <a:pt x="0" y="7801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sp>
            <p:nvSpPr>
              <p:cNvPr id="217" name="Freeform: Shape 216">
                <a:extLst>
                  <a:ext uri="{FF2B5EF4-FFF2-40B4-BE49-F238E27FC236}">
                    <a16:creationId xmlns:a16="http://schemas.microsoft.com/office/drawing/2014/main" id="{01FFAF68-CB2D-4713-9961-F9C5BE953B09}"/>
                  </a:ext>
                </a:extLst>
              </p:cNvPr>
              <p:cNvSpPr/>
              <p:nvPr/>
            </p:nvSpPr>
            <p:spPr>
              <a:xfrm>
                <a:off x="6082886" y="3484878"/>
                <a:ext cx="64484" cy="156019"/>
              </a:xfrm>
              <a:custGeom>
                <a:avLst/>
                <a:gdLst>
                  <a:gd name="connsiteX0" fmla="*/ 0 w 64484"/>
                  <a:gd name="connsiteY0" fmla="*/ 0 h 156019"/>
                  <a:gd name="connsiteX1" fmla="*/ 0 w 64484"/>
                  <a:gd name="connsiteY1" fmla="*/ 48292 h 156019"/>
                  <a:gd name="connsiteX2" fmla="*/ 64484 w 64484"/>
                  <a:gd name="connsiteY2" fmla="*/ 48292 h 156019"/>
                  <a:gd name="connsiteX3" fmla="*/ 64484 w 64484"/>
                  <a:gd name="connsiteY3" fmla="*/ 156020 h 156019"/>
                </a:gdLst>
                <a:ahLst/>
                <a:cxnLst>
                  <a:cxn ang="0">
                    <a:pos x="connsiteX0" y="connsiteY0"/>
                  </a:cxn>
                  <a:cxn ang="0">
                    <a:pos x="connsiteX1" y="connsiteY1"/>
                  </a:cxn>
                  <a:cxn ang="0">
                    <a:pos x="connsiteX2" y="connsiteY2"/>
                  </a:cxn>
                  <a:cxn ang="0">
                    <a:pos x="connsiteX3" y="connsiteY3"/>
                  </a:cxn>
                </a:cxnLst>
                <a:rect l="l" t="t" r="r" b="b"/>
                <a:pathLst>
                  <a:path w="64484" h="156019">
                    <a:moveTo>
                      <a:pt x="0" y="0"/>
                    </a:moveTo>
                    <a:lnTo>
                      <a:pt x="0" y="48292"/>
                    </a:lnTo>
                    <a:lnTo>
                      <a:pt x="64484" y="48292"/>
                    </a:lnTo>
                    <a:lnTo>
                      <a:pt x="64484" y="15602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18" name="Freeform: Shape 217">
                <a:extLst>
                  <a:ext uri="{FF2B5EF4-FFF2-40B4-BE49-F238E27FC236}">
                    <a16:creationId xmlns:a16="http://schemas.microsoft.com/office/drawing/2014/main" id="{BC25E11E-A2D9-4E36-BAAD-B5A8B13806E7}"/>
                  </a:ext>
                </a:extLst>
              </p:cNvPr>
              <p:cNvSpPr/>
              <p:nvPr/>
            </p:nvSpPr>
            <p:spPr>
              <a:xfrm>
                <a:off x="6111271" y="3464400"/>
                <a:ext cx="56768" cy="176498"/>
              </a:xfrm>
              <a:custGeom>
                <a:avLst/>
                <a:gdLst>
                  <a:gd name="connsiteX0" fmla="*/ 0 w 56768"/>
                  <a:gd name="connsiteY0" fmla="*/ 0 h 176498"/>
                  <a:gd name="connsiteX1" fmla="*/ 0 w 56768"/>
                  <a:gd name="connsiteY1" fmla="*/ 45149 h 176498"/>
                  <a:gd name="connsiteX2" fmla="*/ 56769 w 56768"/>
                  <a:gd name="connsiteY2" fmla="*/ 45149 h 176498"/>
                  <a:gd name="connsiteX3" fmla="*/ 56769 w 56768"/>
                  <a:gd name="connsiteY3" fmla="*/ 176498 h 176498"/>
                </a:gdLst>
                <a:ahLst/>
                <a:cxnLst>
                  <a:cxn ang="0">
                    <a:pos x="connsiteX0" y="connsiteY0"/>
                  </a:cxn>
                  <a:cxn ang="0">
                    <a:pos x="connsiteX1" y="connsiteY1"/>
                  </a:cxn>
                  <a:cxn ang="0">
                    <a:pos x="connsiteX2" y="connsiteY2"/>
                  </a:cxn>
                  <a:cxn ang="0">
                    <a:pos x="connsiteX3" y="connsiteY3"/>
                  </a:cxn>
                </a:cxnLst>
                <a:rect l="l" t="t" r="r" b="b"/>
                <a:pathLst>
                  <a:path w="56768" h="176498">
                    <a:moveTo>
                      <a:pt x="0" y="0"/>
                    </a:moveTo>
                    <a:lnTo>
                      <a:pt x="0" y="45149"/>
                    </a:lnTo>
                    <a:lnTo>
                      <a:pt x="56769" y="45149"/>
                    </a:lnTo>
                    <a:lnTo>
                      <a:pt x="56769" y="17649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19" name="Freeform: Shape 218">
                <a:extLst>
                  <a:ext uri="{FF2B5EF4-FFF2-40B4-BE49-F238E27FC236}">
                    <a16:creationId xmlns:a16="http://schemas.microsoft.com/office/drawing/2014/main" id="{E4F2321F-E815-457F-BD3E-47231A14A155}"/>
                  </a:ext>
                </a:extLst>
              </p:cNvPr>
              <p:cNvSpPr/>
              <p:nvPr/>
            </p:nvSpPr>
            <p:spPr>
              <a:xfrm>
                <a:off x="6139655" y="3422395"/>
                <a:ext cx="48386" cy="63817"/>
              </a:xfrm>
              <a:custGeom>
                <a:avLst/>
                <a:gdLst>
                  <a:gd name="connsiteX0" fmla="*/ 0 w 48386"/>
                  <a:gd name="connsiteY0" fmla="*/ 0 h 63817"/>
                  <a:gd name="connsiteX1" fmla="*/ 0 w 48386"/>
                  <a:gd name="connsiteY1" fmla="*/ 63818 h 63817"/>
                  <a:gd name="connsiteX2" fmla="*/ 48387 w 48386"/>
                  <a:gd name="connsiteY2" fmla="*/ 63818 h 63817"/>
                </a:gdLst>
                <a:ahLst/>
                <a:cxnLst>
                  <a:cxn ang="0">
                    <a:pos x="connsiteX0" y="connsiteY0"/>
                  </a:cxn>
                  <a:cxn ang="0">
                    <a:pos x="connsiteX1" y="connsiteY1"/>
                  </a:cxn>
                  <a:cxn ang="0">
                    <a:pos x="connsiteX2" y="connsiteY2"/>
                  </a:cxn>
                </a:cxnLst>
                <a:rect l="l" t="t" r="r" b="b"/>
                <a:pathLst>
                  <a:path w="48386" h="63817">
                    <a:moveTo>
                      <a:pt x="0" y="0"/>
                    </a:moveTo>
                    <a:lnTo>
                      <a:pt x="0" y="63818"/>
                    </a:lnTo>
                    <a:lnTo>
                      <a:pt x="48387" y="6381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0" name="Freeform: Shape 219">
                <a:extLst>
                  <a:ext uri="{FF2B5EF4-FFF2-40B4-BE49-F238E27FC236}">
                    <a16:creationId xmlns:a16="http://schemas.microsoft.com/office/drawing/2014/main" id="{B256F790-0C61-4F5A-81A4-25C17E739C19}"/>
                  </a:ext>
                </a:extLst>
              </p:cNvPr>
              <p:cNvSpPr/>
              <p:nvPr/>
            </p:nvSpPr>
            <p:spPr>
              <a:xfrm>
                <a:off x="6070694" y="3460780"/>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1" name="Freeform: Shape 220">
                <a:extLst>
                  <a:ext uri="{FF2B5EF4-FFF2-40B4-BE49-F238E27FC236}">
                    <a16:creationId xmlns:a16="http://schemas.microsoft.com/office/drawing/2014/main" id="{624E6A84-E6D2-4BED-A127-72F9394BC21C}"/>
                  </a:ext>
                </a:extLst>
              </p:cNvPr>
              <p:cNvSpPr/>
              <p:nvPr/>
            </p:nvSpPr>
            <p:spPr>
              <a:xfrm>
                <a:off x="6099079" y="3439635"/>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2" name="Freeform: Shape 221">
                <a:extLst>
                  <a:ext uri="{FF2B5EF4-FFF2-40B4-BE49-F238E27FC236}">
                    <a16:creationId xmlns:a16="http://schemas.microsoft.com/office/drawing/2014/main" id="{58827FDC-4A53-46A4-BD8E-6A4568A210A6}"/>
                  </a:ext>
                </a:extLst>
              </p:cNvPr>
              <p:cNvSpPr/>
              <p:nvPr/>
            </p:nvSpPr>
            <p:spPr>
              <a:xfrm>
                <a:off x="6127463" y="3395915"/>
                <a:ext cx="24383" cy="24384"/>
              </a:xfrm>
              <a:custGeom>
                <a:avLst/>
                <a:gdLst>
                  <a:gd name="connsiteX0" fmla="*/ 24384 w 24383"/>
                  <a:gd name="connsiteY0" fmla="*/ 12192 h 24384"/>
                  <a:gd name="connsiteX1" fmla="*/ 12192 w 24383"/>
                  <a:gd name="connsiteY1" fmla="*/ 24384 h 24384"/>
                  <a:gd name="connsiteX2" fmla="*/ 0 w 24383"/>
                  <a:gd name="connsiteY2" fmla="*/ 12192 h 24384"/>
                  <a:gd name="connsiteX3" fmla="*/ 12192 w 24383"/>
                  <a:gd name="connsiteY3" fmla="*/ 0 h 24384"/>
                  <a:gd name="connsiteX4" fmla="*/ 24384 w 24383"/>
                  <a:gd name="connsiteY4" fmla="*/ 1219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3" h="24384">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nvGrpSpPr>
              <p:cNvPr id="223" name="Graphic 51">
                <a:extLst>
                  <a:ext uri="{FF2B5EF4-FFF2-40B4-BE49-F238E27FC236}">
                    <a16:creationId xmlns:a16="http://schemas.microsoft.com/office/drawing/2014/main" id="{30E57B11-9740-4A94-AD0B-8D9A487ABE06}"/>
                  </a:ext>
                </a:extLst>
              </p:cNvPr>
              <p:cNvGrpSpPr/>
              <p:nvPr/>
            </p:nvGrpSpPr>
            <p:grpSpPr>
              <a:xfrm>
                <a:off x="6244621" y="3395915"/>
                <a:ext cx="117252" cy="244982"/>
                <a:chOff x="6244621" y="3395915"/>
                <a:chExt cx="117252" cy="244982"/>
              </a:xfrm>
              <a:noFill/>
            </p:grpSpPr>
            <p:sp>
              <p:nvSpPr>
                <p:cNvPr id="225" name="Freeform: Shape 224">
                  <a:extLst>
                    <a:ext uri="{FF2B5EF4-FFF2-40B4-BE49-F238E27FC236}">
                      <a16:creationId xmlns:a16="http://schemas.microsoft.com/office/drawing/2014/main" id="{2DBF2B5C-E052-4BCB-B94C-A09560610B5C}"/>
                    </a:ext>
                  </a:extLst>
                </p:cNvPr>
                <p:cNvSpPr/>
                <p:nvPr/>
              </p:nvSpPr>
              <p:spPr>
                <a:xfrm>
                  <a:off x="6285197" y="3484878"/>
                  <a:ext cx="64484" cy="156019"/>
                </a:xfrm>
                <a:custGeom>
                  <a:avLst/>
                  <a:gdLst>
                    <a:gd name="connsiteX0" fmla="*/ 64484 w 64484"/>
                    <a:gd name="connsiteY0" fmla="*/ 0 h 156019"/>
                    <a:gd name="connsiteX1" fmla="*/ 64484 w 64484"/>
                    <a:gd name="connsiteY1" fmla="*/ 48292 h 156019"/>
                    <a:gd name="connsiteX2" fmla="*/ 0 w 64484"/>
                    <a:gd name="connsiteY2" fmla="*/ 48292 h 156019"/>
                    <a:gd name="connsiteX3" fmla="*/ 0 w 64484"/>
                    <a:gd name="connsiteY3" fmla="*/ 156020 h 156019"/>
                  </a:gdLst>
                  <a:ahLst/>
                  <a:cxnLst>
                    <a:cxn ang="0">
                      <a:pos x="connsiteX0" y="connsiteY0"/>
                    </a:cxn>
                    <a:cxn ang="0">
                      <a:pos x="connsiteX1" y="connsiteY1"/>
                    </a:cxn>
                    <a:cxn ang="0">
                      <a:pos x="connsiteX2" y="connsiteY2"/>
                    </a:cxn>
                    <a:cxn ang="0">
                      <a:pos x="connsiteX3" y="connsiteY3"/>
                    </a:cxn>
                  </a:cxnLst>
                  <a:rect l="l" t="t" r="r" b="b"/>
                  <a:pathLst>
                    <a:path w="64484" h="156019">
                      <a:moveTo>
                        <a:pt x="64484" y="0"/>
                      </a:moveTo>
                      <a:lnTo>
                        <a:pt x="64484" y="48292"/>
                      </a:lnTo>
                      <a:lnTo>
                        <a:pt x="0" y="48292"/>
                      </a:lnTo>
                      <a:lnTo>
                        <a:pt x="0" y="15602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6" name="Freeform: Shape 225">
                  <a:extLst>
                    <a:ext uri="{FF2B5EF4-FFF2-40B4-BE49-F238E27FC236}">
                      <a16:creationId xmlns:a16="http://schemas.microsoft.com/office/drawing/2014/main" id="{ABF000FF-A4C1-41EE-A746-E2F5D5967F7D}"/>
                    </a:ext>
                  </a:extLst>
                </p:cNvPr>
                <p:cNvSpPr/>
                <p:nvPr/>
              </p:nvSpPr>
              <p:spPr>
                <a:xfrm>
                  <a:off x="6264623" y="3464400"/>
                  <a:ext cx="56673" cy="176498"/>
                </a:xfrm>
                <a:custGeom>
                  <a:avLst/>
                  <a:gdLst>
                    <a:gd name="connsiteX0" fmla="*/ 56674 w 56673"/>
                    <a:gd name="connsiteY0" fmla="*/ 0 h 176498"/>
                    <a:gd name="connsiteX1" fmla="*/ 56674 w 56673"/>
                    <a:gd name="connsiteY1" fmla="*/ 45149 h 176498"/>
                    <a:gd name="connsiteX2" fmla="*/ 0 w 56673"/>
                    <a:gd name="connsiteY2" fmla="*/ 45149 h 176498"/>
                    <a:gd name="connsiteX3" fmla="*/ 0 w 56673"/>
                    <a:gd name="connsiteY3" fmla="*/ 176498 h 176498"/>
                  </a:gdLst>
                  <a:ahLst/>
                  <a:cxnLst>
                    <a:cxn ang="0">
                      <a:pos x="connsiteX0" y="connsiteY0"/>
                    </a:cxn>
                    <a:cxn ang="0">
                      <a:pos x="connsiteX1" y="connsiteY1"/>
                    </a:cxn>
                    <a:cxn ang="0">
                      <a:pos x="connsiteX2" y="connsiteY2"/>
                    </a:cxn>
                    <a:cxn ang="0">
                      <a:pos x="connsiteX3" y="connsiteY3"/>
                    </a:cxn>
                  </a:cxnLst>
                  <a:rect l="l" t="t" r="r" b="b"/>
                  <a:pathLst>
                    <a:path w="56673" h="176498">
                      <a:moveTo>
                        <a:pt x="56674" y="0"/>
                      </a:moveTo>
                      <a:lnTo>
                        <a:pt x="56674" y="45149"/>
                      </a:lnTo>
                      <a:lnTo>
                        <a:pt x="0" y="45149"/>
                      </a:lnTo>
                      <a:lnTo>
                        <a:pt x="0" y="17649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7" name="Freeform: Shape 226">
                  <a:extLst>
                    <a:ext uri="{FF2B5EF4-FFF2-40B4-BE49-F238E27FC236}">
                      <a16:creationId xmlns:a16="http://schemas.microsoft.com/office/drawing/2014/main" id="{49057B0F-D1F9-478D-BFB0-4F298594000F}"/>
                    </a:ext>
                  </a:extLst>
                </p:cNvPr>
                <p:cNvSpPr/>
                <p:nvPr/>
              </p:nvSpPr>
              <p:spPr>
                <a:xfrm>
                  <a:off x="6244621" y="3422395"/>
                  <a:ext cx="48291" cy="63817"/>
                </a:xfrm>
                <a:custGeom>
                  <a:avLst/>
                  <a:gdLst>
                    <a:gd name="connsiteX0" fmla="*/ 48292 w 48291"/>
                    <a:gd name="connsiteY0" fmla="*/ 0 h 63817"/>
                    <a:gd name="connsiteX1" fmla="*/ 48292 w 48291"/>
                    <a:gd name="connsiteY1" fmla="*/ 63818 h 63817"/>
                    <a:gd name="connsiteX2" fmla="*/ 0 w 48291"/>
                    <a:gd name="connsiteY2" fmla="*/ 63818 h 63817"/>
                  </a:gdLst>
                  <a:ahLst/>
                  <a:cxnLst>
                    <a:cxn ang="0">
                      <a:pos x="connsiteX0" y="connsiteY0"/>
                    </a:cxn>
                    <a:cxn ang="0">
                      <a:pos x="connsiteX1" y="connsiteY1"/>
                    </a:cxn>
                    <a:cxn ang="0">
                      <a:pos x="connsiteX2" y="connsiteY2"/>
                    </a:cxn>
                  </a:cxnLst>
                  <a:rect l="l" t="t" r="r" b="b"/>
                  <a:pathLst>
                    <a:path w="48291" h="63817">
                      <a:moveTo>
                        <a:pt x="48292" y="0"/>
                      </a:moveTo>
                      <a:lnTo>
                        <a:pt x="48292" y="63818"/>
                      </a:lnTo>
                      <a:lnTo>
                        <a:pt x="0" y="6381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8" name="Freeform: Shape 227">
                  <a:extLst>
                    <a:ext uri="{FF2B5EF4-FFF2-40B4-BE49-F238E27FC236}">
                      <a16:creationId xmlns:a16="http://schemas.microsoft.com/office/drawing/2014/main" id="{9FFE1A36-998F-4E16-95A8-E3270B67C43C}"/>
                    </a:ext>
                  </a:extLst>
                </p:cNvPr>
                <p:cNvSpPr/>
                <p:nvPr/>
              </p:nvSpPr>
              <p:spPr>
                <a:xfrm>
                  <a:off x="6337490" y="3460780"/>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29" name="Freeform: Shape 228">
                  <a:extLst>
                    <a:ext uri="{FF2B5EF4-FFF2-40B4-BE49-F238E27FC236}">
                      <a16:creationId xmlns:a16="http://schemas.microsoft.com/office/drawing/2014/main" id="{51BCCFF7-14E4-499D-BF07-3263C4D6DAD8}"/>
                    </a:ext>
                  </a:extLst>
                </p:cNvPr>
                <p:cNvSpPr/>
                <p:nvPr/>
              </p:nvSpPr>
              <p:spPr>
                <a:xfrm>
                  <a:off x="6309105" y="3439635"/>
                  <a:ext cx="24384" cy="24383"/>
                </a:xfrm>
                <a:custGeom>
                  <a:avLst/>
                  <a:gdLst>
                    <a:gd name="connsiteX0" fmla="*/ 24384 w 24384"/>
                    <a:gd name="connsiteY0" fmla="*/ 12192 h 24383"/>
                    <a:gd name="connsiteX1" fmla="*/ 12192 w 24384"/>
                    <a:gd name="connsiteY1" fmla="*/ 24384 h 24383"/>
                    <a:gd name="connsiteX2" fmla="*/ 0 w 24384"/>
                    <a:gd name="connsiteY2" fmla="*/ 12192 h 24383"/>
                    <a:gd name="connsiteX3" fmla="*/ 12192 w 24384"/>
                    <a:gd name="connsiteY3" fmla="*/ 0 h 24383"/>
                    <a:gd name="connsiteX4" fmla="*/ 24384 w 24384"/>
                    <a:gd name="connsiteY4" fmla="*/ 12192 h 2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3">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30" name="Freeform: Shape 229">
                  <a:extLst>
                    <a:ext uri="{FF2B5EF4-FFF2-40B4-BE49-F238E27FC236}">
                      <a16:creationId xmlns:a16="http://schemas.microsoft.com/office/drawing/2014/main" id="{D05257B3-1B92-49A9-9E65-58650709B7F4}"/>
                    </a:ext>
                  </a:extLst>
                </p:cNvPr>
                <p:cNvSpPr/>
                <p:nvPr/>
              </p:nvSpPr>
              <p:spPr>
                <a:xfrm>
                  <a:off x="6280721" y="3395915"/>
                  <a:ext cx="24384" cy="24384"/>
                </a:xfrm>
                <a:custGeom>
                  <a:avLst/>
                  <a:gdLst>
                    <a:gd name="connsiteX0" fmla="*/ 24384 w 24384"/>
                    <a:gd name="connsiteY0" fmla="*/ 12192 h 24384"/>
                    <a:gd name="connsiteX1" fmla="*/ 12192 w 24384"/>
                    <a:gd name="connsiteY1" fmla="*/ 24384 h 24384"/>
                    <a:gd name="connsiteX2" fmla="*/ 0 w 24384"/>
                    <a:gd name="connsiteY2" fmla="*/ 12192 h 24384"/>
                    <a:gd name="connsiteX3" fmla="*/ 12192 w 24384"/>
                    <a:gd name="connsiteY3" fmla="*/ 0 h 24384"/>
                    <a:gd name="connsiteX4" fmla="*/ 24384 w 24384"/>
                    <a:gd name="connsiteY4" fmla="*/ 1219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24384" y="12192"/>
                      </a:moveTo>
                      <a:cubicBezTo>
                        <a:pt x="24384" y="18925"/>
                        <a:pt x="18925" y="24384"/>
                        <a:pt x="12192" y="24384"/>
                      </a:cubicBezTo>
                      <a:cubicBezTo>
                        <a:pt x="5459" y="24384"/>
                        <a:pt x="0" y="18925"/>
                        <a:pt x="0" y="12192"/>
                      </a:cubicBezTo>
                      <a:cubicBezTo>
                        <a:pt x="0" y="5459"/>
                        <a:pt x="5459" y="0"/>
                        <a:pt x="12192" y="0"/>
                      </a:cubicBezTo>
                      <a:cubicBezTo>
                        <a:pt x="18925" y="0"/>
                        <a:pt x="24384" y="5459"/>
                        <a:pt x="24384" y="1219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224" name="Freeform: Shape 223">
                <a:extLst>
                  <a:ext uri="{FF2B5EF4-FFF2-40B4-BE49-F238E27FC236}">
                    <a16:creationId xmlns:a16="http://schemas.microsoft.com/office/drawing/2014/main" id="{D4A9C70E-72DD-4E32-BA3F-D69C656BCEAC}"/>
                  </a:ext>
                </a:extLst>
              </p:cNvPr>
              <p:cNvSpPr/>
              <p:nvPr/>
            </p:nvSpPr>
            <p:spPr>
              <a:xfrm>
                <a:off x="6087649" y="3645661"/>
                <a:ext cx="255270" cy="9525"/>
              </a:xfrm>
              <a:custGeom>
                <a:avLst/>
                <a:gdLst>
                  <a:gd name="connsiteX0" fmla="*/ 0 w 255270"/>
                  <a:gd name="connsiteY0" fmla="*/ 0 h 9525"/>
                  <a:gd name="connsiteX1" fmla="*/ 255270 w 255270"/>
                  <a:gd name="connsiteY1" fmla="*/ 0 h 9525"/>
                </a:gdLst>
                <a:ahLst/>
                <a:cxnLst>
                  <a:cxn ang="0">
                    <a:pos x="connsiteX0" y="connsiteY0"/>
                  </a:cxn>
                  <a:cxn ang="0">
                    <a:pos x="connsiteX1" y="connsiteY1"/>
                  </a:cxn>
                </a:cxnLst>
                <a:rect l="l" t="t" r="r" b="b"/>
                <a:pathLst>
                  <a:path w="255270" h="9525">
                    <a:moveTo>
                      <a:pt x="0" y="0"/>
                    </a:moveTo>
                    <a:lnTo>
                      <a:pt x="25527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sp>
          <p:nvSpPr>
            <p:cNvPr id="182" name="signal" title="Icon of a communication signal">
              <a:extLst>
                <a:ext uri="{FF2B5EF4-FFF2-40B4-BE49-F238E27FC236}">
                  <a16:creationId xmlns:a16="http://schemas.microsoft.com/office/drawing/2014/main" id="{64A05227-8199-42CB-AC88-B04CB49B00EF}"/>
                </a:ext>
              </a:extLst>
            </p:cNvPr>
            <p:cNvSpPr>
              <a:spLocks noChangeAspect="1" noEditPoints="1"/>
            </p:cNvSpPr>
            <p:nvPr/>
          </p:nvSpPr>
          <p:spPr bwMode="auto">
            <a:xfrm>
              <a:off x="6399945" y="3405363"/>
              <a:ext cx="193224" cy="24680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nvGrpSpPr>
            <p:cNvPr id="183" name="Group 182">
              <a:extLst>
                <a:ext uri="{FF2B5EF4-FFF2-40B4-BE49-F238E27FC236}">
                  <a16:creationId xmlns:a16="http://schemas.microsoft.com/office/drawing/2014/main" id="{EEE4A041-8E30-4156-98FF-C4E18521D30D}"/>
                </a:ext>
              </a:extLst>
            </p:cNvPr>
            <p:cNvGrpSpPr/>
            <p:nvPr/>
          </p:nvGrpSpPr>
          <p:grpSpPr>
            <a:xfrm>
              <a:off x="6371805" y="3895716"/>
              <a:ext cx="249504" cy="275824"/>
              <a:chOff x="5790057" y="3127819"/>
              <a:chExt cx="613599" cy="602741"/>
            </a:xfrm>
          </p:grpSpPr>
          <p:sp>
            <p:nvSpPr>
              <p:cNvPr id="198" name="Freeform: Shape 197">
                <a:extLst>
                  <a:ext uri="{FF2B5EF4-FFF2-40B4-BE49-F238E27FC236}">
                    <a16:creationId xmlns:a16="http://schemas.microsoft.com/office/drawing/2014/main" id="{8923789B-1E0B-4870-9277-359C41853F98}"/>
                  </a:ext>
                </a:extLst>
              </p:cNvPr>
              <p:cNvSpPr/>
              <p:nvPr/>
            </p:nvSpPr>
            <p:spPr>
              <a:xfrm>
                <a:off x="6079998" y="3617785"/>
                <a:ext cx="112776" cy="112775"/>
              </a:xfrm>
              <a:custGeom>
                <a:avLst/>
                <a:gdLst>
                  <a:gd name="connsiteX0" fmla="*/ 112776 w 112776"/>
                  <a:gd name="connsiteY0" fmla="*/ 56388 h 112775"/>
                  <a:gd name="connsiteX1" fmla="*/ 56388 w 112776"/>
                  <a:gd name="connsiteY1" fmla="*/ 112776 h 112775"/>
                  <a:gd name="connsiteX2" fmla="*/ 0 w 112776"/>
                  <a:gd name="connsiteY2" fmla="*/ 56388 h 112775"/>
                  <a:gd name="connsiteX3" fmla="*/ 56388 w 112776"/>
                  <a:gd name="connsiteY3" fmla="*/ 0 h 112775"/>
                  <a:gd name="connsiteX4" fmla="*/ 112776 w 112776"/>
                  <a:gd name="connsiteY4" fmla="*/ 56388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5">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199" name="Freeform: Shape 198">
                <a:extLst>
                  <a:ext uri="{FF2B5EF4-FFF2-40B4-BE49-F238E27FC236}">
                    <a16:creationId xmlns:a16="http://schemas.microsoft.com/office/drawing/2014/main" id="{1266A916-28FC-48E1-AA57-92F893C84AF8}"/>
                  </a:ext>
                </a:extLst>
              </p:cNvPr>
              <p:cNvSpPr/>
              <p:nvPr/>
            </p:nvSpPr>
            <p:spPr>
              <a:xfrm>
                <a:off x="6290881" y="3423094"/>
                <a:ext cx="112775" cy="112776"/>
              </a:xfrm>
              <a:custGeom>
                <a:avLst/>
                <a:gdLst>
                  <a:gd name="connsiteX0" fmla="*/ 112776 w 112775"/>
                  <a:gd name="connsiteY0" fmla="*/ 56388 h 112776"/>
                  <a:gd name="connsiteX1" fmla="*/ 56388 w 112775"/>
                  <a:gd name="connsiteY1" fmla="*/ 112776 h 112776"/>
                  <a:gd name="connsiteX2" fmla="*/ 0 w 112775"/>
                  <a:gd name="connsiteY2" fmla="*/ 56388 h 112776"/>
                  <a:gd name="connsiteX3" fmla="*/ 56388 w 112775"/>
                  <a:gd name="connsiteY3" fmla="*/ 0 h 112776"/>
                  <a:gd name="connsiteX4" fmla="*/ 112776 w 112775"/>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5"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0" name="Freeform: Shape 199">
                <a:extLst>
                  <a:ext uri="{FF2B5EF4-FFF2-40B4-BE49-F238E27FC236}">
                    <a16:creationId xmlns:a16="http://schemas.microsoft.com/office/drawing/2014/main" id="{AE0D00D8-238B-47F0-93FC-5BD61865C0F9}"/>
                  </a:ext>
                </a:extLst>
              </p:cNvPr>
              <p:cNvSpPr/>
              <p:nvPr/>
            </p:nvSpPr>
            <p:spPr>
              <a:xfrm>
                <a:off x="6242685" y="3134486"/>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1" name="Freeform: Shape 200">
                <a:extLst>
                  <a:ext uri="{FF2B5EF4-FFF2-40B4-BE49-F238E27FC236}">
                    <a16:creationId xmlns:a16="http://schemas.microsoft.com/office/drawing/2014/main" id="{255B9B3E-2E30-48C4-8558-7ED82C906C87}"/>
                  </a:ext>
                </a:extLst>
              </p:cNvPr>
              <p:cNvSpPr/>
              <p:nvPr/>
            </p:nvSpPr>
            <p:spPr>
              <a:xfrm>
                <a:off x="5859875" y="3127819"/>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2" name="Freeform: Shape 201">
                <a:extLst>
                  <a:ext uri="{FF2B5EF4-FFF2-40B4-BE49-F238E27FC236}">
                    <a16:creationId xmlns:a16="http://schemas.microsoft.com/office/drawing/2014/main" id="{ABE43C16-B651-40F8-B418-FFD0D0A9885D}"/>
                  </a:ext>
                </a:extLst>
              </p:cNvPr>
              <p:cNvSpPr/>
              <p:nvPr/>
            </p:nvSpPr>
            <p:spPr>
              <a:xfrm>
                <a:off x="5790057" y="3423094"/>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3" name="Freeform: Shape 202">
                <a:extLst>
                  <a:ext uri="{FF2B5EF4-FFF2-40B4-BE49-F238E27FC236}">
                    <a16:creationId xmlns:a16="http://schemas.microsoft.com/office/drawing/2014/main" id="{0C13471F-9513-4D54-8A72-5D422A42C649}"/>
                  </a:ext>
                </a:extLst>
              </p:cNvPr>
              <p:cNvSpPr/>
              <p:nvPr/>
            </p:nvSpPr>
            <p:spPr>
              <a:xfrm>
                <a:off x="6059805" y="3491483"/>
                <a:ext cx="60579" cy="130206"/>
              </a:xfrm>
              <a:custGeom>
                <a:avLst/>
                <a:gdLst>
                  <a:gd name="connsiteX0" fmla="*/ 0 w 60579"/>
                  <a:gd name="connsiteY0" fmla="*/ 0 h 130206"/>
                  <a:gd name="connsiteX1" fmla="*/ 60579 w 60579"/>
                  <a:gd name="connsiteY1" fmla="*/ 130207 h 130206"/>
                </a:gdLst>
                <a:ahLst/>
                <a:cxnLst>
                  <a:cxn ang="0">
                    <a:pos x="connsiteX0" y="connsiteY0"/>
                  </a:cxn>
                  <a:cxn ang="0">
                    <a:pos x="connsiteX1" y="connsiteY1"/>
                  </a:cxn>
                </a:cxnLst>
                <a:rect l="l" t="t" r="r" b="b"/>
                <a:pathLst>
                  <a:path w="60579" h="130206">
                    <a:moveTo>
                      <a:pt x="0" y="0"/>
                    </a:moveTo>
                    <a:lnTo>
                      <a:pt x="60579" y="130207"/>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4" name="Freeform: Shape 203">
                <a:extLst>
                  <a:ext uri="{FF2B5EF4-FFF2-40B4-BE49-F238E27FC236}">
                    <a16:creationId xmlns:a16="http://schemas.microsoft.com/office/drawing/2014/main" id="{8D0C9B0B-A784-41FC-A191-C128ABBCACA9}"/>
                  </a:ext>
                </a:extLst>
              </p:cNvPr>
              <p:cNvSpPr/>
              <p:nvPr/>
            </p:nvSpPr>
            <p:spPr>
              <a:xfrm>
                <a:off x="5940456" y="3235165"/>
                <a:ext cx="41528" cy="89154"/>
              </a:xfrm>
              <a:custGeom>
                <a:avLst/>
                <a:gdLst>
                  <a:gd name="connsiteX0" fmla="*/ 0 w 41528"/>
                  <a:gd name="connsiteY0" fmla="*/ 0 h 89154"/>
                  <a:gd name="connsiteX1" fmla="*/ 41529 w 41528"/>
                  <a:gd name="connsiteY1" fmla="*/ 89154 h 89154"/>
                </a:gdLst>
                <a:ahLst/>
                <a:cxnLst>
                  <a:cxn ang="0">
                    <a:pos x="connsiteX0" y="connsiteY0"/>
                  </a:cxn>
                  <a:cxn ang="0">
                    <a:pos x="connsiteX1" y="connsiteY1"/>
                  </a:cxn>
                </a:cxnLst>
                <a:rect l="l" t="t" r="r" b="b"/>
                <a:pathLst>
                  <a:path w="41528" h="89154">
                    <a:moveTo>
                      <a:pt x="0" y="0"/>
                    </a:moveTo>
                    <a:lnTo>
                      <a:pt x="41529" y="89154"/>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5" name="Freeform: Shape 204">
                <a:extLst>
                  <a:ext uri="{FF2B5EF4-FFF2-40B4-BE49-F238E27FC236}">
                    <a16:creationId xmlns:a16="http://schemas.microsoft.com/office/drawing/2014/main" id="{0F2DEB63-32F2-438B-8B92-735E696BFDFC}"/>
                  </a:ext>
                </a:extLst>
              </p:cNvPr>
              <p:cNvSpPr/>
              <p:nvPr/>
            </p:nvSpPr>
            <p:spPr>
              <a:xfrm>
                <a:off x="5972746" y="3184207"/>
                <a:ext cx="270319" cy="9525"/>
              </a:xfrm>
              <a:custGeom>
                <a:avLst/>
                <a:gdLst>
                  <a:gd name="connsiteX0" fmla="*/ 0 w 270319"/>
                  <a:gd name="connsiteY0" fmla="*/ 0 h 9525"/>
                  <a:gd name="connsiteX1" fmla="*/ 270320 w 270319"/>
                  <a:gd name="connsiteY1" fmla="*/ 0 h 9525"/>
                </a:gdLst>
                <a:ahLst/>
                <a:cxnLst>
                  <a:cxn ang="0">
                    <a:pos x="connsiteX0" y="connsiteY0"/>
                  </a:cxn>
                  <a:cxn ang="0">
                    <a:pos x="connsiteX1" y="connsiteY1"/>
                  </a:cxn>
                </a:cxnLst>
                <a:rect l="l" t="t" r="r" b="b"/>
                <a:pathLst>
                  <a:path w="270319" h="9525">
                    <a:moveTo>
                      <a:pt x="0" y="0"/>
                    </a:moveTo>
                    <a:lnTo>
                      <a:pt x="27032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6" name="Freeform: Shape 205">
                <a:extLst>
                  <a:ext uri="{FF2B5EF4-FFF2-40B4-BE49-F238E27FC236}">
                    <a16:creationId xmlns:a16="http://schemas.microsoft.com/office/drawing/2014/main" id="{6774119D-5B21-47D6-9ADE-563739D742B5}"/>
                  </a:ext>
                </a:extLst>
              </p:cNvPr>
              <p:cNvSpPr/>
              <p:nvPr/>
            </p:nvSpPr>
            <p:spPr>
              <a:xfrm>
                <a:off x="6315551" y="3244786"/>
                <a:ext cx="26289" cy="178308"/>
              </a:xfrm>
              <a:custGeom>
                <a:avLst/>
                <a:gdLst>
                  <a:gd name="connsiteX0" fmla="*/ 0 w 26289"/>
                  <a:gd name="connsiteY0" fmla="*/ 0 h 178308"/>
                  <a:gd name="connsiteX1" fmla="*/ 26289 w 26289"/>
                  <a:gd name="connsiteY1" fmla="*/ 178308 h 178308"/>
                </a:gdLst>
                <a:ahLst/>
                <a:cxnLst>
                  <a:cxn ang="0">
                    <a:pos x="connsiteX0" y="connsiteY0"/>
                  </a:cxn>
                  <a:cxn ang="0">
                    <a:pos x="connsiteX1" y="connsiteY1"/>
                  </a:cxn>
                </a:cxnLst>
                <a:rect l="l" t="t" r="r" b="b"/>
                <a:pathLst>
                  <a:path w="26289" h="178308">
                    <a:moveTo>
                      <a:pt x="0" y="0"/>
                    </a:moveTo>
                    <a:lnTo>
                      <a:pt x="26289" y="178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7" name="Freeform: Shape 206">
                <a:extLst>
                  <a:ext uri="{FF2B5EF4-FFF2-40B4-BE49-F238E27FC236}">
                    <a16:creationId xmlns:a16="http://schemas.microsoft.com/office/drawing/2014/main" id="{B7EA38DB-0FB7-40A8-8EC5-4C66FEA8235E}"/>
                  </a:ext>
                </a:extLst>
              </p:cNvPr>
              <p:cNvSpPr/>
              <p:nvPr/>
            </p:nvSpPr>
            <p:spPr>
              <a:xfrm>
                <a:off x="6175629" y="3517963"/>
                <a:ext cx="130492" cy="117538"/>
              </a:xfrm>
              <a:custGeom>
                <a:avLst/>
                <a:gdLst>
                  <a:gd name="connsiteX0" fmla="*/ 130493 w 130492"/>
                  <a:gd name="connsiteY0" fmla="*/ 0 h 117538"/>
                  <a:gd name="connsiteX1" fmla="*/ 0 w 130492"/>
                  <a:gd name="connsiteY1" fmla="*/ 117539 h 117538"/>
                </a:gdLst>
                <a:ahLst/>
                <a:cxnLst>
                  <a:cxn ang="0">
                    <a:pos x="connsiteX0" y="connsiteY0"/>
                  </a:cxn>
                  <a:cxn ang="0">
                    <a:pos x="connsiteX1" y="connsiteY1"/>
                  </a:cxn>
                </a:cxnLst>
                <a:rect l="l" t="t" r="r" b="b"/>
                <a:pathLst>
                  <a:path w="130492" h="117538">
                    <a:moveTo>
                      <a:pt x="130493" y="0"/>
                    </a:moveTo>
                    <a:lnTo>
                      <a:pt x="0" y="117539"/>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8" name="Freeform: Shape 207">
                <a:extLst>
                  <a:ext uri="{FF2B5EF4-FFF2-40B4-BE49-F238E27FC236}">
                    <a16:creationId xmlns:a16="http://schemas.microsoft.com/office/drawing/2014/main" id="{7D0FFE32-5877-40F2-93A7-EDC78B4F5A5D}"/>
                  </a:ext>
                </a:extLst>
              </p:cNvPr>
              <p:cNvSpPr/>
              <p:nvPr/>
            </p:nvSpPr>
            <p:spPr>
              <a:xfrm>
                <a:off x="5885307" y="3520439"/>
                <a:ext cx="194690" cy="134588"/>
              </a:xfrm>
              <a:custGeom>
                <a:avLst/>
                <a:gdLst>
                  <a:gd name="connsiteX0" fmla="*/ 0 w 194690"/>
                  <a:gd name="connsiteY0" fmla="*/ 0 h 134588"/>
                  <a:gd name="connsiteX1" fmla="*/ 194691 w 194690"/>
                  <a:gd name="connsiteY1" fmla="*/ 134588 h 134588"/>
                </a:gdLst>
                <a:ahLst/>
                <a:cxnLst>
                  <a:cxn ang="0">
                    <a:pos x="connsiteX0" y="connsiteY0"/>
                  </a:cxn>
                  <a:cxn ang="0">
                    <a:pos x="connsiteX1" y="connsiteY1"/>
                  </a:cxn>
                </a:cxnLst>
                <a:rect l="l" t="t" r="r" b="b"/>
                <a:pathLst>
                  <a:path w="194690" h="134588">
                    <a:moveTo>
                      <a:pt x="0" y="0"/>
                    </a:moveTo>
                    <a:lnTo>
                      <a:pt x="194691" y="13458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09" name="Freeform: Shape 208">
                <a:extLst>
                  <a:ext uri="{FF2B5EF4-FFF2-40B4-BE49-F238E27FC236}">
                    <a16:creationId xmlns:a16="http://schemas.microsoft.com/office/drawing/2014/main" id="{AA934C18-1EF4-4D77-B29C-925270CDF120}"/>
                  </a:ext>
                </a:extLst>
              </p:cNvPr>
              <p:cNvSpPr/>
              <p:nvPr/>
            </p:nvSpPr>
            <p:spPr>
              <a:xfrm>
                <a:off x="5841777" y="3237070"/>
                <a:ext cx="54768" cy="186023"/>
              </a:xfrm>
              <a:custGeom>
                <a:avLst/>
                <a:gdLst>
                  <a:gd name="connsiteX0" fmla="*/ 0 w 54768"/>
                  <a:gd name="connsiteY0" fmla="*/ 186023 h 186023"/>
                  <a:gd name="connsiteX1" fmla="*/ 54769 w 54768"/>
                  <a:gd name="connsiteY1" fmla="*/ 0 h 186023"/>
                </a:gdLst>
                <a:ahLst/>
                <a:cxnLst>
                  <a:cxn ang="0">
                    <a:pos x="connsiteX0" y="connsiteY0"/>
                  </a:cxn>
                  <a:cxn ang="0">
                    <a:pos x="connsiteX1" y="connsiteY1"/>
                  </a:cxn>
                </a:cxnLst>
                <a:rect l="l" t="t" r="r" b="b"/>
                <a:pathLst>
                  <a:path w="54768" h="186023">
                    <a:moveTo>
                      <a:pt x="0" y="186023"/>
                    </a:moveTo>
                    <a:lnTo>
                      <a:pt x="5476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0" name="Freeform: Shape 209">
                <a:extLst>
                  <a:ext uri="{FF2B5EF4-FFF2-40B4-BE49-F238E27FC236}">
                    <a16:creationId xmlns:a16="http://schemas.microsoft.com/office/drawing/2014/main" id="{792014E0-B960-4540-981B-3C9916E41638}"/>
                  </a:ext>
                </a:extLst>
              </p:cNvPr>
              <p:cNvSpPr/>
              <p:nvPr/>
            </p:nvSpPr>
            <p:spPr>
              <a:xfrm>
                <a:off x="6254972" y="3463480"/>
                <a:ext cx="37052" cy="4572"/>
              </a:xfrm>
              <a:custGeom>
                <a:avLst/>
                <a:gdLst>
                  <a:gd name="connsiteX0" fmla="*/ 0 w 37052"/>
                  <a:gd name="connsiteY0" fmla="*/ 0 h 4572"/>
                  <a:gd name="connsiteX1" fmla="*/ 37052 w 37052"/>
                  <a:gd name="connsiteY1" fmla="*/ 4572 h 4572"/>
                </a:gdLst>
                <a:ahLst/>
                <a:cxnLst>
                  <a:cxn ang="0">
                    <a:pos x="connsiteX0" y="connsiteY0"/>
                  </a:cxn>
                  <a:cxn ang="0">
                    <a:pos x="connsiteX1" y="connsiteY1"/>
                  </a:cxn>
                </a:cxnLst>
                <a:rect l="l" t="t" r="r" b="b"/>
                <a:pathLst>
                  <a:path w="37052" h="4572">
                    <a:moveTo>
                      <a:pt x="0" y="0"/>
                    </a:moveTo>
                    <a:lnTo>
                      <a:pt x="37052" y="4572"/>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1" name="Freeform: Shape 210">
                <a:extLst>
                  <a:ext uri="{FF2B5EF4-FFF2-40B4-BE49-F238E27FC236}">
                    <a16:creationId xmlns:a16="http://schemas.microsoft.com/office/drawing/2014/main" id="{E51AA4C5-6AAB-4B10-BE77-DD5ABC560C45}"/>
                  </a:ext>
                </a:extLst>
              </p:cNvPr>
              <p:cNvSpPr/>
              <p:nvPr/>
            </p:nvSpPr>
            <p:spPr>
              <a:xfrm>
                <a:off x="5901690" y="3458050"/>
                <a:ext cx="42576" cy="10001"/>
              </a:xfrm>
              <a:custGeom>
                <a:avLst/>
                <a:gdLst>
                  <a:gd name="connsiteX0" fmla="*/ 0 w 42576"/>
                  <a:gd name="connsiteY0" fmla="*/ 10001 h 10001"/>
                  <a:gd name="connsiteX1" fmla="*/ 42577 w 42576"/>
                  <a:gd name="connsiteY1" fmla="*/ 0 h 10001"/>
                </a:gdLst>
                <a:ahLst/>
                <a:cxnLst>
                  <a:cxn ang="0">
                    <a:pos x="connsiteX0" y="connsiteY0"/>
                  </a:cxn>
                  <a:cxn ang="0">
                    <a:pos x="connsiteX1" y="connsiteY1"/>
                  </a:cxn>
                </a:cxnLst>
                <a:rect l="l" t="t" r="r" b="b"/>
                <a:pathLst>
                  <a:path w="42576" h="10001">
                    <a:moveTo>
                      <a:pt x="0" y="10001"/>
                    </a:moveTo>
                    <a:lnTo>
                      <a:pt x="4257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2" name="Freeform: Shape 211">
                <a:extLst>
                  <a:ext uri="{FF2B5EF4-FFF2-40B4-BE49-F238E27FC236}">
                    <a16:creationId xmlns:a16="http://schemas.microsoft.com/office/drawing/2014/main" id="{F93C00C3-01C4-4D49-93A3-8863C4E0060F}"/>
                  </a:ext>
                </a:extLst>
              </p:cNvPr>
              <p:cNvSpPr/>
              <p:nvPr/>
            </p:nvSpPr>
            <p:spPr>
              <a:xfrm>
                <a:off x="6176010" y="3230403"/>
                <a:ext cx="82867" cy="74009"/>
              </a:xfrm>
              <a:custGeom>
                <a:avLst/>
                <a:gdLst>
                  <a:gd name="connsiteX0" fmla="*/ 0 w 82867"/>
                  <a:gd name="connsiteY0" fmla="*/ 74009 h 74009"/>
                  <a:gd name="connsiteX1" fmla="*/ 82867 w 82867"/>
                  <a:gd name="connsiteY1" fmla="*/ 0 h 74009"/>
                </a:gdLst>
                <a:ahLst/>
                <a:cxnLst>
                  <a:cxn ang="0">
                    <a:pos x="connsiteX0" y="connsiteY0"/>
                  </a:cxn>
                  <a:cxn ang="0">
                    <a:pos x="connsiteX1" y="connsiteY1"/>
                  </a:cxn>
                </a:cxnLst>
                <a:rect l="l" t="t" r="r" b="b"/>
                <a:pathLst>
                  <a:path w="82867" h="74009">
                    <a:moveTo>
                      <a:pt x="0" y="74009"/>
                    </a:moveTo>
                    <a:lnTo>
                      <a:pt x="8286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13" name="Freeform: Shape 212">
                <a:extLst>
                  <a:ext uri="{FF2B5EF4-FFF2-40B4-BE49-F238E27FC236}">
                    <a16:creationId xmlns:a16="http://schemas.microsoft.com/office/drawing/2014/main" id="{24ABA4A7-CC08-418A-87F4-BF5E149B88E7}"/>
                  </a:ext>
                </a:extLst>
              </p:cNvPr>
              <p:cNvSpPr/>
              <p:nvPr/>
            </p:nvSpPr>
            <p:spPr>
              <a:xfrm>
                <a:off x="5927502" y="3275932"/>
                <a:ext cx="338708" cy="211455"/>
              </a:xfrm>
              <a:custGeom>
                <a:avLst/>
                <a:gdLst>
                  <a:gd name="connsiteX0" fmla="*/ 86677 w 338708"/>
                  <a:gd name="connsiteY0" fmla="*/ 211455 h 211455"/>
                  <a:gd name="connsiteX1" fmla="*/ 86677 w 338708"/>
                  <a:gd name="connsiteY1" fmla="*/ 211455 h 211455"/>
                  <a:gd name="connsiteX2" fmla="*/ 84677 w 338708"/>
                  <a:gd name="connsiteY2" fmla="*/ 211455 h 211455"/>
                  <a:gd name="connsiteX3" fmla="*/ 0 w 338708"/>
                  <a:gd name="connsiteY3" fmla="*/ 126682 h 211455"/>
                  <a:gd name="connsiteX4" fmla="*/ 84677 w 338708"/>
                  <a:gd name="connsiteY4" fmla="*/ 42863 h 211455"/>
                  <a:gd name="connsiteX5" fmla="*/ 102394 w 338708"/>
                  <a:gd name="connsiteY5" fmla="*/ 43815 h 211455"/>
                  <a:gd name="connsiteX6" fmla="*/ 181166 w 338708"/>
                  <a:gd name="connsiteY6" fmla="*/ 0 h 211455"/>
                  <a:gd name="connsiteX7" fmla="*/ 273749 w 338708"/>
                  <a:gd name="connsiteY7" fmla="*/ 82772 h 211455"/>
                  <a:gd name="connsiteX8" fmla="*/ 273749 w 338708"/>
                  <a:gd name="connsiteY8" fmla="*/ 82772 h 211455"/>
                  <a:gd name="connsiteX9" fmla="*/ 338709 w 338708"/>
                  <a:gd name="connsiteY9" fmla="*/ 147066 h 211455"/>
                  <a:gd name="connsiteX10" fmla="*/ 276701 w 338708"/>
                  <a:gd name="connsiteY10" fmla="*/ 211360 h 211455"/>
                  <a:gd name="connsiteX11" fmla="*/ 276701 w 338708"/>
                  <a:gd name="connsiteY11" fmla="*/ 211360 h 211455"/>
                  <a:gd name="connsiteX12" fmla="*/ 86677 w 338708"/>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708" h="211455">
                    <a:moveTo>
                      <a:pt x="86677" y="211455"/>
                    </a:moveTo>
                    <a:lnTo>
                      <a:pt x="86677" y="211455"/>
                    </a:lnTo>
                    <a:cubicBezTo>
                      <a:pt x="85725" y="211455"/>
                      <a:pt x="85725" y="211455"/>
                      <a:pt x="84677" y="211455"/>
                    </a:cubicBezTo>
                    <a:cubicBezTo>
                      <a:pt x="38386" y="211455"/>
                      <a:pt x="0" y="173450"/>
                      <a:pt x="0" y="126682"/>
                    </a:cubicBezTo>
                    <a:cubicBezTo>
                      <a:pt x="0" y="79915"/>
                      <a:pt x="38386" y="42863"/>
                      <a:pt x="84677" y="42863"/>
                    </a:cubicBezTo>
                    <a:cubicBezTo>
                      <a:pt x="90583" y="42863"/>
                      <a:pt x="96488" y="42863"/>
                      <a:pt x="102394" y="43815"/>
                    </a:cubicBezTo>
                    <a:cubicBezTo>
                      <a:pt x="119158" y="17526"/>
                      <a:pt x="147637" y="0"/>
                      <a:pt x="181166" y="0"/>
                    </a:cubicBezTo>
                    <a:cubicBezTo>
                      <a:pt x="229362" y="0"/>
                      <a:pt x="268796" y="36004"/>
                      <a:pt x="273749" y="82772"/>
                    </a:cubicBezTo>
                    <a:lnTo>
                      <a:pt x="273749" y="82772"/>
                    </a:lnTo>
                    <a:cubicBezTo>
                      <a:pt x="310134" y="82772"/>
                      <a:pt x="338709" y="111062"/>
                      <a:pt x="338709" y="147066"/>
                    </a:cubicBezTo>
                    <a:cubicBezTo>
                      <a:pt x="338709" y="181166"/>
                      <a:pt x="311182" y="210407"/>
                      <a:pt x="276701" y="211360"/>
                    </a:cubicBezTo>
                    <a:lnTo>
                      <a:pt x="276701" y="211360"/>
                    </a:lnTo>
                    <a:cubicBezTo>
                      <a:pt x="254127" y="211455"/>
                      <a:pt x="86677" y="211455"/>
                      <a:pt x="86677" y="211455"/>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grpSp>
        <p:grpSp>
          <p:nvGrpSpPr>
            <p:cNvPr id="184" name="Graphic 584">
              <a:extLst>
                <a:ext uri="{FF2B5EF4-FFF2-40B4-BE49-F238E27FC236}">
                  <a16:creationId xmlns:a16="http://schemas.microsoft.com/office/drawing/2014/main" id="{57D80020-071A-4213-8720-B1DD418031A1}"/>
                </a:ext>
              </a:extLst>
            </p:cNvPr>
            <p:cNvGrpSpPr/>
            <p:nvPr/>
          </p:nvGrpSpPr>
          <p:grpSpPr>
            <a:xfrm>
              <a:off x="6390118" y="4295373"/>
              <a:ext cx="212878" cy="161452"/>
              <a:chOff x="5999162" y="3349624"/>
              <a:chExt cx="438150" cy="295275"/>
            </a:xfrm>
          </p:grpSpPr>
          <p:sp>
            <p:nvSpPr>
              <p:cNvPr id="185" name="Freeform: Shape 184">
                <a:extLst>
                  <a:ext uri="{FF2B5EF4-FFF2-40B4-BE49-F238E27FC236}">
                    <a16:creationId xmlns:a16="http://schemas.microsoft.com/office/drawing/2014/main" id="{D38AEC07-F470-4A39-8819-F01A0347DCE1}"/>
                  </a:ext>
                </a:extLst>
              </p:cNvPr>
              <p:cNvSpPr/>
              <p:nvPr/>
            </p:nvSpPr>
            <p:spPr>
              <a:xfrm>
                <a:off x="6004019" y="3354481"/>
                <a:ext cx="431101" cy="287178"/>
              </a:xfrm>
              <a:custGeom>
                <a:avLst/>
                <a:gdLst>
                  <a:gd name="connsiteX0" fmla="*/ 373666 w 431101"/>
                  <a:gd name="connsiteY0" fmla="*/ 200978 h 287178"/>
                  <a:gd name="connsiteX1" fmla="*/ 57531 w 431101"/>
                  <a:gd name="connsiteY1" fmla="*/ 200978 h 287178"/>
                  <a:gd name="connsiteX2" fmla="*/ 57531 w 431101"/>
                  <a:gd name="connsiteY2" fmla="*/ 0 h 287178"/>
                  <a:gd name="connsiteX3" fmla="*/ 373666 w 431101"/>
                  <a:gd name="connsiteY3" fmla="*/ 0 h 287178"/>
                  <a:gd name="connsiteX4" fmla="*/ 373666 w 431101"/>
                  <a:gd name="connsiteY4" fmla="*/ 200978 h 287178"/>
                  <a:gd name="connsiteX5" fmla="*/ 373666 w 431101"/>
                  <a:gd name="connsiteY5" fmla="*/ 200978 h 287178"/>
                  <a:gd name="connsiteX6" fmla="*/ 373666 w 431101"/>
                  <a:gd name="connsiteY6" fmla="*/ 200978 h 287178"/>
                  <a:gd name="connsiteX7" fmla="*/ 0 w 431101"/>
                  <a:gd name="connsiteY7" fmla="*/ 272796 h 287178"/>
                  <a:gd name="connsiteX8" fmla="*/ 14383 w 431101"/>
                  <a:gd name="connsiteY8" fmla="*/ 287179 h 287178"/>
                  <a:gd name="connsiteX9" fmla="*/ 416719 w 431101"/>
                  <a:gd name="connsiteY9" fmla="*/ 287179 h 287178"/>
                  <a:gd name="connsiteX10" fmla="*/ 431102 w 431101"/>
                  <a:gd name="connsiteY10" fmla="*/ 272796 h 287178"/>
                  <a:gd name="connsiteX11" fmla="*/ 423958 w 431101"/>
                  <a:gd name="connsiteY11" fmla="*/ 251174 h 287178"/>
                  <a:gd name="connsiteX12" fmla="*/ 373571 w 431101"/>
                  <a:gd name="connsiteY12" fmla="*/ 200978 h 287178"/>
                  <a:gd name="connsiteX13" fmla="*/ 57436 w 431101"/>
                  <a:gd name="connsiteY13" fmla="*/ 200978 h 287178"/>
                  <a:gd name="connsiteX14" fmla="*/ 7239 w 431101"/>
                  <a:gd name="connsiteY14" fmla="*/ 251174 h 287178"/>
                  <a:gd name="connsiteX15" fmla="*/ 0 w 431101"/>
                  <a:gd name="connsiteY15" fmla="*/ 272796 h 287178"/>
                  <a:gd name="connsiteX16" fmla="*/ 0 w 431101"/>
                  <a:gd name="connsiteY16" fmla="*/ 272796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101" h="287178">
                    <a:moveTo>
                      <a:pt x="373666" y="200978"/>
                    </a:moveTo>
                    <a:cubicBezTo>
                      <a:pt x="57531" y="200978"/>
                      <a:pt x="57531" y="200978"/>
                      <a:pt x="57531" y="200978"/>
                    </a:cubicBezTo>
                    <a:cubicBezTo>
                      <a:pt x="57531" y="0"/>
                      <a:pt x="57531" y="0"/>
                      <a:pt x="57531" y="0"/>
                    </a:cubicBezTo>
                    <a:cubicBezTo>
                      <a:pt x="373666" y="0"/>
                      <a:pt x="373666" y="0"/>
                      <a:pt x="373666" y="0"/>
                    </a:cubicBezTo>
                    <a:lnTo>
                      <a:pt x="373666" y="200978"/>
                    </a:lnTo>
                    <a:lnTo>
                      <a:pt x="373666" y="200978"/>
                    </a:lnTo>
                    <a:lnTo>
                      <a:pt x="373666" y="200978"/>
                    </a:lnTo>
                    <a:close/>
                    <a:moveTo>
                      <a:pt x="0" y="272796"/>
                    </a:moveTo>
                    <a:cubicBezTo>
                      <a:pt x="0" y="280702"/>
                      <a:pt x="6477" y="287179"/>
                      <a:pt x="14383" y="287179"/>
                    </a:cubicBezTo>
                    <a:cubicBezTo>
                      <a:pt x="416719" y="287179"/>
                      <a:pt x="416719" y="287179"/>
                      <a:pt x="416719" y="287179"/>
                    </a:cubicBezTo>
                    <a:cubicBezTo>
                      <a:pt x="424625" y="287179"/>
                      <a:pt x="431102" y="280702"/>
                      <a:pt x="431102" y="272796"/>
                    </a:cubicBezTo>
                    <a:cubicBezTo>
                      <a:pt x="431102" y="264414"/>
                      <a:pt x="428339" y="256699"/>
                      <a:pt x="423958" y="251174"/>
                    </a:cubicBezTo>
                    <a:cubicBezTo>
                      <a:pt x="373571" y="200978"/>
                      <a:pt x="373571" y="200978"/>
                      <a:pt x="373571" y="200978"/>
                    </a:cubicBezTo>
                    <a:cubicBezTo>
                      <a:pt x="57436" y="200978"/>
                      <a:pt x="57436" y="200978"/>
                      <a:pt x="57436" y="200978"/>
                    </a:cubicBezTo>
                    <a:cubicBezTo>
                      <a:pt x="7239" y="251174"/>
                      <a:pt x="7239" y="251174"/>
                      <a:pt x="7239" y="251174"/>
                    </a:cubicBezTo>
                    <a:cubicBezTo>
                      <a:pt x="2762" y="256699"/>
                      <a:pt x="0" y="264414"/>
                      <a:pt x="0" y="272796"/>
                    </a:cubicBezTo>
                    <a:lnTo>
                      <a:pt x="0" y="272796"/>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6" name="Freeform: Shape 185">
                <a:extLst>
                  <a:ext uri="{FF2B5EF4-FFF2-40B4-BE49-F238E27FC236}">
                    <a16:creationId xmlns:a16="http://schemas.microsoft.com/office/drawing/2014/main" id="{0C7E965C-ED19-4597-8DCC-7F21513F2DA8}"/>
                  </a:ext>
                </a:extLst>
              </p:cNvPr>
              <p:cNvSpPr/>
              <p:nvPr/>
            </p:nvSpPr>
            <p:spPr>
              <a:xfrm>
                <a:off x="6089078" y="3522121"/>
                <a:ext cx="125634" cy="9525"/>
              </a:xfrm>
              <a:custGeom>
                <a:avLst/>
                <a:gdLst>
                  <a:gd name="connsiteX0" fmla="*/ 125635 w 125634"/>
                  <a:gd name="connsiteY0" fmla="*/ 0 h 9525"/>
                  <a:gd name="connsiteX1" fmla="*/ 0 w 125634"/>
                  <a:gd name="connsiteY1" fmla="*/ 0 h 9525"/>
                </a:gdLst>
                <a:ahLst/>
                <a:cxnLst>
                  <a:cxn ang="0">
                    <a:pos x="connsiteX0" y="connsiteY0"/>
                  </a:cxn>
                  <a:cxn ang="0">
                    <a:pos x="connsiteX1" y="connsiteY1"/>
                  </a:cxn>
                </a:cxnLst>
                <a:rect l="l" t="t" r="r" b="b"/>
                <a:pathLst>
                  <a:path w="125634" h="9525">
                    <a:moveTo>
                      <a:pt x="125635" y="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7" name="Freeform: Shape 186">
                <a:extLst>
                  <a:ext uri="{FF2B5EF4-FFF2-40B4-BE49-F238E27FC236}">
                    <a16:creationId xmlns:a16="http://schemas.microsoft.com/office/drawing/2014/main" id="{D10C73C5-5B27-4134-835A-368078E148B5}"/>
                  </a:ext>
                </a:extLst>
              </p:cNvPr>
              <p:cNvSpPr/>
              <p:nvPr/>
            </p:nvSpPr>
            <p:spPr>
              <a:xfrm>
                <a:off x="6103937" y="3459637"/>
                <a:ext cx="9525" cy="62483"/>
              </a:xfrm>
              <a:custGeom>
                <a:avLst/>
                <a:gdLst>
                  <a:gd name="connsiteX0" fmla="*/ 0 w 9525"/>
                  <a:gd name="connsiteY0" fmla="*/ 62484 h 62483"/>
                  <a:gd name="connsiteX1" fmla="*/ 0 w 9525"/>
                  <a:gd name="connsiteY1" fmla="*/ 0 h 62483"/>
                </a:gdLst>
                <a:ahLst/>
                <a:cxnLst>
                  <a:cxn ang="0">
                    <a:pos x="connsiteX0" y="connsiteY0"/>
                  </a:cxn>
                  <a:cxn ang="0">
                    <a:pos x="connsiteX1" y="connsiteY1"/>
                  </a:cxn>
                </a:cxnLst>
                <a:rect l="l" t="t" r="r" b="b"/>
                <a:pathLst>
                  <a:path w="9525" h="62483">
                    <a:moveTo>
                      <a:pt x="0" y="62484"/>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8" name="Freeform: Shape 187">
                <a:extLst>
                  <a:ext uri="{FF2B5EF4-FFF2-40B4-BE49-F238E27FC236}">
                    <a16:creationId xmlns:a16="http://schemas.microsoft.com/office/drawing/2014/main" id="{FC64707D-3B29-4E05-9EFC-DCC69FD718E8}"/>
                  </a:ext>
                </a:extLst>
              </p:cNvPr>
              <p:cNvSpPr/>
              <p:nvPr/>
            </p:nvSpPr>
            <p:spPr>
              <a:xfrm>
                <a:off x="6133750" y="3480402"/>
                <a:ext cx="9525" cy="41719"/>
              </a:xfrm>
              <a:custGeom>
                <a:avLst/>
                <a:gdLst>
                  <a:gd name="connsiteX0" fmla="*/ 0 w 9525"/>
                  <a:gd name="connsiteY0" fmla="*/ 41720 h 41719"/>
                  <a:gd name="connsiteX1" fmla="*/ 0 w 9525"/>
                  <a:gd name="connsiteY1" fmla="*/ 0 h 41719"/>
                </a:gdLst>
                <a:ahLst/>
                <a:cxnLst>
                  <a:cxn ang="0">
                    <a:pos x="connsiteX0" y="connsiteY0"/>
                  </a:cxn>
                  <a:cxn ang="0">
                    <a:pos x="connsiteX1" y="connsiteY1"/>
                  </a:cxn>
                </a:cxnLst>
                <a:rect l="l" t="t" r="r" b="b"/>
                <a:pathLst>
                  <a:path w="9525" h="41719">
                    <a:moveTo>
                      <a:pt x="0" y="4172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89" name="Freeform: Shape 188">
                <a:extLst>
                  <a:ext uri="{FF2B5EF4-FFF2-40B4-BE49-F238E27FC236}">
                    <a16:creationId xmlns:a16="http://schemas.microsoft.com/office/drawing/2014/main" id="{1DCE3DB0-FE7A-456D-8827-240564B09BDD}"/>
                  </a:ext>
                </a:extLst>
              </p:cNvPr>
              <p:cNvSpPr/>
              <p:nvPr/>
            </p:nvSpPr>
            <p:spPr>
              <a:xfrm>
                <a:off x="6163468" y="3475163"/>
                <a:ext cx="9525" cy="46958"/>
              </a:xfrm>
              <a:custGeom>
                <a:avLst/>
                <a:gdLst>
                  <a:gd name="connsiteX0" fmla="*/ 0 w 9525"/>
                  <a:gd name="connsiteY0" fmla="*/ 46958 h 46958"/>
                  <a:gd name="connsiteX1" fmla="*/ 0 w 9525"/>
                  <a:gd name="connsiteY1" fmla="*/ 0 h 46958"/>
                </a:gdLst>
                <a:ahLst/>
                <a:cxnLst>
                  <a:cxn ang="0">
                    <a:pos x="connsiteX0" y="connsiteY0"/>
                  </a:cxn>
                  <a:cxn ang="0">
                    <a:pos x="connsiteX1" y="connsiteY1"/>
                  </a:cxn>
                </a:cxnLst>
                <a:rect l="l" t="t" r="r" b="b"/>
                <a:pathLst>
                  <a:path w="9525" h="46958">
                    <a:moveTo>
                      <a:pt x="0" y="46958"/>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0" name="Freeform: Shape 189">
                <a:extLst>
                  <a:ext uri="{FF2B5EF4-FFF2-40B4-BE49-F238E27FC236}">
                    <a16:creationId xmlns:a16="http://schemas.microsoft.com/office/drawing/2014/main" id="{C1D753BA-EB25-441A-8D2E-91DEB9C0AA6D}"/>
                  </a:ext>
                </a:extLst>
              </p:cNvPr>
              <p:cNvSpPr/>
              <p:nvPr/>
            </p:nvSpPr>
            <p:spPr>
              <a:xfrm>
                <a:off x="6193281" y="3500119"/>
                <a:ext cx="9525" cy="22002"/>
              </a:xfrm>
              <a:custGeom>
                <a:avLst/>
                <a:gdLst>
                  <a:gd name="connsiteX0" fmla="*/ 0 w 9525"/>
                  <a:gd name="connsiteY0" fmla="*/ 22003 h 22002"/>
                  <a:gd name="connsiteX1" fmla="*/ 0 w 9525"/>
                  <a:gd name="connsiteY1" fmla="*/ 0 h 22002"/>
                </a:gdLst>
                <a:ahLst/>
                <a:cxnLst>
                  <a:cxn ang="0">
                    <a:pos x="connsiteX0" y="connsiteY0"/>
                  </a:cxn>
                  <a:cxn ang="0">
                    <a:pos x="connsiteX1" y="connsiteY1"/>
                  </a:cxn>
                </a:cxnLst>
                <a:rect l="l" t="t" r="r" b="b"/>
                <a:pathLst>
                  <a:path w="9525" h="22002">
                    <a:moveTo>
                      <a:pt x="0" y="22003"/>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1" name="Freeform: Shape 190">
                <a:extLst>
                  <a:ext uri="{FF2B5EF4-FFF2-40B4-BE49-F238E27FC236}">
                    <a16:creationId xmlns:a16="http://schemas.microsoft.com/office/drawing/2014/main" id="{910B6093-2405-4613-8EFF-DD07339374C8}"/>
                  </a:ext>
                </a:extLst>
              </p:cNvPr>
              <p:cNvSpPr/>
              <p:nvPr/>
            </p:nvSpPr>
            <p:spPr>
              <a:xfrm>
                <a:off x="6100412" y="3390581"/>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2" name="Freeform: Shape 191">
                <a:extLst>
                  <a:ext uri="{FF2B5EF4-FFF2-40B4-BE49-F238E27FC236}">
                    <a16:creationId xmlns:a16="http://schemas.microsoft.com/office/drawing/2014/main" id="{83CEE3CD-12AB-4974-84C3-0678286A1B8F}"/>
                  </a:ext>
                </a:extLst>
              </p:cNvPr>
              <p:cNvSpPr/>
              <p:nvPr/>
            </p:nvSpPr>
            <p:spPr>
              <a:xfrm>
                <a:off x="6100412" y="3415060"/>
                <a:ext cx="92868" cy="9525"/>
              </a:xfrm>
              <a:custGeom>
                <a:avLst/>
                <a:gdLst>
                  <a:gd name="connsiteX0" fmla="*/ 0 w 92868"/>
                  <a:gd name="connsiteY0" fmla="*/ 0 h 9525"/>
                  <a:gd name="connsiteX1" fmla="*/ 92869 w 92868"/>
                  <a:gd name="connsiteY1" fmla="*/ 0 h 9525"/>
                </a:gdLst>
                <a:ahLst/>
                <a:cxnLst>
                  <a:cxn ang="0">
                    <a:pos x="connsiteX0" y="connsiteY0"/>
                  </a:cxn>
                  <a:cxn ang="0">
                    <a:pos x="connsiteX1" y="connsiteY1"/>
                  </a:cxn>
                </a:cxnLst>
                <a:rect l="l" t="t" r="r" b="b"/>
                <a:pathLst>
                  <a:path w="92868" h="9525">
                    <a:moveTo>
                      <a:pt x="0" y="0"/>
                    </a:moveTo>
                    <a:lnTo>
                      <a:pt x="92869"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3" name="Freeform: Shape 192">
                <a:extLst>
                  <a:ext uri="{FF2B5EF4-FFF2-40B4-BE49-F238E27FC236}">
                    <a16:creationId xmlns:a16="http://schemas.microsoft.com/office/drawing/2014/main" id="{53E2741C-16FE-4815-9714-5402EFB38BFE}"/>
                  </a:ext>
                </a:extLst>
              </p:cNvPr>
              <p:cNvSpPr/>
              <p:nvPr/>
            </p:nvSpPr>
            <p:spPr>
              <a:xfrm>
                <a:off x="6260528" y="349888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4" name="Freeform: Shape 193">
                <a:extLst>
                  <a:ext uri="{FF2B5EF4-FFF2-40B4-BE49-F238E27FC236}">
                    <a16:creationId xmlns:a16="http://schemas.microsoft.com/office/drawing/2014/main" id="{94937449-4A96-4EA0-AB68-F10093648A77}"/>
                  </a:ext>
                </a:extLst>
              </p:cNvPr>
              <p:cNvSpPr/>
              <p:nvPr/>
            </p:nvSpPr>
            <p:spPr>
              <a:xfrm>
                <a:off x="6260528" y="3523360"/>
                <a:ext cx="82581" cy="9525"/>
              </a:xfrm>
              <a:custGeom>
                <a:avLst/>
                <a:gdLst>
                  <a:gd name="connsiteX0" fmla="*/ 0 w 82581"/>
                  <a:gd name="connsiteY0" fmla="*/ 0 h 9525"/>
                  <a:gd name="connsiteX1" fmla="*/ 82582 w 82581"/>
                  <a:gd name="connsiteY1" fmla="*/ 0 h 9525"/>
                </a:gdLst>
                <a:ahLst/>
                <a:cxnLst>
                  <a:cxn ang="0">
                    <a:pos x="connsiteX0" y="connsiteY0"/>
                  </a:cxn>
                  <a:cxn ang="0">
                    <a:pos x="connsiteX1" y="connsiteY1"/>
                  </a:cxn>
                </a:cxnLst>
                <a:rect l="l" t="t" r="r" b="b"/>
                <a:pathLst>
                  <a:path w="82581" h="9525">
                    <a:moveTo>
                      <a:pt x="0" y="0"/>
                    </a:moveTo>
                    <a:lnTo>
                      <a:pt x="8258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5" name="Freeform: Shape 194">
                <a:extLst>
                  <a:ext uri="{FF2B5EF4-FFF2-40B4-BE49-F238E27FC236}">
                    <a16:creationId xmlns:a16="http://schemas.microsoft.com/office/drawing/2014/main" id="{1992EAF2-CBBD-4351-B365-FFAE92314BC5}"/>
                  </a:ext>
                </a:extLst>
              </p:cNvPr>
              <p:cNvSpPr/>
              <p:nvPr/>
            </p:nvSpPr>
            <p:spPr>
              <a:xfrm>
                <a:off x="6264814" y="3382390"/>
                <a:ext cx="70294" cy="70294"/>
              </a:xfrm>
              <a:custGeom>
                <a:avLst/>
                <a:gdLst>
                  <a:gd name="connsiteX0" fmla="*/ 70295 w 70294"/>
                  <a:gd name="connsiteY0" fmla="*/ 35147 h 70294"/>
                  <a:gd name="connsiteX1" fmla="*/ 35147 w 70294"/>
                  <a:gd name="connsiteY1" fmla="*/ 70295 h 70294"/>
                  <a:gd name="connsiteX2" fmla="*/ 0 w 70294"/>
                  <a:gd name="connsiteY2" fmla="*/ 35147 h 70294"/>
                  <a:gd name="connsiteX3" fmla="*/ 35147 w 70294"/>
                  <a:gd name="connsiteY3" fmla="*/ 0 h 70294"/>
                  <a:gd name="connsiteX4" fmla="*/ 70295 w 70294"/>
                  <a:gd name="connsiteY4" fmla="*/ 35147 h 7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94" h="70294">
                    <a:moveTo>
                      <a:pt x="70295" y="35147"/>
                    </a:moveTo>
                    <a:cubicBezTo>
                      <a:pt x="70295" y="54559"/>
                      <a:pt x="54559" y="70295"/>
                      <a:pt x="35147" y="70295"/>
                    </a:cubicBezTo>
                    <a:cubicBezTo>
                      <a:pt x="15736" y="70295"/>
                      <a:pt x="0" y="54559"/>
                      <a:pt x="0" y="35147"/>
                    </a:cubicBezTo>
                    <a:cubicBezTo>
                      <a:pt x="0" y="15736"/>
                      <a:pt x="15736" y="0"/>
                      <a:pt x="35147" y="0"/>
                    </a:cubicBezTo>
                    <a:cubicBezTo>
                      <a:pt x="54559" y="0"/>
                      <a:pt x="70295" y="15736"/>
                      <a:pt x="70295" y="35147"/>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6" name="Freeform: Shape 195">
                <a:extLst>
                  <a:ext uri="{FF2B5EF4-FFF2-40B4-BE49-F238E27FC236}">
                    <a16:creationId xmlns:a16="http://schemas.microsoft.com/office/drawing/2014/main" id="{3C1FEC85-F0D0-49B1-AE42-708CC9F93340}"/>
                  </a:ext>
                </a:extLst>
              </p:cNvPr>
              <p:cNvSpPr/>
              <p:nvPr/>
            </p:nvSpPr>
            <p:spPr>
              <a:xfrm>
                <a:off x="6303009" y="3390581"/>
                <a:ext cx="17049" cy="25717"/>
              </a:xfrm>
              <a:custGeom>
                <a:avLst/>
                <a:gdLst>
                  <a:gd name="connsiteX0" fmla="*/ 17050 w 17049"/>
                  <a:gd name="connsiteY0" fmla="*/ 0 h 25717"/>
                  <a:gd name="connsiteX1" fmla="*/ 0 w 17049"/>
                  <a:gd name="connsiteY1" fmla="*/ 25718 h 25717"/>
                </a:gdLst>
                <a:ahLst/>
                <a:cxnLst>
                  <a:cxn ang="0">
                    <a:pos x="connsiteX0" y="connsiteY0"/>
                  </a:cxn>
                  <a:cxn ang="0">
                    <a:pos x="connsiteX1" y="connsiteY1"/>
                  </a:cxn>
                </a:cxnLst>
                <a:rect l="l" t="t" r="r" b="b"/>
                <a:pathLst>
                  <a:path w="17049" h="25717">
                    <a:moveTo>
                      <a:pt x="17050" y="0"/>
                    </a:moveTo>
                    <a:lnTo>
                      <a:pt x="0" y="2571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97" name="Freeform: Shape 196">
                <a:extLst>
                  <a:ext uri="{FF2B5EF4-FFF2-40B4-BE49-F238E27FC236}">
                    <a16:creationId xmlns:a16="http://schemas.microsoft.com/office/drawing/2014/main" id="{9AB6DB21-0CA1-419B-9766-B05EBC286C52}"/>
                  </a:ext>
                </a:extLst>
              </p:cNvPr>
              <p:cNvSpPr/>
              <p:nvPr/>
            </p:nvSpPr>
            <p:spPr>
              <a:xfrm>
                <a:off x="6291674" y="3384866"/>
                <a:ext cx="33623" cy="53911"/>
              </a:xfrm>
              <a:custGeom>
                <a:avLst/>
                <a:gdLst>
                  <a:gd name="connsiteX0" fmla="*/ 0 w 33623"/>
                  <a:gd name="connsiteY0" fmla="*/ 0 h 53911"/>
                  <a:gd name="connsiteX1" fmla="*/ 8287 w 33623"/>
                  <a:gd name="connsiteY1" fmla="*/ 32671 h 53911"/>
                  <a:gd name="connsiteX2" fmla="*/ 33623 w 33623"/>
                  <a:gd name="connsiteY2" fmla="*/ 53911 h 53911"/>
                </a:gdLst>
                <a:ahLst/>
                <a:cxnLst>
                  <a:cxn ang="0">
                    <a:pos x="connsiteX0" y="connsiteY0"/>
                  </a:cxn>
                  <a:cxn ang="0">
                    <a:pos x="connsiteX1" y="connsiteY1"/>
                  </a:cxn>
                  <a:cxn ang="0">
                    <a:pos x="connsiteX2" y="connsiteY2"/>
                  </a:cxn>
                </a:cxnLst>
                <a:rect l="l" t="t" r="r" b="b"/>
                <a:pathLst>
                  <a:path w="33623" h="53911">
                    <a:moveTo>
                      <a:pt x="0" y="0"/>
                    </a:moveTo>
                    <a:lnTo>
                      <a:pt x="8287" y="32671"/>
                    </a:lnTo>
                    <a:lnTo>
                      <a:pt x="33623" y="53911"/>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grpSp>
        <p:nvGrpSpPr>
          <p:cNvPr id="238" name="Group 237">
            <a:extLst>
              <a:ext uri="{FF2B5EF4-FFF2-40B4-BE49-F238E27FC236}">
                <a16:creationId xmlns:a16="http://schemas.microsoft.com/office/drawing/2014/main" id="{D89231FC-C198-40BD-A7C3-59A103F0D762}"/>
              </a:ext>
            </a:extLst>
          </p:cNvPr>
          <p:cNvGrpSpPr/>
          <p:nvPr/>
        </p:nvGrpSpPr>
        <p:grpSpPr>
          <a:xfrm>
            <a:off x="9249515" y="1602407"/>
            <a:ext cx="2579807" cy="2632063"/>
            <a:chOff x="9077329" y="1789066"/>
            <a:chExt cx="2529452" cy="2580688"/>
          </a:xfrm>
        </p:grpSpPr>
        <p:sp>
          <p:nvSpPr>
            <p:cNvPr id="239" name="Rectangle 238">
              <a:extLst>
                <a:ext uri="{FF2B5EF4-FFF2-40B4-BE49-F238E27FC236}">
                  <a16:creationId xmlns:a16="http://schemas.microsoft.com/office/drawing/2014/main" id="{CBC2A1E5-4987-4F1A-9969-B60F58D2C7D2}"/>
                </a:ext>
              </a:extLst>
            </p:cNvPr>
            <p:cNvSpPr/>
            <p:nvPr/>
          </p:nvSpPr>
          <p:spPr bwMode="auto">
            <a:xfrm>
              <a:off x="9350460" y="2455156"/>
              <a:ext cx="1988338" cy="3767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747744">
                <a:spcBef>
                  <a:spcPct val="0"/>
                </a:spcBef>
                <a:defRPr/>
              </a:pPr>
              <a:r>
                <a:rPr lang="en-US" sz="1224" kern="0">
                  <a:solidFill>
                    <a:srgbClr val="0078D4"/>
                  </a:solidFill>
                  <a:latin typeface="Segoe UI Semibold"/>
                  <a:cs typeface="Segoe UI" panose="020B0502040204020203" pitchFamily="34" charset="0"/>
                </a:rPr>
                <a:t>Digital Transformation</a:t>
              </a:r>
              <a:br>
                <a:rPr lang="en-US" sz="1224" kern="0">
                  <a:solidFill>
                    <a:srgbClr val="0078D4"/>
                  </a:solidFill>
                  <a:latin typeface="Segoe UI Semibold"/>
                  <a:cs typeface="Segoe UI" panose="020B0502040204020203" pitchFamily="34" charset="0"/>
                </a:rPr>
              </a:br>
              <a:r>
                <a:rPr lang="en-US" sz="1224" kern="0">
                  <a:solidFill>
                    <a:srgbClr val="0078D4"/>
                  </a:solidFill>
                  <a:latin typeface="Segoe UI Semibold"/>
                  <a:cs typeface="Segoe UI" panose="020B0502040204020203" pitchFamily="34" charset="0"/>
                </a:rPr>
                <a:t>and Business Innovation</a:t>
              </a:r>
            </a:p>
          </p:txBody>
        </p:sp>
        <p:sp>
          <p:nvSpPr>
            <p:cNvPr id="240" name="Rectangle 239">
              <a:extLst>
                <a:ext uri="{FF2B5EF4-FFF2-40B4-BE49-F238E27FC236}">
                  <a16:creationId xmlns:a16="http://schemas.microsoft.com/office/drawing/2014/main" id="{A747E622-5BE2-42F6-8C01-F215B47ADC7B}"/>
                </a:ext>
              </a:extLst>
            </p:cNvPr>
            <p:cNvSpPr/>
            <p:nvPr/>
          </p:nvSpPr>
          <p:spPr bwMode="auto">
            <a:xfrm>
              <a:off x="9345558" y="2851909"/>
              <a:ext cx="2261223" cy="151784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1946" fontAlgn="base">
                <a:spcBef>
                  <a:spcPts val="612"/>
                </a:spcBef>
                <a:spcAft>
                  <a:spcPct val="0"/>
                </a:spcAft>
                <a:defRPr/>
              </a:pPr>
              <a:r>
                <a:rPr lang="en-US" sz="1020" kern="0">
                  <a:solidFill>
                    <a:srgbClr val="000000"/>
                  </a:solidFill>
                  <a:latin typeface="Segoe UI Semibold"/>
                </a:rPr>
                <a:t>Cloud-native capabilities </a:t>
              </a:r>
              <a:r>
                <a:rPr lang="en-US" sz="1020" kern="0">
                  <a:solidFill>
                    <a:srgbClr val="000000"/>
                  </a:solidFill>
                  <a:latin typeface="Segoe UI"/>
                </a:rPr>
                <a:t>that drive innovation and reduced time-to-market</a:t>
              </a:r>
            </a:p>
            <a:p>
              <a:pPr defTabSz="931946" fontAlgn="base">
                <a:spcBef>
                  <a:spcPts val="612"/>
                </a:spcBef>
                <a:spcAft>
                  <a:spcPct val="0"/>
                </a:spcAft>
                <a:defRPr/>
              </a:pPr>
              <a:r>
                <a:rPr lang="en-US" sz="1020" kern="0">
                  <a:solidFill>
                    <a:srgbClr val="000000"/>
                  </a:solidFill>
                  <a:latin typeface="Segoe UI Semibold"/>
                </a:rPr>
                <a:t>Scale digital initiatives </a:t>
              </a:r>
              <a:r>
                <a:rPr lang="en-US" sz="1020" kern="0">
                  <a:solidFill>
                    <a:srgbClr val="000000"/>
                  </a:solidFill>
                  <a:latin typeface="Segoe UI"/>
                </a:rPr>
                <a:t>with continuous innovation</a:t>
              </a:r>
            </a:p>
            <a:p>
              <a:pPr defTabSz="931946" fontAlgn="base">
                <a:spcBef>
                  <a:spcPts val="612"/>
                </a:spcBef>
                <a:spcAft>
                  <a:spcPct val="0"/>
                </a:spcAft>
                <a:defRPr/>
              </a:pPr>
              <a:r>
                <a:rPr lang="en-US" sz="1020" kern="0">
                  <a:solidFill>
                    <a:srgbClr val="000000"/>
                  </a:solidFill>
                  <a:latin typeface="Segoe UI Semibold"/>
                </a:rPr>
                <a:t>Business agility </a:t>
              </a:r>
              <a:r>
                <a:rPr lang="en-US" sz="1020" kern="0">
                  <a:solidFill>
                    <a:srgbClr val="000000"/>
                  </a:solidFill>
                  <a:latin typeface="Segoe UI"/>
                </a:rPr>
                <a:t>– React to business demands faster </a:t>
              </a:r>
            </a:p>
            <a:p>
              <a:pPr defTabSz="931946" fontAlgn="base">
                <a:spcBef>
                  <a:spcPts val="612"/>
                </a:spcBef>
                <a:spcAft>
                  <a:spcPct val="0"/>
                </a:spcAft>
                <a:defRPr/>
              </a:pPr>
              <a:r>
                <a:rPr lang="en-US" sz="1020" kern="0">
                  <a:solidFill>
                    <a:srgbClr val="000000"/>
                  </a:solidFill>
                  <a:latin typeface="Segoe UI Semibold"/>
                </a:rPr>
                <a:t>Digital Talent</a:t>
              </a:r>
              <a:r>
                <a:rPr lang="en-US" sz="1020" kern="0">
                  <a:solidFill>
                    <a:srgbClr val="000000"/>
                  </a:solidFill>
                  <a:latin typeface="Segoe UI"/>
                </a:rPr>
                <a:t>: Cloud-first culture</a:t>
              </a:r>
            </a:p>
          </p:txBody>
        </p:sp>
        <p:grpSp>
          <p:nvGrpSpPr>
            <p:cNvPr id="241" name="Group 240">
              <a:extLst>
                <a:ext uri="{FF2B5EF4-FFF2-40B4-BE49-F238E27FC236}">
                  <a16:creationId xmlns:a16="http://schemas.microsoft.com/office/drawing/2014/main" id="{E076807E-6C48-4143-A7FA-83F478381A68}"/>
                </a:ext>
              </a:extLst>
            </p:cNvPr>
            <p:cNvGrpSpPr/>
            <p:nvPr/>
          </p:nvGrpSpPr>
          <p:grpSpPr>
            <a:xfrm>
              <a:off x="10041941" y="1789066"/>
              <a:ext cx="634723" cy="616006"/>
              <a:chOff x="10075510" y="1846941"/>
              <a:chExt cx="634723" cy="616006"/>
            </a:xfrm>
          </p:grpSpPr>
          <p:sp>
            <p:nvSpPr>
              <p:cNvPr id="256" name="Oval 255">
                <a:extLst>
                  <a:ext uri="{FF2B5EF4-FFF2-40B4-BE49-F238E27FC236}">
                    <a16:creationId xmlns:a16="http://schemas.microsoft.com/office/drawing/2014/main" id="{E445BC35-4394-4452-8E9A-39E844578E24}"/>
                  </a:ext>
                </a:extLst>
              </p:cNvPr>
              <p:cNvSpPr>
                <a:spLocks/>
              </p:cNvSpPr>
              <p:nvPr/>
            </p:nvSpPr>
            <p:spPr>
              <a:xfrm>
                <a:off x="10112270" y="1890001"/>
                <a:ext cx="597963" cy="572946"/>
              </a:xfrm>
              <a:prstGeom prst="ellipse">
                <a:avLst/>
              </a:prstGeom>
              <a:solidFill>
                <a:schemeClr val="bg2"/>
              </a:solidFill>
              <a:ln w="10795" cap="flat" cmpd="sng" algn="ctr">
                <a:noFill/>
                <a:prstDash val="solid"/>
              </a:ln>
              <a:effectLst/>
            </p:spPr>
            <p:txBody>
              <a:bodyPr rtlCol="0" anchor="ctr"/>
              <a:lstStyle/>
              <a:p>
                <a:pPr algn="ctr" defTabSz="914049">
                  <a:defRPr/>
                </a:pPr>
                <a:endParaRPr lang="en-US" sz="1428" kern="0">
                  <a:solidFill>
                    <a:prstClr val="white"/>
                  </a:solidFill>
                  <a:latin typeface="Segoe UI"/>
                </a:endParaRPr>
              </a:p>
            </p:txBody>
          </p:sp>
          <p:sp>
            <p:nvSpPr>
              <p:cNvPr id="257" name="Oval 256">
                <a:extLst>
                  <a:ext uri="{FF2B5EF4-FFF2-40B4-BE49-F238E27FC236}">
                    <a16:creationId xmlns:a16="http://schemas.microsoft.com/office/drawing/2014/main" id="{66644995-FDDD-49A1-9E90-98B197C09D65}"/>
                  </a:ext>
                </a:extLst>
              </p:cNvPr>
              <p:cNvSpPr>
                <a:spLocks/>
              </p:cNvSpPr>
              <p:nvPr/>
            </p:nvSpPr>
            <p:spPr>
              <a:xfrm>
                <a:off x="10075510" y="1846941"/>
                <a:ext cx="610732" cy="585526"/>
              </a:xfrm>
              <a:prstGeom prst="ellipse">
                <a:avLst/>
              </a:prstGeom>
              <a:noFill/>
              <a:ln w="6350" cap="flat" cmpd="sng" algn="ctr">
                <a:solidFill>
                  <a:schemeClr val="bg1">
                    <a:lumMod val="65000"/>
                  </a:schemeClr>
                </a:solidFill>
                <a:prstDash val="sysDash"/>
              </a:ln>
              <a:effectLst/>
            </p:spPr>
            <p:txBody>
              <a:bodyPr rtlCol="0" anchor="ctr"/>
              <a:lstStyle/>
              <a:p>
                <a:pPr algn="ctr" defTabSz="914049">
                  <a:defRPr/>
                </a:pPr>
                <a:endParaRPr lang="en-US" sz="1428" kern="0">
                  <a:solidFill>
                    <a:prstClr val="white"/>
                  </a:solidFill>
                  <a:latin typeface="Segoe UI"/>
                </a:endParaRPr>
              </a:p>
            </p:txBody>
          </p:sp>
          <p:sp>
            <p:nvSpPr>
              <p:cNvPr id="258" name="Digital_Transformation" title="Icon of a cloud of which half is made of dots">
                <a:extLst>
                  <a:ext uri="{FF2B5EF4-FFF2-40B4-BE49-F238E27FC236}">
                    <a16:creationId xmlns:a16="http://schemas.microsoft.com/office/drawing/2014/main" id="{3AC941D8-6347-4654-A6F3-3285DA879F3F}"/>
                  </a:ext>
                </a:extLst>
              </p:cNvPr>
              <p:cNvSpPr>
                <a:spLocks noChangeAspect="1" noEditPoints="1"/>
              </p:cNvSpPr>
              <p:nvPr/>
            </p:nvSpPr>
            <p:spPr bwMode="auto">
              <a:xfrm>
                <a:off x="10256368" y="2049527"/>
                <a:ext cx="324536" cy="165510"/>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612" kern="0">
                  <a:gradFill>
                    <a:gsLst>
                      <a:gs pos="0">
                        <a:srgbClr val="505050"/>
                      </a:gs>
                      <a:gs pos="100000">
                        <a:srgbClr val="505050"/>
                      </a:gs>
                    </a:gsLst>
                    <a:lin ang="5400000" scaled="1"/>
                  </a:gradFill>
                  <a:latin typeface="Segoe UI"/>
                </a:endParaRPr>
              </a:p>
            </p:txBody>
          </p:sp>
        </p:grpSp>
        <p:grpSp>
          <p:nvGrpSpPr>
            <p:cNvPr id="242" name="Graphic 383">
              <a:extLst>
                <a:ext uri="{FF2B5EF4-FFF2-40B4-BE49-F238E27FC236}">
                  <a16:creationId xmlns:a16="http://schemas.microsoft.com/office/drawing/2014/main" id="{0EB37331-7025-4EFC-B5B5-4AE79A1CFE8A}"/>
                </a:ext>
              </a:extLst>
            </p:cNvPr>
            <p:cNvGrpSpPr/>
            <p:nvPr/>
          </p:nvGrpSpPr>
          <p:grpSpPr>
            <a:xfrm>
              <a:off x="9079241" y="3048045"/>
              <a:ext cx="221271" cy="193363"/>
              <a:chOff x="5160962" y="2573337"/>
              <a:chExt cx="2114550" cy="1847850"/>
            </a:xfrm>
          </p:grpSpPr>
          <p:sp>
            <p:nvSpPr>
              <p:cNvPr id="249" name="Freeform: Shape 248">
                <a:extLst>
                  <a:ext uri="{FF2B5EF4-FFF2-40B4-BE49-F238E27FC236}">
                    <a16:creationId xmlns:a16="http://schemas.microsoft.com/office/drawing/2014/main" id="{8A6E2839-FF37-4ECE-8E5A-A6566E3E1FFE}"/>
                  </a:ext>
                </a:extLst>
              </p:cNvPr>
              <p:cNvSpPr/>
              <p:nvPr/>
            </p:nvSpPr>
            <p:spPr>
              <a:xfrm>
                <a:off x="5165819" y="3827017"/>
                <a:ext cx="525303" cy="525303"/>
              </a:xfrm>
              <a:custGeom>
                <a:avLst/>
                <a:gdLst>
                  <a:gd name="connsiteX0" fmla="*/ 0 w 525303"/>
                  <a:gd name="connsiteY0" fmla="*/ 0 h 525303"/>
                  <a:gd name="connsiteX1" fmla="*/ 525304 w 525303"/>
                  <a:gd name="connsiteY1" fmla="*/ 0 h 525303"/>
                  <a:gd name="connsiteX2" fmla="*/ 525304 w 525303"/>
                  <a:gd name="connsiteY2" fmla="*/ 525304 h 525303"/>
                  <a:gd name="connsiteX3" fmla="*/ 0 w 525303"/>
                  <a:gd name="connsiteY3" fmla="*/ 525304 h 525303"/>
                </a:gdLst>
                <a:ahLst/>
                <a:cxnLst>
                  <a:cxn ang="0">
                    <a:pos x="connsiteX0" y="connsiteY0"/>
                  </a:cxn>
                  <a:cxn ang="0">
                    <a:pos x="connsiteX1" y="connsiteY1"/>
                  </a:cxn>
                  <a:cxn ang="0">
                    <a:pos x="connsiteX2" y="connsiteY2"/>
                  </a:cxn>
                  <a:cxn ang="0">
                    <a:pos x="connsiteX3" y="connsiteY3"/>
                  </a:cxn>
                </a:cxnLst>
                <a:rect l="l" t="t" r="r" b="b"/>
                <a:pathLst>
                  <a:path w="525303" h="525303">
                    <a:moveTo>
                      <a:pt x="0" y="0"/>
                    </a:moveTo>
                    <a:lnTo>
                      <a:pt x="525304" y="0"/>
                    </a:lnTo>
                    <a:lnTo>
                      <a:pt x="525304" y="525304"/>
                    </a:lnTo>
                    <a:lnTo>
                      <a:pt x="0" y="525304"/>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0" name="Freeform: Shape 249">
                <a:extLst>
                  <a:ext uri="{FF2B5EF4-FFF2-40B4-BE49-F238E27FC236}">
                    <a16:creationId xmlns:a16="http://schemas.microsoft.com/office/drawing/2014/main" id="{9294A10D-2FF4-4727-92F5-D6B0160D47AC}"/>
                  </a:ext>
                </a:extLst>
              </p:cNvPr>
              <p:cNvSpPr/>
              <p:nvPr/>
            </p:nvSpPr>
            <p:spPr>
              <a:xfrm>
                <a:off x="6627437" y="3767818"/>
                <a:ext cx="643743" cy="643743"/>
              </a:xfrm>
              <a:custGeom>
                <a:avLst/>
                <a:gdLst>
                  <a:gd name="connsiteX0" fmla="*/ 0 w 643743"/>
                  <a:gd name="connsiteY0" fmla="*/ 321872 h 643743"/>
                  <a:gd name="connsiteX1" fmla="*/ 321872 w 643743"/>
                  <a:gd name="connsiteY1" fmla="*/ 0 h 643743"/>
                  <a:gd name="connsiteX2" fmla="*/ 643743 w 643743"/>
                  <a:gd name="connsiteY2" fmla="*/ 321872 h 643743"/>
                  <a:gd name="connsiteX3" fmla="*/ 321872 w 643743"/>
                  <a:gd name="connsiteY3" fmla="*/ 643743 h 643743"/>
                </a:gdLst>
                <a:ahLst/>
                <a:cxnLst>
                  <a:cxn ang="0">
                    <a:pos x="connsiteX0" y="connsiteY0"/>
                  </a:cxn>
                  <a:cxn ang="0">
                    <a:pos x="connsiteX1" y="connsiteY1"/>
                  </a:cxn>
                  <a:cxn ang="0">
                    <a:pos x="connsiteX2" y="connsiteY2"/>
                  </a:cxn>
                  <a:cxn ang="0">
                    <a:pos x="connsiteX3" y="connsiteY3"/>
                  </a:cxn>
                </a:cxnLst>
                <a:rect l="l" t="t" r="r" b="b"/>
                <a:pathLst>
                  <a:path w="643743" h="643743">
                    <a:moveTo>
                      <a:pt x="0" y="321872"/>
                    </a:moveTo>
                    <a:lnTo>
                      <a:pt x="321872" y="0"/>
                    </a:lnTo>
                    <a:lnTo>
                      <a:pt x="643743" y="321872"/>
                    </a:lnTo>
                    <a:lnTo>
                      <a:pt x="321872" y="643743"/>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1" name="Freeform: Shape 250">
                <a:extLst>
                  <a:ext uri="{FF2B5EF4-FFF2-40B4-BE49-F238E27FC236}">
                    <a16:creationId xmlns:a16="http://schemas.microsoft.com/office/drawing/2014/main" id="{BB738EEF-1317-4FE9-B3E8-F61207E17696}"/>
                  </a:ext>
                </a:extLst>
              </p:cNvPr>
              <p:cNvSpPr/>
              <p:nvPr/>
            </p:nvSpPr>
            <p:spPr>
              <a:xfrm>
                <a:off x="5883909" y="3814349"/>
                <a:ext cx="550735" cy="550735"/>
              </a:xfrm>
              <a:custGeom>
                <a:avLst/>
                <a:gdLst>
                  <a:gd name="connsiteX0" fmla="*/ 550736 w 550735"/>
                  <a:gd name="connsiteY0" fmla="*/ 275368 h 550735"/>
                  <a:gd name="connsiteX1" fmla="*/ 275368 w 550735"/>
                  <a:gd name="connsiteY1" fmla="*/ 550736 h 550735"/>
                  <a:gd name="connsiteX2" fmla="*/ 0 w 550735"/>
                  <a:gd name="connsiteY2" fmla="*/ 275368 h 550735"/>
                  <a:gd name="connsiteX3" fmla="*/ 275368 w 550735"/>
                  <a:gd name="connsiteY3" fmla="*/ 0 h 550735"/>
                  <a:gd name="connsiteX4" fmla="*/ 550736 w 550735"/>
                  <a:gd name="connsiteY4" fmla="*/ 275368 h 55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50735">
                    <a:moveTo>
                      <a:pt x="550736" y="275368"/>
                    </a:moveTo>
                    <a:cubicBezTo>
                      <a:pt x="550736" y="427449"/>
                      <a:pt x="427449" y="550736"/>
                      <a:pt x="275368" y="550736"/>
                    </a:cubicBezTo>
                    <a:cubicBezTo>
                      <a:pt x="123286" y="550736"/>
                      <a:pt x="0" y="427449"/>
                      <a:pt x="0" y="275368"/>
                    </a:cubicBezTo>
                    <a:cubicBezTo>
                      <a:pt x="0" y="123286"/>
                      <a:pt x="123286" y="0"/>
                      <a:pt x="275368" y="0"/>
                    </a:cubicBezTo>
                    <a:cubicBezTo>
                      <a:pt x="427449" y="0"/>
                      <a:pt x="550736" y="123286"/>
                      <a:pt x="550736" y="27536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2" name="Freeform: Shape 251">
                <a:extLst>
                  <a:ext uri="{FF2B5EF4-FFF2-40B4-BE49-F238E27FC236}">
                    <a16:creationId xmlns:a16="http://schemas.microsoft.com/office/drawing/2014/main" id="{24F77123-1908-4ED0-B6CA-F3D544A2AD81}"/>
                  </a:ext>
                </a:extLst>
              </p:cNvPr>
              <p:cNvSpPr/>
              <p:nvPr/>
            </p:nvSpPr>
            <p:spPr>
              <a:xfrm>
                <a:off x="5403182" y="2580480"/>
                <a:ext cx="1512284" cy="799623"/>
              </a:xfrm>
              <a:custGeom>
                <a:avLst/>
                <a:gdLst>
                  <a:gd name="connsiteX0" fmla="*/ 710565 w 1512284"/>
                  <a:gd name="connsiteY0" fmla="*/ 799624 h 799623"/>
                  <a:gd name="connsiteX1" fmla="*/ 598742 w 1512284"/>
                  <a:gd name="connsiteY1" fmla="*/ 799624 h 799623"/>
                  <a:gd name="connsiteX2" fmla="*/ 213646 w 1512284"/>
                  <a:gd name="connsiteY2" fmla="*/ 799624 h 799623"/>
                  <a:gd name="connsiteX3" fmla="*/ 0 w 1512284"/>
                  <a:gd name="connsiteY3" fmla="*/ 582263 h 799623"/>
                  <a:gd name="connsiteX4" fmla="*/ 213646 w 1512284"/>
                  <a:gd name="connsiteY4" fmla="*/ 370523 h 799623"/>
                  <a:gd name="connsiteX5" fmla="*/ 255842 w 1512284"/>
                  <a:gd name="connsiteY5" fmla="*/ 376142 h 799623"/>
                  <a:gd name="connsiteX6" fmla="*/ 640842 w 1512284"/>
                  <a:gd name="connsiteY6" fmla="*/ 0 h 799623"/>
                  <a:gd name="connsiteX7" fmla="*/ 1014698 w 1512284"/>
                  <a:gd name="connsiteY7" fmla="*/ 300895 h 799623"/>
                  <a:gd name="connsiteX8" fmla="*/ 1222724 w 1512284"/>
                  <a:gd name="connsiteY8" fmla="*/ 208979 h 799623"/>
                  <a:gd name="connsiteX9" fmla="*/ 1512284 w 1512284"/>
                  <a:gd name="connsiteY9" fmla="*/ 507111 h 799623"/>
                  <a:gd name="connsiteX10" fmla="*/ 1222724 w 1512284"/>
                  <a:gd name="connsiteY10" fmla="*/ 799624 h 799623"/>
                  <a:gd name="connsiteX11" fmla="*/ 1222724 w 1512284"/>
                  <a:gd name="connsiteY11" fmla="*/ 799624 h 799623"/>
                  <a:gd name="connsiteX12" fmla="*/ 893826 w 1512284"/>
                  <a:gd name="connsiteY12" fmla="*/ 799624 h 799623"/>
                  <a:gd name="connsiteX13" fmla="*/ 809815 w 1512284"/>
                  <a:gd name="connsiteY13" fmla="*/ 799624 h 799623"/>
                  <a:gd name="connsiteX14" fmla="*/ 710565 w 1512284"/>
                  <a:gd name="connsiteY14" fmla="*/ 799624 h 79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2284" h="799623">
                    <a:moveTo>
                      <a:pt x="710565" y="799624"/>
                    </a:moveTo>
                    <a:lnTo>
                      <a:pt x="598742" y="799624"/>
                    </a:lnTo>
                    <a:cubicBezTo>
                      <a:pt x="213646" y="799624"/>
                      <a:pt x="213646" y="799624"/>
                      <a:pt x="213646" y="799624"/>
                    </a:cubicBezTo>
                    <a:cubicBezTo>
                      <a:pt x="95631" y="799624"/>
                      <a:pt x="0" y="702088"/>
                      <a:pt x="0" y="582263"/>
                    </a:cubicBezTo>
                    <a:cubicBezTo>
                      <a:pt x="0" y="462439"/>
                      <a:pt x="95536" y="370523"/>
                      <a:pt x="213646" y="370523"/>
                    </a:cubicBezTo>
                    <a:cubicBezTo>
                      <a:pt x="227743" y="370523"/>
                      <a:pt x="244602" y="370523"/>
                      <a:pt x="255842" y="376142"/>
                    </a:cubicBezTo>
                    <a:cubicBezTo>
                      <a:pt x="264223" y="167164"/>
                      <a:pt x="432816" y="0"/>
                      <a:pt x="640842" y="0"/>
                    </a:cubicBezTo>
                    <a:cubicBezTo>
                      <a:pt x="817912" y="0"/>
                      <a:pt x="969740" y="128207"/>
                      <a:pt x="1014698" y="300895"/>
                    </a:cubicBezTo>
                    <a:cubicBezTo>
                      <a:pt x="1068134" y="242411"/>
                      <a:pt x="1141190" y="208979"/>
                      <a:pt x="1222724" y="208979"/>
                    </a:cubicBezTo>
                    <a:cubicBezTo>
                      <a:pt x="1382935" y="208979"/>
                      <a:pt x="1512284" y="342710"/>
                      <a:pt x="1512284" y="507111"/>
                    </a:cubicBezTo>
                    <a:cubicBezTo>
                      <a:pt x="1512284" y="671513"/>
                      <a:pt x="1383030" y="799624"/>
                      <a:pt x="1222724" y="799624"/>
                    </a:cubicBezTo>
                    <a:lnTo>
                      <a:pt x="1222724" y="799624"/>
                    </a:lnTo>
                    <a:cubicBezTo>
                      <a:pt x="893826" y="799624"/>
                      <a:pt x="893826" y="799624"/>
                      <a:pt x="893826" y="799624"/>
                    </a:cubicBezTo>
                    <a:lnTo>
                      <a:pt x="809815" y="799624"/>
                    </a:lnTo>
                    <a:lnTo>
                      <a:pt x="710565" y="799624"/>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3" name="Freeform: Shape 252">
                <a:extLst>
                  <a:ext uri="{FF2B5EF4-FFF2-40B4-BE49-F238E27FC236}">
                    <a16:creationId xmlns:a16="http://schemas.microsoft.com/office/drawing/2014/main" id="{505AD682-2607-4014-B88C-64D1F8889265}"/>
                  </a:ext>
                </a:extLst>
              </p:cNvPr>
              <p:cNvSpPr/>
              <p:nvPr/>
            </p:nvSpPr>
            <p:spPr>
              <a:xfrm>
                <a:off x="5428519" y="3380104"/>
                <a:ext cx="366426" cy="446912"/>
              </a:xfrm>
              <a:custGeom>
                <a:avLst/>
                <a:gdLst>
                  <a:gd name="connsiteX0" fmla="*/ 0 w 366426"/>
                  <a:gd name="connsiteY0" fmla="*/ 446913 h 446912"/>
                  <a:gd name="connsiteX1" fmla="*/ 366427 w 366426"/>
                  <a:gd name="connsiteY1" fmla="*/ 219932 h 446912"/>
                  <a:gd name="connsiteX2" fmla="*/ 366427 w 366426"/>
                  <a:gd name="connsiteY2" fmla="*/ 0 h 446912"/>
                </a:gdLst>
                <a:ahLst/>
                <a:cxnLst>
                  <a:cxn ang="0">
                    <a:pos x="connsiteX0" y="connsiteY0"/>
                  </a:cxn>
                  <a:cxn ang="0">
                    <a:pos x="connsiteX1" y="connsiteY1"/>
                  </a:cxn>
                  <a:cxn ang="0">
                    <a:pos x="connsiteX2" y="connsiteY2"/>
                  </a:cxn>
                </a:cxnLst>
                <a:rect l="l" t="t" r="r" b="b"/>
                <a:pathLst>
                  <a:path w="366426" h="446912">
                    <a:moveTo>
                      <a:pt x="0" y="446913"/>
                    </a:moveTo>
                    <a:lnTo>
                      <a:pt x="366427" y="219932"/>
                    </a:lnTo>
                    <a:lnTo>
                      <a:pt x="36642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4" name="Freeform: Shape 253">
                <a:extLst>
                  <a:ext uri="{FF2B5EF4-FFF2-40B4-BE49-F238E27FC236}">
                    <a16:creationId xmlns:a16="http://schemas.microsoft.com/office/drawing/2014/main" id="{5229A1E2-FD7F-481E-A7D1-CAB7D85FF334}"/>
                  </a:ext>
                </a:extLst>
              </p:cNvPr>
              <p:cNvSpPr/>
              <p:nvPr/>
            </p:nvSpPr>
            <p:spPr>
              <a:xfrm>
                <a:off x="6524465" y="3380104"/>
                <a:ext cx="424910" cy="387667"/>
              </a:xfrm>
              <a:custGeom>
                <a:avLst/>
                <a:gdLst>
                  <a:gd name="connsiteX0" fmla="*/ 424910 w 424910"/>
                  <a:gd name="connsiteY0" fmla="*/ 387668 h 387667"/>
                  <a:gd name="connsiteX1" fmla="*/ 0 w 424910"/>
                  <a:gd name="connsiteY1" fmla="*/ 210217 h 387667"/>
                  <a:gd name="connsiteX2" fmla="*/ 0 w 424910"/>
                  <a:gd name="connsiteY2" fmla="*/ 0 h 387667"/>
                </a:gdLst>
                <a:ahLst/>
                <a:cxnLst>
                  <a:cxn ang="0">
                    <a:pos x="connsiteX0" y="connsiteY0"/>
                  </a:cxn>
                  <a:cxn ang="0">
                    <a:pos x="connsiteX1" y="connsiteY1"/>
                  </a:cxn>
                  <a:cxn ang="0">
                    <a:pos x="connsiteX2" y="connsiteY2"/>
                  </a:cxn>
                </a:cxnLst>
                <a:rect l="l" t="t" r="r" b="b"/>
                <a:pathLst>
                  <a:path w="424910" h="387667">
                    <a:moveTo>
                      <a:pt x="424910" y="387668"/>
                    </a:moveTo>
                    <a:lnTo>
                      <a:pt x="0" y="21021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255" name="Freeform: Shape 254">
                <a:extLst>
                  <a:ext uri="{FF2B5EF4-FFF2-40B4-BE49-F238E27FC236}">
                    <a16:creationId xmlns:a16="http://schemas.microsoft.com/office/drawing/2014/main" id="{508A3C76-3E89-4ED0-BDC6-7262C7936E18}"/>
                  </a:ext>
                </a:extLst>
              </p:cNvPr>
              <p:cNvSpPr/>
              <p:nvPr/>
            </p:nvSpPr>
            <p:spPr>
              <a:xfrm>
                <a:off x="6159277" y="3380104"/>
                <a:ext cx="9525" cy="434149"/>
              </a:xfrm>
              <a:custGeom>
                <a:avLst/>
                <a:gdLst>
                  <a:gd name="connsiteX0" fmla="*/ 0 w 9525"/>
                  <a:gd name="connsiteY0" fmla="*/ 434150 h 434149"/>
                  <a:gd name="connsiteX1" fmla="*/ 0 w 9525"/>
                  <a:gd name="connsiteY1" fmla="*/ 0 h 434149"/>
                </a:gdLst>
                <a:ahLst/>
                <a:cxnLst>
                  <a:cxn ang="0">
                    <a:pos x="connsiteX0" y="connsiteY0"/>
                  </a:cxn>
                  <a:cxn ang="0">
                    <a:pos x="connsiteX1" y="connsiteY1"/>
                  </a:cxn>
                </a:cxnLst>
                <a:rect l="l" t="t" r="r" b="b"/>
                <a:pathLst>
                  <a:path w="9525" h="434149">
                    <a:moveTo>
                      <a:pt x="0" y="434150"/>
                    </a:move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000000"/>
                  </a:solidFill>
                  <a:latin typeface="Segoe UI"/>
                </a:endParaRPr>
              </a:p>
            </p:txBody>
          </p:sp>
        </p:grpSp>
        <p:grpSp>
          <p:nvGrpSpPr>
            <p:cNvPr id="243" name="Group 242">
              <a:extLst>
                <a:ext uri="{FF2B5EF4-FFF2-40B4-BE49-F238E27FC236}">
                  <a16:creationId xmlns:a16="http://schemas.microsoft.com/office/drawing/2014/main" id="{EEBFE79B-3B13-49DA-84D5-130959B03A93}"/>
                </a:ext>
              </a:extLst>
            </p:cNvPr>
            <p:cNvGrpSpPr/>
            <p:nvPr/>
          </p:nvGrpSpPr>
          <p:grpSpPr>
            <a:xfrm>
              <a:off x="9077329" y="3512194"/>
              <a:ext cx="225094" cy="163754"/>
              <a:chOff x="2123090" y="840548"/>
              <a:chExt cx="505777" cy="367951"/>
            </a:xfrm>
          </p:grpSpPr>
          <p:sp>
            <p:nvSpPr>
              <p:cNvPr id="246" name="Freeform: Shape 245">
                <a:extLst>
                  <a:ext uri="{FF2B5EF4-FFF2-40B4-BE49-F238E27FC236}">
                    <a16:creationId xmlns:a16="http://schemas.microsoft.com/office/drawing/2014/main" id="{4D936B7A-E96A-42F9-ACFD-B97F2BC2271E}"/>
                  </a:ext>
                </a:extLst>
              </p:cNvPr>
              <p:cNvSpPr/>
              <p:nvPr/>
            </p:nvSpPr>
            <p:spPr>
              <a:xfrm>
                <a:off x="2183098" y="840548"/>
                <a:ext cx="385762" cy="249650"/>
              </a:xfrm>
              <a:custGeom>
                <a:avLst/>
                <a:gdLst>
                  <a:gd name="connsiteX0" fmla="*/ 385763 w 385762"/>
                  <a:gd name="connsiteY0" fmla="*/ 121253 h 249650"/>
                  <a:gd name="connsiteX1" fmla="*/ 385763 w 385762"/>
                  <a:gd name="connsiteY1" fmla="*/ 249650 h 249650"/>
                  <a:gd name="connsiteX2" fmla="*/ 0 w 385762"/>
                  <a:gd name="connsiteY2" fmla="*/ 249650 h 249650"/>
                  <a:gd name="connsiteX3" fmla="*/ 0 w 385762"/>
                  <a:gd name="connsiteY3" fmla="*/ 0 h 249650"/>
                  <a:gd name="connsiteX4" fmla="*/ 385763 w 385762"/>
                  <a:gd name="connsiteY4" fmla="*/ 0 h 249650"/>
                  <a:gd name="connsiteX5" fmla="*/ 385763 w 385762"/>
                  <a:gd name="connsiteY5" fmla="*/ 121253 h 24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2" h="249650">
                    <a:moveTo>
                      <a:pt x="385763" y="121253"/>
                    </a:moveTo>
                    <a:lnTo>
                      <a:pt x="385763" y="249650"/>
                    </a:lnTo>
                    <a:lnTo>
                      <a:pt x="0" y="249650"/>
                    </a:lnTo>
                    <a:lnTo>
                      <a:pt x="0" y="0"/>
                    </a:lnTo>
                    <a:lnTo>
                      <a:pt x="385763" y="0"/>
                    </a:lnTo>
                    <a:lnTo>
                      <a:pt x="385763" y="12125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47" name="Freeform: Shape 246">
                <a:extLst>
                  <a:ext uri="{FF2B5EF4-FFF2-40B4-BE49-F238E27FC236}">
                    <a16:creationId xmlns:a16="http://schemas.microsoft.com/office/drawing/2014/main" id="{CB8B305D-C807-41AD-B299-BEC5CAD8DA62}"/>
                  </a:ext>
                </a:extLst>
              </p:cNvPr>
              <p:cNvSpPr/>
              <p:nvPr/>
            </p:nvSpPr>
            <p:spPr>
              <a:xfrm>
                <a:off x="2123090" y="1128394"/>
                <a:ext cx="505777" cy="80105"/>
              </a:xfrm>
              <a:custGeom>
                <a:avLst/>
                <a:gdLst>
                  <a:gd name="connsiteX0" fmla="*/ 475107 w 505777"/>
                  <a:gd name="connsiteY0" fmla="*/ 38957 h 80105"/>
                  <a:gd name="connsiteX1" fmla="*/ 448818 w 505777"/>
                  <a:gd name="connsiteY1" fmla="*/ 0 h 80105"/>
                  <a:gd name="connsiteX2" fmla="*/ 56960 w 505777"/>
                  <a:gd name="connsiteY2" fmla="*/ 0 h 80105"/>
                  <a:gd name="connsiteX3" fmla="*/ 0 w 505777"/>
                  <a:gd name="connsiteY3" fmla="*/ 80105 h 80105"/>
                  <a:gd name="connsiteX4" fmla="*/ 505778 w 505777"/>
                  <a:gd name="connsiteY4" fmla="*/ 80105 h 80105"/>
                  <a:gd name="connsiteX5" fmla="*/ 475107 w 505777"/>
                  <a:gd name="connsiteY5" fmla="*/ 38957 h 8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777" h="80105">
                    <a:moveTo>
                      <a:pt x="475107" y="38957"/>
                    </a:moveTo>
                    <a:lnTo>
                      <a:pt x="448818" y="0"/>
                    </a:lnTo>
                    <a:lnTo>
                      <a:pt x="56960" y="0"/>
                    </a:lnTo>
                    <a:lnTo>
                      <a:pt x="0" y="80105"/>
                    </a:lnTo>
                    <a:lnTo>
                      <a:pt x="505778" y="80105"/>
                    </a:lnTo>
                    <a:lnTo>
                      <a:pt x="475107" y="38957"/>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sp>
            <p:nvSpPr>
              <p:cNvPr id="248" name="Freeform: Shape 247">
                <a:extLst>
                  <a:ext uri="{FF2B5EF4-FFF2-40B4-BE49-F238E27FC236}">
                    <a16:creationId xmlns:a16="http://schemas.microsoft.com/office/drawing/2014/main" id="{78BFE5B6-28DC-42BD-B643-A9DE38F840AA}"/>
                  </a:ext>
                </a:extLst>
              </p:cNvPr>
              <p:cNvSpPr/>
              <p:nvPr/>
            </p:nvSpPr>
            <p:spPr>
              <a:xfrm>
                <a:off x="2183098" y="1033335"/>
                <a:ext cx="385762" cy="9525"/>
              </a:xfrm>
              <a:custGeom>
                <a:avLst/>
                <a:gdLst>
                  <a:gd name="connsiteX0" fmla="*/ 0 w 385762"/>
                  <a:gd name="connsiteY0" fmla="*/ 0 h 9525"/>
                  <a:gd name="connsiteX1" fmla="*/ 385763 w 385762"/>
                  <a:gd name="connsiteY1" fmla="*/ 0 h 9525"/>
                </a:gdLst>
                <a:ahLst/>
                <a:cxnLst>
                  <a:cxn ang="0">
                    <a:pos x="connsiteX0" y="connsiteY0"/>
                  </a:cxn>
                  <a:cxn ang="0">
                    <a:pos x="connsiteX1" y="connsiteY1"/>
                  </a:cxn>
                </a:cxnLst>
                <a:rect l="l" t="t" r="r" b="b"/>
                <a:pathLst>
                  <a:path w="385762" h="9525">
                    <a:moveTo>
                      <a:pt x="0" y="0"/>
                    </a:moveTo>
                    <a:lnTo>
                      <a:pt x="385763"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32597">
                  <a:defRPr/>
                </a:pPr>
                <a:endParaRPr lang="en-US" sz="1836">
                  <a:solidFill>
                    <a:srgbClr val="000000"/>
                  </a:solidFill>
                  <a:latin typeface="Segoe UI"/>
                </a:endParaRPr>
              </a:p>
            </p:txBody>
          </p:sp>
        </p:grpSp>
        <p:sp>
          <p:nvSpPr>
            <p:cNvPr id="244" name="briefcase" title="Icon of a briefcase">
              <a:extLst>
                <a:ext uri="{FF2B5EF4-FFF2-40B4-BE49-F238E27FC236}">
                  <a16:creationId xmlns:a16="http://schemas.microsoft.com/office/drawing/2014/main" id="{ABDCF43C-8908-4F3C-A508-6CD348D87A1F}"/>
                </a:ext>
              </a:extLst>
            </p:cNvPr>
            <p:cNvSpPr>
              <a:spLocks noChangeAspect="1" noEditPoints="1"/>
            </p:cNvSpPr>
            <p:nvPr/>
          </p:nvSpPr>
          <p:spPr bwMode="auto">
            <a:xfrm>
              <a:off x="9096841" y="3905271"/>
              <a:ext cx="205582" cy="150426"/>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pic>
          <p:nvPicPr>
            <p:cNvPr id="245" name="Graphic 244">
              <a:extLst>
                <a:ext uri="{FF2B5EF4-FFF2-40B4-BE49-F238E27FC236}">
                  <a16:creationId xmlns:a16="http://schemas.microsoft.com/office/drawing/2014/main" id="{868971F5-3858-4DC0-B270-A92F6011AC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4694" y="4180476"/>
              <a:ext cx="190366" cy="179488"/>
            </a:xfrm>
            <a:prstGeom prst="rect">
              <a:avLst/>
            </a:prstGeom>
          </p:spPr>
        </p:pic>
      </p:grpSp>
      <p:sp>
        <p:nvSpPr>
          <p:cNvPr id="259" name="object 4">
            <a:extLst>
              <a:ext uri="{FF2B5EF4-FFF2-40B4-BE49-F238E27FC236}">
                <a16:creationId xmlns:a16="http://schemas.microsoft.com/office/drawing/2014/main" id="{D191B397-4264-4169-8328-1D3DA181B0E7}"/>
              </a:ext>
            </a:extLst>
          </p:cNvPr>
          <p:cNvSpPr txBox="1">
            <a:spLocks/>
          </p:cNvSpPr>
          <p:nvPr/>
        </p:nvSpPr>
        <p:spPr>
          <a:xfrm rot="21046203">
            <a:off x="7132773" y="4852320"/>
            <a:ext cx="3735250" cy="512317"/>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12953" algn="ctr" defTabSz="951304">
              <a:spcBef>
                <a:spcPts val="0"/>
              </a:spcBef>
              <a:defRPr/>
            </a:pPr>
            <a:r>
              <a:rPr lang="en-US" sz="1632" spc="-5">
                <a:solidFill>
                  <a:srgbClr val="FFB900"/>
                </a:solidFill>
                <a:latin typeface="Segoe UI Semibold"/>
              </a:rPr>
              <a:t>Up-to</a:t>
            </a:r>
          </a:p>
          <a:p>
            <a:pPr marL="12953" algn="ctr" defTabSz="951304">
              <a:spcBef>
                <a:spcPts val="0"/>
              </a:spcBef>
              <a:defRPr/>
            </a:pPr>
            <a:r>
              <a:rPr lang="en-US" sz="1632" spc="-5">
                <a:solidFill>
                  <a:srgbClr val="FFB900"/>
                </a:solidFill>
                <a:latin typeface="Segoe UI Semibold"/>
              </a:rPr>
              <a:t>Triple-Digit ROI (Business)</a:t>
            </a:r>
            <a:endParaRPr lang="en-US" sz="1632" spc="-51">
              <a:solidFill>
                <a:srgbClr val="FFB900"/>
              </a:solidFill>
              <a:latin typeface="Segoe UI Semibold"/>
            </a:endParaRPr>
          </a:p>
        </p:txBody>
      </p:sp>
    </p:spTree>
    <p:extLst>
      <p:ext uri="{BB962C8B-B14F-4D97-AF65-F5344CB8AC3E}">
        <p14:creationId xmlns:p14="http://schemas.microsoft.com/office/powerpoint/2010/main" val="1535491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fade">
                                      <p:cBhvr>
                                        <p:cTn id="2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1269823"/>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a:endParaRPr>
          </a:p>
        </p:txBody>
      </p:sp>
      <p:cxnSp>
        <p:nvCxnSpPr>
          <p:cNvPr id="40" name="Straight Arrow Connector 39">
            <a:extLst>
              <a:ext uri="{FF2B5EF4-FFF2-40B4-BE49-F238E27FC236}">
                <a16:creationId xmlns:a16="http://schemas.microsoft.com/office/drawing/2014/main" id="{1F754347-1AD7-47EF-91C7-3BC11041EFC1}"/>
              </a:ext>
            </a:extLst>
          </p:cNvPr>
          <p:cNvCxnSpPr>
            <a:cxnSpLocks/>
          </p:cNvCxnSpPr>
          <p:nvPr/>
        </p:nvCxnSpPr>
        <p:spPr>
          <a:xfrm>
            <a:off x="8449037" y="3319116"/>
            <a:ext cx="0" cy="482383"/>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582B68D-3856-4D86-98ED-A152FBE899A7}"/>
              </a:ext>
            </a:extLst>
          </p:cNvPr>
          <p:cNvCxnSpPr>
            <a:cxnSpLocks/>
          </p:cNvCxnSpPr>
          <p:nvPr/>
        </p:nvCxnSpPr>
        <p:spPr>
          <a:xfrm rot="5400000" flipH="1" flipV="1">
            <a:off x="7892199" y="3901990"/>
            <a:ext cx="2157730" cy="1044053"/>
          </a:xfrm>
          <a:prstGeom prst="bentConnector3">
            <a:avLst>
              <a:gd name="adj1" fmla="val -10805"/>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B101AB5-13E7-CC4B-A7F8-D2F59D1DD68F}"/>
              </a:ext>
            </a:extLst>
          </p:cNvPr>
          <p:cNvSpPr>
            <a:spLocks noGrp="1"/>
          </p:cNvSpPr>
          <p:nvPr>
            <p:ph type="body" sz="quarter" idx="10"/>
          </p:nvPr>
        </p:nvSpPr>
        <p:spPr/>
        <p:txBody>
          <a:bodyPr/>
          <a:lstStyle/>
          <a:p>
            <a:r>
              <a:rPr lang="en-US"/>
              <a:t>For all scenarios</a:t>
            </a:r>
          </a:p>
        </p:txBody>
      </p:sp>
      <p:sp>
        <p:nvSpPr>
          <p:cNvPr id="6" name="Title 5">
            <a:extLst>
              <a:ext uri="{FF2B5EF4-FFF2-40B4-BE49-F238E27FC236}">
                <a16:creationId xmlns:a16="http://schemas.microsoft.com/office/drawing/2014/main" id="{F30CA716-8BE5-6240-AD92-89BB2FFF7023}"/>
              </a:ext>
            </a:extLst>
          </p:cNvPr>
          <p:cNvSpPr>
            <a:spLocks noGrp="1"/>
          </p:cNvSpPr>
          <p:nvPr>
            <p:ph type="title"/>
          </p:nvPr>
        </p:nvSpPr>
        <p:spPr/>
        <p:txBody>
          <a:bodyPr/>
          <a:lstStyle/>
          <a:p>
            <a:r>
              <a:rPr lang="en-US"/>
              <a:t>Migration: Stages</a:t>
            </a:r>
          </a:p>
        </p:txBody>
      </p:sp>
      <p:cxnSp>
        <p:nvCxnSpPr>
          <p:cNvPr id="26" name="Straight Arrow Connector 25">
            <a:extLst>
              <a:ext uri="{FF2B5EF4-FFF2-40B4-BE49-F238E27FC236}">
                <a16:creationId xmlns:a16="http://schemas.microsoft.com/office/drawing/2014/main" id="{13C69D8B-4346-BA44-AE67-6D66F77AC822}"/>
              </a:ext>
            </a:extLst>
          </p:cNvPr>
          <p:cNvCxnSpPr>
            <a:cxnSpLocks/>
          </p:cNvCxnSpPr>
          <p:nvPr/>
        </p:nvCxnSpPr>
        <p:spPr>
          <a:xfrm>
            <a:off x="601653" y="3121378"/>
            <a:ext cx="2126527"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B13A79-3562-4F2F-817D-29B9239D29E1}"/>
              </a:ext>
            </a:extLst>
          </p:cNvPr>
          <p:cNvSpPr txBox="1"/>
          <p:nvPr/>
        </p:nvSpPr>
        <p:spPr>
          <a:xfrm>
            <a:off x="1054358"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Enable replication</a:t>
            </a:r>
          </a:p>
        </p:txBody>
      </p:sp>
      <p:cxnSp>
        <p:nvCxnSpPr>
          <p:cNvPr id="30" name="Straight Arrow Connector 29">
            <a:extLst>
              <a:ext uri="{FF2B5EF4-FFF2-40B4-BE49-F238E27FC236}">
                <a16:creationId xmlns:a16="http://schemas.microsoft.com/office/drawing/2014/main" id="{ACC74DE1-2C90-6F41-B677-B24371CC8BCA}"/>
              </a:ext>
            </a:extLst>
          </p:cNvPr>
          <p:cNvCxnSpPr>
            <a:cxnSpLocks/>
          </p:cNvCxnSpPr>
          <p:nvPr/>
        </p:nvCxnSpPr>
        <p:spPr>
          <a:xfrm>
            <a:off x="2820253"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20A232-B5DE-6545-B7DD-AC3C4095765D}"/>
              </a:ext>
            </a:extLst>
          </p:cNvPr>
          <p:cNvSpPr txBox="1"/>
          <p:nvPr/>
        </p:nvSpPr>
        <p:spPr>
          <a:xfrm>
            <a:off x="3272958"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Initial </a:t>
            </a:r>
          </a:p>
          <a:p>
            <a:pPr algn="ctr" defTabSz="914191"/>
            <a:r>
              <a:rPr lang="en-US" sz="1600">
                <a:solidFill>
                  <a:srgbClr val="0078D4"/>
                </a:solidFill>
                <a:latin typeface="+mj-lt"/>
                <a:cs typeface="Segoe UI Semilight" panose="020B0402040204020203" pitchFamily="34" charset="0"/>
              </a:rPr>
              <a:t>replication </a:t>
            </a:r>
          </a:p>
        </p:txBody>
      </p:sp>
      <p:cxnSp>
        <p:nvCxnSpPr>
          <p:cNvPr id="39" name="Straight Arrow Connector 38">
            <a:extLst>
              <a:ext uri="{FF2B5EF4-FFF2-40B4-BE49-F238E27FC236}">
                <a16:creationId xmlns:a16="http://schemas.microsoft.com/office/drawing/2014/main" id="{522376E1-E851-B04A-BEEF-B20C199766CE}"/>
              </a:ext>
            </a:extLst>
          </p:cNvPr>
          <p:cNvCxnSpPr>
            <a:cxnSpLocks/>
          </p:cNvCxnSpPr>
          <p:nvPr/>
        </p:nvCxnSpPr>
        <p:spPr>
          <a:xfrm>
            <a:off x="5128949"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1B7B48B-80AC-4F4D-B905-F8474C178EED}"/>
              </a:ext>
            </a:extLst>
          </p:cNvPr>
          <p:cNvSpPr txBox="1"/>
          <p:nvPr/>
        </p:nvSpPr>
        <p:spPr>
          <a:xfrm>
            <a:off x="5581654" y="2797985"/>
            <a:ext cx="1221115" cy="606488"/>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Delta </a:t>
            </a:r>
          </a:p>
          <a:p>
            <a:pPr algn="ctr" defTabSz="914191"/>
            <a:r>
              <a:rPr lang="en-US" sz="1600">
                <a:solidFill>
                  <a:srgbClr val="0078D4"/>
                </a:solidFill>
                <a:latin typeface="+mj-lt"/>
                <a:cs typeface="Segoe UI Semilight" panose="020B0402040204020203" pitchFamily="34" charset="0"/>
              </a:rPr>
              <a:t>replication</a:t>
            </a:r>
          </a:p>
        </p:txBody>
      </p:sp>
      <p:cxnSp>
        <p:nvCxnSpPr>
          <p:cNvPr id="43" name="Straight Arrow Connector 42">
            <a:extLst>
              <a:ext uri="{FF2B5EF4-FFF2-40B4-BE49-F238E27FC236}">
                <a16:creationId xmlns:a16="http://schemas.microsoft.com/office/drawing/2014/main" id="{E74D46B8-F38F-7449-8863-4AA7BED5DBE1}"/>
              </a:ext>
            </a:extLst>
          </p:cNvPr>
          <p:cNvCxnSpPr>
            <a:cxnSpLocks/>
          </p:cNvCxnSpPr>
          <p:nvPr/>
        </p:nvCxnSpPr>
        <p:spPr>
          <a:xfrm>
            <a:off x="7385774" y="3121378"/>
            <a:ext cx="2126527"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59D73EB-6826-0149-B380-52752310DA23}"/>
              </a:ext>
            </a:extLst>
          </p:cNvPr>
          <p:cNvSpPr txBox="1"/>
          <p:nvPr/>
        </p:nvSpPr>
        <p:spPr>
          <a:xfrm>
            <a:off x="7838480" y="2933549"/>
            <a:ext cx="1221115" cy="338554"/>
          </a:xfrm>
          <a:prstGeom prst="rect">
            <a:avLst/>
          </a:prstGeom>
          <a:solidFill>
            <a:schemeClr val="bg1"/>
          </a:solidFill>
          <a:ln>
            <a:noFill/>
            <a:prstDash val="dash"/>
          </a:ln>
        </p:spPr>
        <p:txBody>
          <a:bodyPr wrap="square" rtlCol="0">
            <a:spAutoFit/>
          </a:bodyPr>
          <a:lstStyle/>
          <a:p>
            <a:pPr algn="ctr" defTabSz="914191"/>
            <a:r>
              <a:rPr lang="en-US" sz="1600">
                <a:solidFill>
                  <a:srgbClr val="0078D4"/>
                </a:solidFill>
                <a:latin typeface="+mj-lt"/>
                <a:cs typeface="Segoe UI Semilight" panose="020B0402040204020203" pitchFamily="34" charset="0"/>
              </a:rPr>
              <a:t>Migrate</a:t>
            </a:r>
          </a:p>
        </p:txBody>
      </p:sp>
      <p:sp>
        <p:nvSpPr>
          <p:cNvPr id="48" name="TextBox 47">
            <a:extLst>
              <a:ext uri="{FF2B5EF4-FFF2-40B4-BE49-F238E27FC236}">
                <a16:creationId xmlns:a16="http://schemas.microsoft.com/office/drawing/2014/main" id="{B0072B9B-AAE5-9342-A932-C402A837F383}"/>
              </a:ext>
            </a:extLst>
          </p:cNvPr>
          <p:cNvSpPr txBox="1"/>
          <p:nvPr/>
        </p:nvSpPr>
        <p:spPr>
          <a:xfrm>
            <a:off x="7629110" y="3801499"/>
            <a:ext cx="1639855" cy="606488"/>
          </a:xfrm>
          <a:prstGeom prst="rect">
            <a:avLst/>
          </a:prstGeom>
          <a:solidFill>
            <a:schemeClr val="bg1"/>
          </a:solidFill>
          <a:ln>
            <a:noFill/>
            <a:prstDash val="dash"/>
          </a:ln>
        </p:spPr>
        <p:txBody>
          <a:bodyPr wrap="square" rtlCol="0">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Start test migration</a:t>
            </a:r>
          </a:p>
        </p:txBody>
      </p:sp>
      <p:sp>
        <p:nvSpPr>
          <p:cNvPr id="49" name="TextBox 48">
            <a:extLst>
              <a:ext uri="{FF2B5EF4-FFF2-40B4-BE49-F238E27FC236}">
                <a16:creationId xmlns:a16="http://schemas.microsoft.com/office/drawing/2014/main" id="{812F6D10-93BA-C54E-923B-F64F3AD78981}"/>
              </a:ext>
            </a:extLst>
          </p:cNvPr>
          <p:cNvSpPr txBox="1"/>
          <p:nvPr/>
        </p:nvSpPr>
        <p:spPr>
          <a:xfrm>
            <a:off x="7629110" y="4880557"/>
            <a:ext cx="1639855" cy="606488"/>
          </a:xfrm>
          <a:prstGeom prst="rect">
            <a:avLst/>
          </a:prstGeom>
          <a:solidFill>
            <a:schemeClr val="bg1"/>
          </a:solidFill>
          <a:ln>
            <a:noFill/>
            <a:prstDash val="dash"/>
          </a:ln>
        </p:spPr>
        <p:txBody>
          <a:bodyPr wrap="square" rtlCol="0">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Cleanup test migration</a:t>
            </a:r>
          </a:p>
        </p:txBody>
      </p:sp>
      <p:cxnSp>
        <p:nvCxnSpPr>
          <p:cNvPr id="50" name="Straight Arrow Connector 49">
            <a:extLst>
              <a:ext uri="{FF2B5EF4-FFF2-40B4-BE49-F238E27FC236}">
                <a16:creationId xmlns:a16="http://schemas.microsoft.com/office/drawing/2014/main" id="{DF84A896-ED56-5940-B6FF-AD3D17CD164C}"/>
              </a:ext>
            </a:extLst>
          </p:cNvPr>
          <p:cNvCxnSpPr>
            <a:cxnSpLocks/>
          </p:cNvCxnSpPr>
          <p:nvPr/>
        </p:nvCxnSpPr>
        <p:spPr>
          <a:xfrm>
            <a:off x="8449037" y="4424016"/>
            <a:ext cx="0" cy="482383"/>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4B0A0D-3532-4C67-BB6D-9CC1A59E81F3}"/>
              </a:ext>
            </a:extLst>
          </p:cNvPr>
          <p:cNvCxnSpPr/>
          <p:nvPr/>
        </p:nvCxnSpPr>
        <p:spPr>
          <a:xfrm>
            <a:off x="9647180" y="3121378"/>
            <a:ext cx="2126827" cy="0"/>
          </a:xfrm>
          <a:prstGeom prst="line">
            <a:avLst/>
          </a:prstGeom>
          <a:ln>
            <a:solidFill>
              <a:schemeClr val="accent5">
                <a:alpha val="50000"/>
              </a:schemeClr>
            </a:solidFill>
            <a:headEnd type="none"/>
            <a:tailEnd type="none"/>
          </a:ln>
        </p:spPr>
        <p:style>
          <a:lnRef idx="3">
            <a:schemeClr val="accent5"/>
          </a:lnRef>
          <a:fillRef idx="0">
            <a:schemeClr val="accent5"/>
          </a:fillRef>
          <a:effectRef idx="2">
            <a:schemeClr val="accent5"/>
          </a:effectRef>
          <a:fontRef idx="minor">
            <a:schemeClr val="tx1"/>
          </a:fontRef>
        </p:style>
      </p:cxnSp>
      <p:sp>
        <p:nvSpPr>
          <p:cNvPr id="47" name="TextBox 46">
            <a:extLst>
              <a:ext uri="{FF2B5EF4-FFF2-40B4-BE49-F238E27FC236}">
                <a16:creationId xmlns:a16="http://schemas.microsoft.com/office/drawing/2014/main" id="{F449D683-A3CE-CF4A-85AF-023C82C4EE4C}"/>
              </a:ext>
            </a:extLst>
          </p:cNvPr>
          <p:cNvSpPr txBox="1"/>
          <p:nvPr/>
        </p:nvSpPr>
        <p:spPr>
          <a:xfrm>
            <a:off x="10095305" y="2828990"/>
            <a:ext cx="1221115" cy="584775"/>
          </a:xfrm>
          <a:prstGeom prst="rect">
            <a:avLst/>
          </a:prstGeom>
          <a:solidFill>
            <a:schemeClr val="bg1"/>
          </a:solidFill>
          <a:ln>
            <a:noFill/>
            <a:prstDash val="dash"/>
          </a:ln>
        </p:spPr>
        <p:txBody>
          <a:bodyPr wrap="square" rtlCol="0">
            <a:spAutoFit/>
          </a:bodyPr>
          <a:lstStyle/>
          <a:p>
            <a:pPr algn="ctr" defTabSz="914191"/>
            <a:r>
              <a:rPr lang="en-US" sz="1600" dirty="0">
                <a:solidFill>
                  <a:srgbClr val="0078D4"/>
                </a:solidFill>
                <a:latin typeface="+mj-lt"/>
                <a:cs typeface="Segoe UI Semilight" panose="020B0402040204020203" pitchFamily="34" charset="0"/>
              </a:rPr>
              <a:t>Stop </a:t>
            </a:r>
          </a:p>
          <a:p>
            <a:pPr algn="ctr" defTabSz="914191"/>
            <a:r>
              <a:rPr lang="en-US" sz="1600" dirty="0">
                <a:solidFill>
                  <a:srgbClr val="0078D4"/>
                </a:solidFill>
                <a:latin typeface="+mj-lt"/>
                <a:cs typeface="Segoe UI Semilight" panose="020B0402040204020203" pitchFamily="34" charset="0"/>
              </a:rPr>
              <a:t>replication</a:t>
            </a:r>
          </a:p>
        </p:txBody>
      </p:sp>
    </p:spTree>
    <p:extLst>
      <p:ext uri="{BB962C8B-B14F-4D97-AF65-F5344CB8AC3E}">
        <p14:creationId xmlns:p14="http://schemas.microsoft.com/office/powerpoint/2010/main" val="57272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8B41730-BC36-0D47-B687-A2C8AEA843C1}"/>
              </a:ext>
            </a:extLst>
          </p:cNvPr>
          <p:cNvSpPr/>
          <p:nvPr/>
        </p:nvSpPr>
        <p:spPr bwMode="auto">
          <a:xfrm>
            <a:off x="8348672"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55EB6F5-6731-5A45-899D-DC8DA89F8EEF}"/>
              </a:ext>
            </a:extLst>
          </p:cNvPr>
          <p:cNvSpPr/>
          <p:nvPr/>
        </p:nvSpPr>
        <p:spPr bwMode="auto">
          <a:xfrm>
            <a:off x="8348672"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4406905"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4406905"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465138" y="1523417"/>
            <a:ext cx="3670294" cy="2616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465138" y="4139617"/>
            <a:ext cx="367029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a:extLst>
              <a:ext uri="{FF2B5EF4-FFF2-40B4-BE49-F238E27FC236}">
                <a16:creationId xmlns:a16="http://schemas.microsoft.com/office/drawing/2014/main" id="{76DC9720-EF61-4452-AF3A-5F9585C1F6D9}"/>
              </a:ext>
            </a:extLst>
          </p:cNvPr>
          <p:cNvPicPr>
            <a:picLocks noChangeAspect="1" noChangeArrowheads="1"/>
          </p:cNvPicPr>
          <p:nvPr/>
        </p:nvPicPr>
        <p:blipFill>
          <a:blip r:embed="rId3"/>
          <a:srcRect/>
          <a:stretch/>
        </p:blipFill>
        <p:spPr bwMode="auto">
          <a:xfrm>
            <a:off x="4406905" y="5797419"/>
            <a:ext cx="1608818" cy="6894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CC1F07-44C0-4762-8984-A5CBF61BE7E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380721" y="5922568"/>
            <a:ext cx="564343" cy="564343"/>
          </a:xfrm>
          <a:prstGeom prst="rect">
            <a:avLst/>
          </a:prstGeom>
        </p:spPr>
      </p:pic>
      <p:pic>
        <p:nvPicPr>
          <p:cNvPr id="16" name="Picture 6" descr="Image result for aws transparent icon">
            <a:extLst>
              <a:ext uri="{FF2B5EF4-FFF2-40B4-BE49-F238E27FC236}">
                <a16:creationId xmlns:a16="http://schemas.microsoft.com/office/drawing/2014/main" id="{FF5A6098-924E-4C6C-B8A1-8068A4B1248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097" y="6013316"/>
            <a:ext cx="979434" cy="382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oogle cloud logo png">
            <a:extLst>
              <a:ext uri="{FF2B5EF4-FFF2-40B4-BE49-F238E27FC236}">
                <a16:creationId xmlns:a16="http://schemas.microsoft.com/office/drawing/2014/main" id="{F5239517-6B3D-42EE-83A4-9DD8CB11FF6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31098" y="6091923"/>
            <a:ext cx="1464052" cy="225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mage result for vmware icon transparent">
            <a:extLst>
              <a:ext uri="{FF2B5EF4-FFF2-40B4-BE49-F238E27FC236}">
                <a16:creationId xmlns:a16="http://schemas.microsoft.com/office/drawing/2014/main" id="{665FE3FC-A2E6-473C-B03C-7F448C793EF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5138" y="6079121"/>
            <a:ext cx="1541122" cy="2512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FB4310-DA62-4293-B64D-CB15960B7195}"/>
              </a:ext>
            </a:extLst>
          </p:cNvPr>
          <p:cNvSpPr/>
          <p:nvPr/>
        </p:nvSpPr>
        <p:spPr>
          <a:xfrm>
            <a:off x="681555" y="1756772"/>
            <a:ext cx="1689816" cy="461665"/>
          </a:xfrm>
          <a:prstGeom prst="rect">
            <a:avLst/>
          </a:prstGeom>
          <a:noFill/>
          <a:ln>
            <a:noFill/>
            <a:prstDash val="dash"/>
          </a:ln>
        </p:spPr>
        <p:txBody>
          <a:bodyPr wrap="square">
            <a:spAutoFit/>
          </a:bodyPr>
          <a:lstStyle/>
          <a:p>
            <a:pPr defTabSz="914191">
              <a:spcAft>
                <a:spcPts val="1200"/>
              </a:spcAft>
              <a:defRPr/>
            </a:pPr>
            <a:r>
              <a:rPr lang="en-US" sz="2400">
                <a:ln w="3175">
                  <a:noFill/>
                </a:ln>
                <a:solidFill>
                  <a:schemeClr val="accent5"/>
                </a:solidFill>
                <a:latin typeface="+mj-lt"/>
                <a:cs typeface="Segoe UI" pitchFamily="34" charset="0"/>
              </a:rPr>
              <a:t>VMware</a:t>
            </a:r>
          </a:p>
        </p:txBody>
      </p:sp>
      <p:sp>
        <p:nvSpPr>
          <p:cNvPr id="12" name="Rectangle 11">
            <a:extLst>
              <a:ext uri="{FF2B5EF4-FFF2-40B4-BE49-F238E27FC236}">
                <a16:creationId xmlns:a16="http://schemas.microsoft.com/office/drawing/2014/main" id="{486FC5D4-4607-43D6-8719-D557858A304A}"/>
              </a:ext>
            </a:extLst>
          </p:cNvPr>
          <p:cNvSpPr/>
          <p:nvPr/>
        </p:nvSpPr>
        <p:spPr>
          <a:xfrm>
            <a:off x="4592289" y="1748337"/>
            <a:ext cx="1637251"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Hyper-V</a:t>
            </a:r>
          </a:p>
        </p:txBody>
      </p:sp>
      <p:sp>
        <p:nvSpPr>
          <p:cNvPr id="14" name="Rectangle 13">
            <a:extLst>
              <a:ext uri="{FF2B5EF4-FFF2-40B4-BE49-F238E27FC236}">
                <a16:creationId xmlns:a16="http://schemas.microsoft.com/office/drawing/2014/main" id="{0C9126D5-56C6-471B-B2C9-AC4E9023C27E}"/>
              </a:ext>
            </a:extLst>
          </p:cNvPr>
          <p:cNvSpPr/>
          <p:nvPr/>
        </p:nvSpPr>
        <p:spPr>
          <a:xfrm>
            <a:off x="8572351" y="1760353"/>
            <a:ext cx="3194174" cy="461665"/>
          </a:xfrm>
          <a:prstGeom prst="rect">
            <a:avLst/>
          </a:prstGeom>
          <a:noFill/>
          <a:ln>
            <a:noFill/>
            <a:prstDash val="dash"/>
          </a:ln>
        </p:spPr>
        <p:txBody>
          <a:bodyPr wrap="square">
            <a:spAutoFit/>
          </a:bodyPr>
          <a:lstStyle/>
          <a:p>
            <a:pPr defTabSz="914191">
              <a:spcAft>
                <a:spcPts val="1200"/>
              </a:spcAft>
            </a:pPr>
            <a:r>
              <a:rPr lang="en-US" sz="2400">
                <a:ln w="3175">
                  <a:noFill/>
                </a:ln>
                <a:solidFill>
                  <a:schemeClr val="accent5"/>
                </a:solidFill>
                <a:latin typeface="+mj-lt"/>
                <a:cs typeface="Segoe UI" pitchFamily="34" charset="0"/>
              </a:rPr>
              <a:t>Physical/other cloud</a:t>
            </a:r>
          </a:p>
        </p:txBody>
      </p:sp>
      <p:sp>
        <p:nvSpPr>
          <p:cNvPr id="8" name="TextBox 7">
            <a:extLst>
              <a:ext uri="{FF2B5EF4-FFF2-40B4-BE49-F238E27FC236}">
                <a16:creationId xmlns:a16="http://schemas.microsoft.com/office/drawing/2014/main" id="{8A65B892-0FC9-41B9-926D-344DB6DE5C0C}"/>
              </a:ext>
            </a:extLst>
          </p:cNvPr>
          <p:cNvSpPr txBox="1"/>
          <p:nvPr/>
        </p:nvSpPr>
        <p:spPr>
          <a:xfrm>
            <a:off x="681555" y="2295657"/>
            <a:ext cx="3179966" cy="558936"/>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Host requirements </a:t>
            </a:r>
          </a:p>
          <a:p>
            <a:pPr marL="228600" indent="-228600" defTabSz="932597">
              <a:buFont typeface="Arial" panose="020B0604020202020204" pitchFamily="34" charset="0"/>
              <a:buChar char="•"/>
              <a:defRPr/>
            </a:pPr>
            <a:r>
              <a:rPr lang="en-US" sz="1400" err="1">
                <a:solidFill>
                  <a:schemeClr val="bg2"/>
                </a:solidFill>
                <a:cs typeface="Segoe UI Semilight" panose="020B0402040204020203" pitchFamily="34" charset="0"/>
              </a:rPr>
              <a:t>ESXi</a:t>
            </a:r>
            <a:r>
              <a:rPr lang="en-US" sz="1400">
                <a:solidFill>
                  <a:schemeClr val="bg2"/>
                </a:solidFill>
                <a:cs typeface="Segoe UI Semilight" panose="020B0402040204020203" pitchFamily="34" charset="0"/>
              </a:rPr>
              <a:t> hosts version (5.5 or later)</a:t>
            </a:r>
          </a:p>
        </p:txBody>
      </p:sp>
      <p:sp>
        <p:nvSpPr>
          <p:cNvPr id="11" name="TextBox 10">
            <a:extLst>
              <a:ext uri="{FF2B5EF4-FFF2-40B4-BE49-F238E27FC236}">
                <a16:creationId xmlns:a16="http://schemas.microsoft.com/office/drawing/2014/main" id="{0E4D601D-344A-4501-B036-F9292899D68E}"/>
              </a:ext>
            </a:extLst>
          </p:cNvPr>
          <p:cNvSpPr txBox="1"/>
          <p:nvPr/>
        </p:nvSpPr>
        <p:spPr>
          <a:xfrm>
            <a:off x="681555" y="3027567"/>
            <a:ext cx="2817939" cy="989823"/>
          </a:xfrm>
          <a:prstGeom prst="rect">
            <a:avLst/>
          </a:prstGeom>
          <a:noFill/>
        </p:spPr>
        <p:txBody>
          <a:bodyPr wrap="square" rtlCol="0">
            <a:spAutoFit/>
          </a:bodyPr>
          <a:lstStyle/>
          <a:p>
            <a:pPr defTabSz="914191"/>
            <a:r>
              <a:rPr lang="en-US" sz="1632" b="1">
                <a:solidFill>
                  <a:schemeClr val="bg2"/>
                </a:solidFill>
                <a:cs typeface="Segoe UI Semilight" panose="020B0402040204020203" pitchFamily="34" charset="0"/>
              </a:rPr>
              <a:t>vCenter requirements</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version       (5.5, 6, 6.5, 6.7, 7) </a:t>
            </a:r>
          </a:p>
          <a:p>
            <a:pPr marL="228600" indent="-228600" defTabSz="932597">
              <a:buFont typeface="Arial" panose="020B0604020202020204" pitchFamily="34" charset="0"/>
              <a:buChar char="•"/>
              <a:defRPr/>
            </a:pPr>
            <a:r>
              <a:rPr lang="en-US" sz="1400">
                <a:solidFill>
                  <a:schemeClr val="bg2"/>
                </a:solidFill>
                <a:cs typeface="Segoe UI Semilight" panose="020B0402040204020203" pitchFamily="34" charset="0"/>
              </a:rPr>
              <a:t>vCenter Server permissions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679545" y="4248930"/>
            <a:ext cx="2817939" cy="774379"/>
          </a:xfrm>
          <a:prstGeom prst="rect">
            <a:avLst/>
          </a:prstGeom>
          <a:noFill/>
        </p:spPr>
        <p:txBody>
          <a:bodyPr wrap="square" rtlCol="0">
            <a:spAutoFit/>
          </a:bodyPr>
          <a:lstStyle/>
          <a:p>
            <a:pPr defTabSz="914191"/>
            <a:r>
              <a:rPr lang="en-US" sz="1632" b="1">
                <a:gradFill>
                  <a:gsLst>
                    <a:gs pos="2917">
                      <a:srgbClr val="1A1A1A"/>
                    </a:gs>
                    <a:gs pos="30000">
                      <a:srgbClr val="1A1A1A"/>
                    </a:gs>
                  </a:gsLst>
                  <a:lin ang="5400000" scaled="0"/>
                </a:gradFill>
                <a:cs typeface="Segoe UI Semilight" panose="020B0402040204020203" pitchFamily="34" charset="0"/>
              </a:rPr>
              <a:t>Supported VMs </a:t>
            </a:r>
          </a:p>
          <a:p>
            <a:pPr defTabSz="932597">
              <a:defRPr/>
            </a:pPr>
            <a:r>
              <a:rPr lang="en-US" sz="1400">
                <a:gradFill>
                  <a:gsLst>
                    <a:gs pos="2917">
                      <a:srgbClr val="1A1A1A"/>
                    </a:gs>
                    <a:gs pos="30000">
                      <a:srgbClr val="1A1A1A"/>
                    </a:gs>
                  </a:gsLst>
                  <a:lin ang="5400000" scaled="0"/>
                </a:gradFill>
                <a:cs typeface="Segoe UI Semilight" panose="020B0402040204020203" pitchFamily="34" charset="0"/>
              </a:rPr>
              <a:t>All Azure supported operating systems</a:t>
            </a:r>
          </a:p>
        </p:txBody>
      </p:sp>
      <p:sp>
        <p:nvSpPr>
          <p:cNvPr id="23" name="TextBox 22">
            <a:extLst>
              <a:ext uri="{FF2B5EF4-FFF2-40B4-BE49-F238E27FC236}">
                <a16:creationId xmlns:a16="http://schemas.microsoft.com/office/drawing/2014/main" id="{5CC5DD8D-432D-42DA-95D4-C7EF2E80CE87}"/>
              </a:ext>
            </a:extLst>
          </p:cNvPr>
          <p:cNvSpPr txBox="1"/>
          <p:nvPr/>
        </p:nvSpPr>
        <p:spPr>
          <a:xfrm>
            <a:off x="4624473" y="2295657"/>
            <a:ext cx="3143343" cy="989823"/>
          </a:xfrm>
          <a:prstGeom prst="rect">
            <a:avLst/>
          </a:prstGeom>
          <a:noFill/>
        </p:spPr>
        <p:txBody>
          <a:bodyPr wrap="square" rtlCol="0">
            <a:spAutoFit/>
          </a:bodyPr>
          <a:lstStyle/>
          <a:p>
            <a:pPr defTabSz="914191">
              <a:defRPr/>
            </a:pPr>
            <a:r>
              <a:rPr lang="en-US" sz="1632" b="1">
                <a:solidFill>
                  <a:schemeClr val="bg2"/>
                </a:solidFill>
                <a:cs typeface="Segoe UI Semilight" panose="020B0402040204020203" pitchFamily="34" charset="0"/>
              </a:rPr>
              <a:t>Host requirements </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Windows Server 2012 R2 or later</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.NET 4.7 or later</a:t>
            </a:r>
          </a:p>
          <a:p>
            <a:pPr marL="165100" indent="-165100" defTabSz="914191">
              <a:buFont typeface="Arial" panose="020B0604020202020204" pitchFamily="34" charset="0"/>
              <a:buChar char="•"/>
            </a:pPr>
            <a:r>
              <a:rPr lang="en-US" sz="1400">
                <a:solidFill>
                  <a:schemeClr val="bg2"/>
                </a:solidFill>
                <a:cs typeface="Segoe UI Semilight" panose="020B0402040204020203" pitchFamily="34" charset="0"/>
              </a:rPr>
              <a:t>Administrator permissions</a:t>
            </a:r>
          </a:p>
        </p:txBody>
      </p:sp>
      <p:sp>
        <p:nvSpPr>
          <p:cNvPr id="25" name="TextBox 24">
            <a:extLst>
              <a:ext uri="{FF2B5EF4-FFF2-40B4-BE49-F238E27FC236}">
                <a16:creationId xmlns:a16="http://schemas.microsoft.com/office/drawing/2014/main" id="{601534A0-316B-4832-8481-0684AFDA20C5}"/>
              </a:ext>
            </a:extLst>
          </p:cNvPr>
          <p:cNvSpPr txBox="1"/>
          <p:nvPr/>
        </p:nvSpPr>
        <p:spPr>
          <a:xfrm>
            <a:off x="4610263" y="4248930"/>
            <a:ext cx="3417032"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All Azure supported operating systems</a:t>
            </a:r>
          </a:p>
          <a:p>
            <a:pPr marL="228600" indent="-228600" defTabSz="932597">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Hyper-V Integration Services enabled</a:t>
            </a:r>
          </a:p>
        </p:txBody>
      </p:sp>
      <p:sp>
        <p:nvSpPr>
          <p:cNvPr id="27" name="TextBox 26">
            <a:extLst>
              <a:ext uri="{FF2B5EF4-FFF2-40B4-BE49-F238E27FC236}">
                <a16:creationId xmlns:a16="http://schemas.microsoft.com/office/drawing/2014/main" id="{56A1BD29-4F17-4DA9-BB7D-134E30BA8363}"/>
              </a:ext>
            </a:extLst>
          </p:cNvPr>
          <p:cNvSpPr txBox="1"/>
          <p:nvPr/>
        </p:nvSpPr>
        <p:spPr>
          <a:xfrm>
            <a:off x="8572350" y="2295657"/>
            <a:ext cx="3143343" cy="1205266"/>
          </a:xfrm>
          <a:prstGeom prst="rect">
            <a:avLst/>
          </a:prstGeom>
          <a:noFill/>
        </p:spPr>
        <p:txBody>
          <a:bodyPr wrap="square" rtlCol="0">
            <a:spAutoFit/>
          </a:bodyPr>
          <a:lstStyle/>
          <a:p>
            <a:pPr defTabSz="914191">
              <a:defRPr/>
            </a:pPr>
            <a:r>
              <a:rPr lang="en-US" sz="1632" b="1">
                <a:solidFill>
                  <a:schemeClr val="bg1"/>
                </a:solidFill>
                <a:cs typeface="Segoe UI Semilight" panose="020B0402040204020203" pitchFamily="34" charset="0"/>
              </a:rPr>
              <a:t>In source environment</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Install replication appliance on dedicated machine</a:t>
            </a:r>
          </a:p>
          <a:p>
            <a:pPr marL="180975" indent="-180975" defTabSz="914191">
              <a:buFont typeface="Arial" panose="020B0604020202020204" pitchFamily="34" charset="0"/>
              <a:buChar char="•"/>
              <a:defRPr/>
            </a:pPr>
            <a:r>
              <a:rPr lang="en-US" sz="1400">
                <a:solidFill>
                  <a:schemeClr val="bg1"/>
                </a:solidFill>
                <a:cs typeface="Segoe UI Semilight" panose="020B0402040204020203" pitchFamily="34" charset="0"/>
              </a:rPr>
              <a:t>Install Mobility service on servers to be migrated</a:t>
            </a:r>
          </a:p>
        </p:txBody>
      </p:sp>
      <p:sp>
        <p:nvSpPr>
          <p:cNvPr id="40" name="TextBox 39">
            <a:extLst>
              <a:ext uri="{FF2B5EF4-FFF2-40B4-BE49-F238E27FC236}">
                <a16:creationId xmlns:a16="http://schemas.microsoft.com/office/drawing/2014/main" id="{1D0104F8-797A-443B-9E7D-E54977EF0E54}"/>
              </a:ext>
            </a:extLst>
          </p:cNvPr>
          <p:cNvSpPr txBox="1"/>
          <p:nvPr/>
        </p:nvSpPr>
        <p:spPr>
          <a:xfrm>
            <a:off x="8614161" y="4248930"/>
            <a:ext cx="2817939" cy="989823"/>
          </a:xfrm>
          <a:prstGeom prst="rect">
            <a:avLst/>
          </a:prstGeom>
          <a:noFill/>
        </p:spPr>
        <p:txBody>
          <a:bodyPr wrap="square" rtlCol="0">
            <a:spAutoFit/>
          </a:bodyPr>
          <a:lstStyle/>
          <a:p>
            <a:pPr defTabSz="914191">
              <a:defRPr/>
            </a:pPr>
            <a:r>
              <a:rPr lang="en-US" sz="1632" b="1">
                <a:gradFill>
                  <a:gsLst>
                    <a:gs pos="2917">
                      <a:srgbClr val="1A1A1A"/>
                    </a:gs>
                    <a:gs pos="30000">
                      <a:srgbClr val="1A1A1A"/>
                    </a:gs>
                  </a:gsLst>
                  <a:lin ang="5400000" scaled="0"/>
                </a:gradFill>
                <a:cs typeface="Segoe UI Semilight" panose="020B0402040204020203" pitchFamily="34" charset="0"/>
              </a:rPr>
              <a:t>Supported VMs </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Most 64-bit Linux distros</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2008 or later</a:t>
            </a:r>
          </a:p>
          <a:p>
            <a:pPr marL="180975" indent="-169863" defTabSz="914191">
              <a:buFont typeface="Arial" panose="020B0604020202020204" pitchFamily="34" charset="0"/>
              <a:buChar char="•"/>
              <a:defRPr/>
            </a:pPr>
            <a:r>
              <a:rPr lang="en-US" sz="1400">
                <a:gradFill>
                  <a:gsLst>
                    <a:gs pos="2917">
                      <a:srgbClr val="1A1A1A"/>
                    </a:gs>
                    <a:gs pos="30000">
                      <a:srgbClr val="1A1A1A"/>
                    </a:gs>
                  </a:gsLst>
                  <a:lin ang="5400000" scaled="0"/>
                </a:gradFill>
                <a:cs typeface="Segoe UI Semilight" panose="020B0402040204020203" pitchFamily="34" charset="0"/>
              </a:rPr>
              <a:t>Windows 7 and above</a:t>
            </a:r>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pPr lvl="0" defTabSz="951121">
              <a:defRPr/>
            </a:pPr>
            <a:r>
              <a:rPr lang="en-US" spc="-51">
                <a:latin typeface="Segoe UI Semibold (Headings)"/>
              </a:rPr>
              <a:t>Migration: Supported versions &amp; pre-requisites</a:t>
            </a:r>
            <a:endParaRPr lang="en-US" sz="4400" spc="-51">
              <a:latin typeface="Segoe UI"/>
            </a:endParaRPr>
          </a:p>
        </p:txBody>
      </p:sp>
    </p:spTree>
    <p:extLst>
      <p:ext uri="{BB962C8B-B14F-4D97-AF65-F5344CB8AC3E}">
        <p14:creationId xmlns:p14="http://schemas.microsoft.com/office/powerpoint/2010/main" val="170622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t>Agentless VMware migrations</a:t>
            </a:r>
          </a:p>
        </p:txBody>
      </p:sp>
    </p:spTree>
    <p:extLst>
      <p:ext uri="{BB962C8B-B14F-4D97-AF65-F5344CB8AC3E}">
        <p14:creationId xmlns:p14="http://schemas.microsoft.com/office/powerpoint/2010/main" val="373492123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86020"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844726"/>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939239" y="4040248"/>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rgbClr val="0070C0"/>
                </a:solidFill>
                <a:latin typeface="Segoe UI"/>
              </a:rPr>
              <a:t>Deploy and configure </a:t>
            </a:r>
            <a:r>
              <a:rPr lang="en-US" altLang="en-US" sz="2000">
                <a:solidFill>
                  <a:prstClr val="black"/>
                </a:solidFill>
                <a:latin typeface="Segoe UI"/>
              </a:rPr>
              <a:t>the Azure Migrate appliance for VMware and complete server discovery</a:t>
            </a:r>
          </a:p>
          <a:p>
            <a:pPr marL="0" indent="0" defTabSz="914191" fontAlgn="base">
              <a:spcBef>
                <a:spcPct val="0"/>
              </a:spcBef>
              <a:spcAft>
                <a:spcPct val="0"/>
              </a:spcAft>
              <a:buSzTx/>
              <a:buNone/>
            </a:pPr>
            <a:endParaRPr lang="en-US" altLang="en-US" sz="2000">
              <a:solidFill>
                <a:prstClr val="black"/>
              </a:soli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Start replicating </a:t>
            </a:r>
            <a:r>
              <a:rPr lang="en-US" altLang="en-US" sz="2000">
                <a:gradFill>
                  <a:gsLst>
                    <a:gs pos="2917">
                      <a:srgbClr val="1A1A1A"/>
                    </a:gs>
                    <a:gs pos="30000">
                      <a:srgbClr val="1A1A1A"/>
                    </a:gs>
                  </a:gsLst>
                  <a:lin ang="5400000" scaled="0"/>
                </a:gradFill>
                <a:latin typeface="Segoe UI"/>
              </a:rPr>
              <a:t>your Windows and Linux servers</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The Azure Migrate appliance orchestrates </a:t>
            </a:r>
            <a:r>
              <a:rPr lang="en-US" altLang="en-US" sz="20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Perform test migrations </a:t>
            </a:r>
            <a:r>
              <a:rPr lang="en-US" altLang="en-US" sz="2000">
                <a:solidFill>
                  <a:prstClr val="black"/>
                </a:solidFill>
                <a:latin typeface="Segoe UI"/>
              </a:rPr>
              <a:t>(optional, but highly recommended) </a:t>
            </a:r>
            <a:r>
              <a:rPr lang="en-US" altLang="en-US" sz="20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Migrate to Azure </a:t>
            </a:r>
            <a:r>
              <a:rPr lang="en-US" altLang="en-US" sz="2000">
                <a:gradFill>
                  <a:gsLst>
                    <a:gs pos="2917">
                      <a:srgbClr val="1A1A1A"/>
                    </a:gs>
                    <a:gs pos="30000">
                      <a:srgbClr val="1A1A1A"/>
                    </a:gs>
                  </a:gsLst>
                  <a:lin ang="5400000" scaled="0"/>
                </a:gradFill>
                <a:latin typeface="Segoe UI"/>
              </a:rPr>
              <a:t>with zero data loss and minimal downtime</a:t>
            </a:r>
          </a:p>
        </p:txBody>
      </p:sp>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a:latin typeface="Segoe UI Semibold (Headings)"/>
              </a:rPr>
              <a:t>Agentless VMware: Process</a:t>
            </a: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1850317"/>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2763237"/>
            <a:ext cx="4684153" cy="0"/>
          </a:xfrm>
          <a:prstGeom prst="line">
            <a:avLst/>
          </a:prstGeom>
          <a:noFill/>
          <a:ln w="12700" cap="flat" cmpd="sng" algn="ctr">
            <a:solidFill>
              <a:schemeClr val="bg1">
                <a:lumMod val="75000"/>
              </a:schemeClr>
            </a:solidFill>
            <a:prstDash val="solid"/>
            <a:headEnd type="none"/>
            <a:tailEnd type="none"/>
          </a:ln>
          <a:effectLst/>
        </p:spPr>
      </p:cxnSp>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4593" y="5872786"/>
            <a:ext cx="1560986" cy="25447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A6E5B707-880A-434C-83DC-EC4923D0DE1B}"/>
              </a:ext>
            </a:extLst>
          </p:cNvPr>
          <p:cNvCxnSpPr>
            <a:cxnSpLocks/>
          </p:cNvCxnSpPr>
          <p:nvPr/>
        </p:nvCxnSpPr>
        <p:spPr>
          <a:xfrm>
            <a:off x="7176588" y="396471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40" name="Straight Connector 39">
            <a:extLst>
              <a:ext uri="{FF2B5EF4-FFF2-40B4-BE49-F238E27FC236}">
                <a16:creationId xmlns:a16="http://schemas.microsoft.com/office/drawing/2014/main" id="{835D1FB6-B457-E343-8CFE-3197625F5303}"/>
              </a:ext>
            </a:extLst>
          </p:cNvPr>
          <p:cNvCxnSpPr>
            <a:cxnSpLocks/>
          </p:cNvCxnSpPr>
          <p:nvPr/>
        </p:nvCxnSpPr>
        <p:spPr>
          <a:xfrm>
            <a:off x="7176588" y="5495804"/>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1" name="Group 40">
            <a:extLst>
              <a:ext uri="{FF2B5EF4-FFF2-40B4-BE49-F238E27FC236}">
                <a16:creationId xmlns:a16="http://schemas.microsoft.com/office/drawing/2014/main" id="{E003E2FB-C940-3843-897F-9E11FEF25577}"/>
              </a:ext>
            </a:extLst>
          </p:cNvPr>
          <p:cNvGrpSpPr/>
          <p:nvPr/>
        </p:nvGrpSpPr>
        <p:grpSpPr>
          <a:xfrm>
            <a:off x="4581917" y="2702550"/>
            <a:ext cx="1349411" cy="589642"/>
            <a:chOff x="1671603" y="4900917"/>
            <a:chExt cx="1323259" cy="578215"/>
          </a:xfrm>
        </p:grpSpPr>
        <p:grpSp>
          <p:nvGrpSpPr>
            <p:cNvPr id="42" name="Group 41">
              <a:extLst>
                <a:ext uri="{FF2B5EF4-FFF2-40B4-BE49-F238E27FC236}">
                  <a16:creationId xmlns:a16="http://schemas.microsoft.com/office/drawing/2014/main" id="{1F3479A6-B186-8E43-990D-C7C608CCDFE6}"/>
                </a:ext>
              </a:extLst>
            </p:cNvPr>
            <p:cNvGrpSpPr/>
            <p:nvPr/>
          </p:nvGrpSpPr>
          <p:grpSpPr>
            <a:xfrm>
              <a:off x="1671603" y="4900917"/>
              <a:ext cx="627183" cy="578215"/>
              <a:chOff x="2501959" y="5037105"/>
              <a:chExt cx="627183" cy="578215"/>
            </a:xfrm>
          </p:grpSpPr>
          <p:sp>
            <p:nvSpPr>
              <p:cNvPr id="52" name="Freeform 5">
                <a:extLst>
                  <a:ext uri="{FF2B5EF4-FFF2-40B4-BE49-F238E27FC236}">
                    <a16:creationId xmlns:a16="http://schemas.microsoft.com/office/drawing/2014/main" id="{633EA602-CEDA-1345-A29A-D4A10C1EC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3" name="Picture 52">
                <a:extLst>
                  <a:ext uri="{FF2B5EF4-FFF2-40B4-BE49-F238E27FC236}">
                    <a16:creationId xmlns:a16="http://schemas.microsoft.com/office/drawing/2014/main" id="{ABB5B067-AA34-1C47-8E4E-F6011B00F5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3" name="Group 42">
              <a:extLst>
                <a:ext uri="{FF2B5EF4-FFF2-40B4-BE49-F238E27FC236}">
                  <a16:creationId xmlns:a16="http://schemas.microsoft.com/office/drawing/2014/main" id="{0858FE65-9663-C74F-A4DD-4929B5F57D3E}"/>
                </a:ext>
              </a:extLst>
            </p:cNvPr>
            <p:cNvGrpSpPr/>
            <p:nvPr/>
          </p:nvGrpSpPr>
          <p:grpSpPr>
            <a:xfrm>
              <a:off x="2367679" y="4900917"/>
              <a:ext cx="627183" cy="578215"/>
              <a:chOff x="2501959" y="5037105"/>
              <a:chExt cx="627183" cy="578215"/>
            </a:xfrm>
          </p:grpSpPr>
          <p:sp>
            <p:nvSpPr>
              <p:cNvPr id="44" name="Freeform 5">
                <a:extLst>
                  <a:ext uri="{FF2B5EF4-FFF2-40B4-BE49-F238E27FC236}">
                    <a16:creationId xmlns:a16="http://schemas.microsoft.com/office/drawing/2014/main" id="{54606938-ECD8-0443-BE3D-B3B4052CC94B}"/>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46" name="Picture 45">
                <a:extLst>
                  <a:ext uri="{FF2B5EF4-FFF2-40B4-BE49-F238E27FC236}">
                    <a16:creationId xmlns:a16="http://schemas.microsoft.com/office/drawing/2014/main" id="{782832C0-5651-CE4C-B429-B92241C966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54" name="Group 53">
            <a:extLst>
              <a:ext uri="{FF2B5EF4-FFF2-40B4-BE49-F238E27FC236}">
                <a16:creationId xmlns:a16="http://schemas.microsoft.com/office/drawing/2014/main" id="{82415495-54B1-D34D-830A-C2BADD5E5578}"/>
              </a:ext>
            </a:extLst>
          </p:cNvPr>
          <p:cNvGrpSpPr/>
          <p:nvPr/>
        </p:nvGrpSpPr>
        <p:grpSpPr>
          <a:xfrm>
            <a:off x="573442" y="2702550"/>
            <a:ext cx="1349411" cy="589642"/>
            <a:chOff x="1671603" y="4900917"/>
            <a:chExt cx="1323259" cy="578215"/>
          </a:xfrm>
        </p:grpSpPr>
        <p:grpSp>
          <p:nvGrpSpPr>
            <p:cNvPr id="55" name="Group 54">
              <a:extLst>
                <a:ext uri="{FF2B5EF4-FFF2-40B4-BE49-F238E27FC236}">
                  <a16:creationId xmlns:a16="http://schemas.microsoft.com/office/drawing/2014/main" id="{01B1F2EF-7AC9-EB41-B67A-A0BA98B83175}"/>
                </a:ext>
              </a:extLst>
            </p:cNvPr>
            <p:cNvGrpSpPr/>
            <p:nvPr/>
          </p:nvGrpSpPr>
          <p:grpSpPr>
            <a:xfrm>
              <a:off x="1671603" y="4900917"/>
              <a:ext cx="627183" cy="578215"/>
              <a:chOff x="2501959" y="5037105"/>
              <a:chExt cx="627183" cy="578215"/>
            </a:xfrm>
          </p:grpSpPr>
          <p:sp>
            <p:nvSpPr>
              <p:cNvPr id="59" name="Freeform 5">
                <a:extLst>
                  <a:ext uri="{FF2B5EF4-FFF2-40B4-BE49-F238E27FC236}">
                    <a16:creationId xmlns:a16="http://schemas.microsoft.com/office/drawing/2014/main" id="{D0FF1B56-19BA-CD4D-85E9-3EA346E519D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0" name="Picture 59">
                <a:extLst>
                  <a:ext uri="{FF2B5EF4-FFF2-40B4-BE49-F238E27FC236}">
                    <a16:creationId xmlns:a16="http://schemas.microsoft.com/office/drawing/2014/main" id="{6A8AF713-8CB4-804C-952A-9239C148E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56" name="Group 55">
              <a:extLst>
                <a:ext uri="{FF2B5EF4-FFF2-40B4-BE49-F238E27FC236}">
                  <a16:creationId xmlns:a16="http://schemas.microsoft.com/office/drawing/2014/main" id="{D49B56EE-96AA-DB43-A4AF-50950F1958CD}"/>
                </a:ext>
              </a:extLst>
            </p:cNvPr>
            <p:cNvGrpSpPr/>
            <p:nvPr/>
          </p:nvGrpSpPr>
          <p:grpSpPr>
            <a:xfrm>
              <a:off x="2367679" y="4900917"/>
              <a:ext cx="627183" cy="578215"/>
              <a:chOff x="2501959" y="5037105"/>
              <a:chExt cx="627183" cy="578215"/>
            </a:xfrm>
          </p:grpSpPr>
          <p:sp>
            <p:nvSpPr>
              <p:cNvPr id="57" name="Freeform 5">
                <a:extLst>
                  <a:ext uri="{FF2B5EF4-FFF2-40B4-BE49-F238E27FC236}">
                    <a16:creationId xmlns:a16="http://schemas.microsoft.com/office/drawing/2014/main" id="{72CE7C51-97A9-E343-9094-C83C16603E3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8" name="Picture 57">
                <a:extLst>
                  <a:ext uri="{FF2B5EF4-FFF2-40B4-BE49-F238E27FC236}">
                    <a16:creationId xmlns:a16="http://schemas.microsoft.com/office/drawing/2014/main" id="{A05FE2A7-81EA-424E-9C9F-6C86F92D68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1" name="TextBox 60">
            <a:extLst>
              <a:ext uri="{FF2B5EF4-FFF2-40B4-BE49-F238E27FC236}">
                <a16:creationId xmlns:a16="http://schemas.microsoft.com/office/drawing/2014/main" id="{CC799ECE-C9CB-0E49-A854-CAD8D173CD89}"/>
              </a:ext>
            </a:extLst>
          </p:cNvPr>
          <p:cNvSpPr txBox="1"/>
          <p:nvPr/>
        </p:nvSpPr>
        <p:spPr>
          <a:xfrm>
            <a:off x="419812" y="3333703"/>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2" name="Rectangle 1">
            <a:extLst>
              <a:ext uri="{FF2B5EF4-FFF2-40B4-BE49-F238E27FC236}">
                <a16:creationId xmlns:a16="http://schemas.microsoft.com/office/drawing/2014/main" id="{3A6DD6BD-ADF6-7540-B8D6-32E7ECF3FC4A}"/>
              </a:ext>
            </a:extLst>
          </p:cNvPr>
          <p:cNvSpPr/>
          <p:nvPr/>
        </p:nvSpPr>
        <p:spPr bwMode="auto">
          <a:xfrm>
            <a:off x="419812" y="2573079"/>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99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anim calcmode="lin" valueType="num">
                                      <p:cBhvr additive="base">
                                        <p:cTn id="17"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1">
                                            <p:txEl>
                                              <p:pRg st="4" end="4"/>
                                            </p:txEl>
                                          </p:spTgt>
                                        </p:tgtEl>
                                        <p:attrNameLst>
                                          <p:attrName>style.visibility</p:attrName>
                                        </p:attrNameLst>
                                      </p:cBhvr>
                                      <p:to>
                                        <p:strVal val="visible"/>
                                      </p:to>
                                    </p:set>
                                    <p:anim calcmode="lin" valueType="num">
                                      <p:cBhvr additive="base">
                                        <p:cTn id="23"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5" presetID="26" presetClass="emph" presetSubtype="0" fill="hold" nodeType="withEffect">
                                  <p:stCondLst>
                                    <p:cond delay="0"/>
                                  </p:stCondLst>
                                  <p:childTnLst>
                                    <p:animEffect transition="out" filter="fade">
                                      <p:cBhvr>
                                        <p:cTn id="26" dur="500" tmFilter="0, 0; .2, .5; .8, .5; 1, 0"/>
                                        <p:tgtEl>
                                          <p:spTgt spid="19"/>
                                        </p:tgtEl>
                                      </p:cBhvr>
                                    </p:animEffect>
                                    <p:animScale>
                                      <p:cBhvr>
                                        <p:cTn id="27" dur="250" autoRev="1" fill="hold"/>
                                        <p:tgtEl>
                                          <p:spTgt spid="19"/>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1">
                                            <p:txEl>
                                              <p:pRg st="6" end="6"/>
                                            </p:txEl>
                                          </p:spTgt>
                                        </p:tgtEl>
                                        <p:attrNameLst>
                                          <p:attrName>style.visibility</p:attrName>
                                        </p:attrNameLst>
                                      </p:cBhvr>
                                      <p:to>
                                        <p:strVal val="visible"/>
                                      </p:to>
                                    </p:set>
                                    <p:anim calcmode="lin" valueType="num">
                                      <p:cBhvr additive="base">
                                        <p:cTn id="32"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500" fill="hold"/>
                                        <p:tgtEl>
                                          <p:spTgt spid="54"/>
                                        </p:tgtEl>
                                        <p:attrNameLst>
                                          <p:attrName>ppt_x</p:attrName>
                                        </p:attrNameLst>
                                      </p:cBhvr>
                                      <p:tavLst>
                                        <p:tav tm="0">
                                          <p:val>
                                            <p:strVal val="#ppt_x"/>
                                          </p:val>
                                        </p:tav>
                                        <p:tav tm="100000">
                                          <p:val>
                                            <p:strVal val="#ppt_x"/>
                                          </p:val>
                                        </p:tav>
                                      </p:tavLst>
                                    </p:anim>
                                    <p:anim calcmode="lin" valueType="num">
                                      <p:cBhvr additive="base">
                                        <p:cTn id="41" dur="500" fill="hold"/>
                                        <p:tgtEl>
                                          <p:spTgt spid="54"/>
                                        </p:tgtEl>
                                        <p:attrNameLst>
                                          <p:attrName>ppt_y</p:attrName>
                                        </p:attrNameLst>
                                      </p:cBhvr>
                                      <p:tavLst>
                                        <p:tav tm="0">
                                          <p:val>
                                            <p:strVal val="1+#ppt_h/2"/>
                                          </p:val>
                                        </p:tav>
                                        <p:tav tm="100000">
                                          <p:val>
                                            <p:strVal val="#ppt_y"/>
                                          </p:val>
                                        </p:tav>
                                      </p:tavLst>
                                    </p:anim>
                                  </p:childTnLst>
                                </p:cTn>
                              </p:par>
                              <p:par>
                                <p:cTn id="42" presetID="2" presetClass="entr" presetSubtype="4" fill="hold" grpId="1" nodeType="withEffect">
                                  <p:stCondLst>
                                    <p:cond delay="0"/>
                                  </p:stCondLst>
                                  <p:childTnLst>
                                    <p:set>
                                      <p:cBhvr>
                                        <p:cTn id="43" dur="1" fill="hold">
                                          <p:stCondLst>
                                            <p:cond delay="0"/>
                                          </p:stCondLst>
                                        </p:cTn>
                                        <p:tgtEl>
                                          <p:spTgt spid="61"/>
                                        </p:tgtEl>
                                        <p:attrNameLst>
                                          <p:attrName>style.visibility</p:attrName>
                                        </p:attrNameLst>
                                      </p:cBhvr>
                                      <p:to>
                                        <p:strVal val="visible"/>
                                      </p:to>
                                    </p:set>
                                    <p:anim calcmode="lin" valueType="num">
                                      <p:cBhvr additive="base">
                                        <p:cTn id="44" dur="500" fill="hold"/>
                                        <p:tgtEl>
                                          <p:spTgt spid="61"/>
                                        </p:tgtEl>
                                        <p:attrNameLst>
                                          <p:attrName>ppt_x</p:attrName>
                                        </p:attrNameLst>
                                      </p:cBhvr>
                                      <p:tavLst>
                                        <p:tav tm="0">
                                          <p:val>
                                            <p:strVal val="#ppt_x"/>
                                          </p:val>
                                        </p:tav>
                                        <p:tav tm="100000">
                                          <p:val>
                                            <p:strVal val="#ppt_x"/>
                                          </p:val>
                                        </p:tav>
                                      </p:tavLst>
                                    </p:anim>
                                    <p:anim calcmode="lin" valueType="num">
                                      <p:cBhvr additive="base">
                                        <p:cTn id="4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5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
                                        </p:tgtEl>
                                        <p:attrNameLst>
                                          <p:attrName>style.visibility</p:attrName>
                                        </p:attrNameLst>
                                      </p:cBhvr>
                                      <p:to>
                                        <p:strVal val="hidden"/>
                                      </p:to>
                                    </p:set>
                                  </p:childTnLst>
                                </p:cTn>
                              </p:par>
                              <p:par>
                                <p:cTn id="52" presetID="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51">
                                            <p:txEl>
                                              <p:pRg st="8" end="8"/>
                                            </p:txEl>
                                          </p:spTgt>
                                        </p:tgtEl>
                                        <p:attrNameLst>
                                          <p:attrName>style.visibility</p:attrName>
                                        </p:attrNameLst>
                                      </p:cBhvr>
                                      <p:to>
                                        <p:strVal val="visible"/>
                                      </p:to>
                                    </p:set>
                                    <p:anim calcmode="lin" valueType="num">
                                      <p:cBhvr additive="base">
                                        <p:cTn id="58" dur="500" fill="hold"/>
                                        <p:tgtEl>
                                          <p:spTgt spid="51">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51">
                                            <p:txEl>
                                              <p:pRg st="8" end="8"/>
                                            </p:txEl>
                                          </p:spTgt>
                                        </p:tgtEl>
                                        <p:attrNameLst>
                                          <p:attrName>ppt_y</p:attrName>
                                        </p:attrNameLst>
                                      </p:cBhvr>
                                      <p:tavLst>
                                        <p:tav tm="0">
                                          <p:val>
                                            <p:strVal val="1+#ppt_h/2"/>
                                          </p:val>
                                        </p:tav>
                                        <p:tav tm="100000">
                                          <p:val>
                                            <p:strVal val="#ppt_y"/>
                                          </p:val>
                                        </p:tav>
                                      </p:tavLst>
                                    </p:anim>
                                  </p:childTnLst>
                                </p:cTn>
                              </p:par>
                              <p:par>
                                <p:cTn id="60" presetID="1" presetClass="exit"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hidden"/>
                                      </p:to>
                                    </p:set>
                                  </p:childTnLst>
                                </p:cTn>
                              </p:par>
                              <p:par>
                                <p:cTn id="62" presetID="1" presetClass="exit" presetSubtype="0" fill="hold" grpId="2" nodeType="withEffect">
                                  <p:stCondLst>
                                    <p:cond delay="0"/>
                                  </p:stCondLst>
                                  <p:childTnLst>
                                    <p:set>
                                      <p:cBhvr>
                                        <p:cTn id="63"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1" grpId="2"/>
      <p:bldP spid="2" grpId="0" animBg="1"/>
      <p:bldP spid="2"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299"/>
            <a:ext cx="1593726" cy="3540103"/>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3"/>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3"/>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3"/>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a:solidFill>
                  <a:prstClr val="black"/>
                </a:solidFill>
                <a:latin typeface="+mj-lt"/>
              </a:rPr>
              <a:t>Azure Migrate appliance for VMware</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1968077" y="2496161"/>
            <a:ext cx="3309529" cy="106551"/>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6207291" y="2551627"/>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4" name="TextBox 133">
            <a:extLst>
              <a:ext uri="{FF2B5EF4-FFF2-40B4-BE49-F238E27FC236}">
                <a16:creationId xmlns:a16="http://schemas.microsoft.com/office/drawing/2014/main" id="{DBE111A8-6E63-1146-B471-E570750A17FD}"/>
              </a:ext>
            </a:extLst>
          </p:cNvPr>
          <p:cNvSpPr txBox="1"/>
          <p:nvPr/>
        </p:nvSpPr>
        <p:spPr>
          <a:xfrm>
            <a:off x="5579281" y="2550721"/>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orchestration and data upload</a:t>
            </a:r>
          </a:p>
          <a:p>
            <a:pPr algn="r" defTabSz="932418">
              <a:defRPr/>
            </a:pPr>
            <a:r>
              <a:rPr lang="en-US" sz="1000" i="1" dirty="0">
                <a:solidFill>
                  <a:schemeClr val="accent2"/>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8648975" y="255090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extLst>
              <p:ext uri="{D42A27DB-BD31-4B8C-83A1-F6EECF244321}">
                <p14:modId xmlns:p14="http://schemas.microsoft.com/office/powerpoint/2010/main" val="3967048289"/>
              </p:ext>
            </p:extLst>
          </p:nvPr>
        </p:nvGraphicFramePr>
        <p:xfrm>
          <a:off x="5323694" y="4783679"/>
          <a:ext cx="2904511" cy="1091887"/>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Change Block Tracking (CBT)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Snapshots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dirty="0">
                          <a:ln>
                            <a:noFill/>
                          </a:ln>
                          <a:solidFill>
                            <a:prstClr val="black"/>
                          </a:solidFill>
                          <a:effectLst/>
                          <a:uLnTx/>
                          <a:uFillTx/>
                          <a:latin typeface="+mn-lt"/>
                          <a:ea typeface="+mn-ea"/>
                          <a:cs typeface="Segoe UI" panose="020B0502040204020203" pitchFamily="34" charset="0"/>
                        </a:rPr>
                        <a:t>VMware VDDK</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grpSp>
        <p:nvGrpSpPr>
          <p:cNvPr id="72" name="Group 71">
            <a:extLst>
              <a:ext uri="{FF2B5EF4-FFF2-40B4-BE49-F238E27FC236}">
                <a16:creationId xmlns:a16="http://schemas.microsoft.com/office/drawing/2014/main" id="{7229BE93-716A-8742-9001-B22AC54D8D73}"/>
              </a:ext>
            </a:extLst>
          </p:cNvPr>
          <p:cNvGrpSpPr/>
          <p:nvPr/>
        </p:nvGrpSpPr>
        <p:grpSpPr>
          <a:xfrm rot="19470619">
            <a:off x="2902603" y="371616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sp>
        <p:nvSpPr>
          <p:cNvPr id="11" name="Rectangle 10">
            <a:extLst>
              <a:ext uri="{FF2B5EF4-FFF2-40B4-BE49-F238E27FC236}">
                <a16:creationId xmlns:a16="http://schemas.microsoft.com/office/drawing/2014/main" id="{E642876A-0542-8343-972F-0FF9F056D5E5}"/>
              </a:ext>
            </a:extLst>
          </p:cNvPr>
          <p:cNvSpPr/>
          <p:nvPr/>
        </p:nvSpPr>
        <p:spPr>
          <a:xfrm rot="19457583">
            <a:off x="3841303" y="3189521"/>
            <a:ext cx="1561190" cy="265009"/>
          </a:xfrm>
          <a:prstGeom prst="rect">
            <a:avLst/>
          </a:prstGeom>
          <a:noFill/>
        </p:spPr>
        <p:txBody>
          <a:bodyPr wrap="square" rtlCol="0">
            <a:spAutoFit/>
          </a:bodyPr>
          <a:lstStyle/>
          <a:p>
            <a:pPr algn="r" defTabSz="932418"/>
            <a:r>
              <a:rPr lang="en-US" sz="1122" i="1" kern="0">
                <a:solidFill>
                  <a:schemeClr val="accent4"/>
                </a:solidFill>
              </a:rPr>
              <a:t>Replication data</a:t>
            </a:r>
          </a:p>
        </p:txBody>
      </p:sp>
      <p:sp>
        <p:nvSpPr>
          <p:cNvPr id="78" name="TextBox 77">
            <a:extLst>
              <a:ext uri="{FF2B5EF4-FFF2-40B4-BE49-F238E27FC236}">
                <a16:creationId xmlns:a16="http://schemas.microsoft.com/office/drawing/2014/main" id="{26A7D111-7143-954F-8ADA-7BCD98717953}"/>
              </a:ext>
            </a:extLst>
          </p:cNvPr>
          <p:cNvSpPr txBox="1"/>
          <p:nvPr/>
        </p:nvSpPr>
        <p:spPr>
          <a:xfrm>
            <a:off x="3066328" y="5609401"/>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Datastore</a:t>
            </a:r>
          </a:p>
        </p:txBody>
      </p:sp>
      <p:grpSp>
        <p:nvGrpSpPr>
          <p:cNvPr id="79" name="Group 78">
            <a:extLst>
              <a:ext uri="{FF2B5EF4-FFF2-40B4-BE49-F238E27FC236}">
                <a16:creationId xmlns:a16="http://schemas.microsoft.com/office/drawing/2014/main" id="{183BBCE7-40A2-7A44-B954-F09B8130B86E}"/>
              </a:ext>
            </a:extLst>
          </p:cNvPr>
          <p:cNvGrpSpPr/>
          <p:nvPr/>
        </p:nvGrpSpPr>
        <p:grpSpPr>
          <a:xfrm>
            <a:off x="3750551" y="4970646"/>
            <a:ext cx="587482" cy="558010"/>
            <a:chOff x="6199486" y="4329361"/>
            <a:chExt cx="589482" cy="559910"/>
          </a:xfrm>
        </p:grpSpPr>
        <p:sp>
          <p:nvSpPr>
            <p:cNvPr id="80" name="Oval 79">
              <a:extLst>
                <a:ext uri="{FF2B5EF4-FFF2-40B4-BE49-F238E27FC236}">
                  <a16:creationId xmlns:a16="http://schemas.microsoft.com/office/drawing/2014/main" id="{4E1143DC-2C0B-144D-A11E-58056474A44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Stored Data 81">
              <a:extLst>
                <a:ext uri="{FF2B5EF4-FFF2-40B4-BE49-F238E27FC236}">
                  <a16:creationId xmlns:a16="http://schemas.microsoft.com/office/drawing/2014/main" id="{B791BDFF-FC27-BD45-B558-26FFFB88018A}"/>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E060189-47DC-3944-9A24-FFB953683BA9}"/>
              </a:ext>
            </a:extLst>
          </p:cNvPr>
          <p:cNvCxnSpPr/>
          <p:nvPr/>
        </p:nvCxnSpPr>
        <p:spPr>
          <a:xfrm flipH="1">
            <a:off x="3190180" y="5342379"/>
            <a:ext cx="428091"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Snapshot and CBT requests (TCP 443)</a:t>
            </a:r>
          </a:p>
        </p:txBody>
      </p:sp>
      <p:sp>
        <p:nvSpPr>
          <p:cNvPr id="90" name="Oval 89">
            <a:extLst>
              <a:ext uri="{FF2B5EF4-FFF2-40B4-BE49-F238E27FC236}">
                <a16:creationId xmlns:a16="http://schemas.microsoft.com/office/drawing/2014/main" id="{6599810E-284F-8043-88D6-EDED398268D4}"/>
              </a:ext>
            </a:extLst>
          </p:cNvPr>
          <p:cNvSpPr/>
          <p:nvPr/>
        </p:nvSpPr>
        <p:spPr bwMode="auto">
          <a:xfrm>
            <a:off x="2071241" y="2202618"/>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2249092" y="2650526"/>
            <a:ext cx="829719" cy="246221"/>
          </a:xfrm>
          <a:prstGeom prst="rect">
            <a:avLst/>
          </a:prstGeom>
          <a:noFill/>
        </p:spPr>
        <p:txBody>
          <a:bodyPr wrap="square" rtlCol="0">
            <a:spAutoFit/>
          </a:bodyPr>
          <a:lstStyle/>
          <a:p>
            <a:pPr defTabSz="932418">
              <a:defRPr/>
            </a:pPr>
            <a:r>
              <a:rPr lang="en-US" sz="1000" i="1">
                <a:solidFill>
                  <a:schemeClr val="accent2"/>
                </a:solidFill>
              </a:rPr>
              <a:t>TCP 902</a:t>
            </a:r>
          </a:p>
        </p:txBody>
      </p:sp>
      <p:sp>
        <p:nvSpPr>
          <p:cNvPr id="109" name="Oval 108">
            <a:extLst>
              <a:ext uri="{FF2B5EF4-FFF2-40B4-BE49-F238E27FC236}">
                <a16:creationId xmlns:a16="http://schemas.microsoft.com/office/drawing/2014/main" id="{F017E398-44D0-A14F-9546-B11B85E4D1EC}"/>
              </a:ext>
            </a:extLst>
          </p:cNvPr>
          <p:cNvSpPr/>
          <p:nvPr/>
        </p:nvSpPr>
        <p:spPr bwMode="auto">
          <a:xfrm>
            <a:off x="2071241" y="2655757"/>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4"/>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488712" y="2501069"/>
            <a:ext cx="450427" cy="450427"/>
          </a:xfrm>
          <a:prstGeom prst="rect">
            <a:avLst/>
          </a:prstGeom>
        </p:spPr>
      </p:pic>
      <p:pic>
        <p:nvPicPr>
          <p:cNvPr id="126" name="Graphic 125">
            <a:extLst>
              <a:ext uri="{FF2B5EF4-FFF2-40B4-BE49-F238E27FC236}">
                <a16:creationId xmlns:a16="http://schemas.microsoft.com/office/drawing/2014/main" id="{86DA7D55-15F5-D040-979C-0B47FCCF99E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494193" y="3317845"/>
            <a:ext cx="439465" cy="439465"/>
          </a:xfrm>
          <a:prstGeom prst="rect">
            <a:avLst/>
          </a:prstGeom>
        </p:spPr>
      </p:pic>
      <p:pic>
        <p:nvPicPr>
          <p:cNvPr id="127" name="Graphic 126">
            <a:extLst>
              <a:ext uri="{FF2B5EF4-FFF2-40B4-BE49-F238E27FC236}">
                <a16:creationId xmlns:a16="http://schemas.microsoft.com/office/drawing/2014/main" id="{D4D518FF-45FC-314F-9257-4097286C5A80}"/>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494193" y="4106729"/>
            <a:ext cx="439465" cy="439465"/>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6" name="TextBox 145">
            <a:extLst>
              <a:ext uri="{FF2B5EF4-FFF2-40B4-BE49-F238E27FC236}">
                <a16:creationId xmlns:a16="http://schemas.microsoft.com/office/drawing/2014/main" id="{6134072F-DABB-EA45-B611-563F8E4665F6}"/>
              </a:ext>
            </a:extLst>
          </p:cNvPr>
          <p:cNvSpPr txBox="1"/>
          <p:nvPr/>
        </p:nvSpPr>
        <p:spPr>
          <a:xfrm>
            <a:off x="9005755" y="371410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Service Bus</a:t>
            </a:r>
          </a:p>
        </p:txBody>
      </p:sp>
      <p:sp>
        <p:nvSpPr>
          <p:cNvPr id="147" name="TextBox 146">
            <a:extLst>
              <a:ext uri="{FF2B5EF4-FFF2-40B4-BE49-F238E27FC236}">
                <a16:creationId xmlns:a16="http://schemas.microsoft.com/office/drawing/2014/main" id="{9BD8DF66-5593-6D43-AB6F-14EE70A894F3}"/>
              </a:ext>
            </a:extLst>
          </p:cNvPr>
          <p:cNvSpPr txBox="1"/>
          <p:nvPr/>
        </p:nvSpPr>
        <p:spPr>
          <a:xfrm>
            <a:off x="9005755" y="454545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Key Vault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494193" y="496393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5345752"/>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4</a:t>
            </a:r>
          </a:p>
        </p:txBody>
      </p:sp>
      <p:sp>
        <p:nvSpPr>
          <p:cNvPr id="4" name="Title 1">
            <a:extLst>
              <a:ext uri="{FF2B5EF4-FFF2-40B4-BE49-F238E27FC236}">
                <a16:creationId xmlns:a16="http://schemas.microsoft.com/office/drawing/2014/main" id="{3F052065-F415-4F54-BACC-12CDD75E91D2}"/>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dirty="0">
                <a:latin typeface="Segoe UI Semibold (Headings)"/>
              </a:rPr>
              <a:t>Agentless VMware: Architecture</a:t>
            </a:r>
          </a:p>
        </p:txBody>
      </p:sp>
    </p:spTree>
    <p:extLst>
      <p:ext uri="{BB962C8B-B14F-4D97-AF65-F5344CB8AC3E}">
        <p14:creationId xmlns:p14="http://schemas.microsoft.com/office/powerpoint/2010/main" val="141638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517B5-909C-2049-8FCB-CD142CDB012E}"/>
              </a:ext>
            </a:extLst>
          </p:cNvPr>
          <p:cNvSpPr>
            <a:spLocks noGrp="1"/>
          </p:cNvSpPr>
          <p:nvPr>
            <p:ph type="title"/>
          </p:nvPr>
        </p:nvSpPr>
        <p:spPr>
          <a:xfrm>
            <a:off x="465138" y="441332"/>
            <a:ext cx="11530584" cy="830020"/>
          </a:xfrm>
        </p:spPr>
        <p:txBody>
          <a:bodyPr/>
          <a:lstStyle/>
          <a:p>
            <a:r>
              <a:rPr lang="en-US"/>
              <a:t>Agentless VMware: Azure artifacts created</a:t>
            </a:r>
          </a:p>
        </p:txBody>
      </p:sp>
      <p:graphicFrame>
        <p:nvGraphicFramePr>
          <p:cNvPr id="5" name="Table 4">
            <a:extLst>
              <a:ext uri="{FF2B5EF4-FFF2-40B4-BE49-F238E27FC236}">
                <a16:creationId xmlns:a16="http://schemas.microsoft.com/office/drawing/2014/main" id="{7B68A26B-D519-B74C-94D0-5AAF4C25BA5D}"/>
              </a:ext>
            </a:extLst>
          </p:cNvPr>
          <p:cNvGraphicFramePr>
            <a:graphicFrameLocks noGrp="1"/>
          </p:cNvGraphicFramePr>
          <p:nvPr>
            <p:extLst>
              <p:ext uri="{D42A27DB-BD31-4B8C-83A1-F6EECF244321}">
                <p14:modId xmlns:p14="http://schemas.microsoft.com/office/powerpoint/2010/main" val="225577204"/>
              </p:ext>
            </p:extLst>
          </p:nvPr>
        </p:nvGraphicFramePr>
        <p:xfrm>
          <a:off x="465138" y="1502880"/>
          <a:ext cx="11422062" cy="4555020"/>
        </p:xfrm>
        <a:graphic>
          <a:graphicData uri="http://schemas.openxmlformats.org/drawingml/2006/table">
            <a:tbl>
              <a:tblPr firstRow="1" bandRow="1">
                <a:tableStyleId>{FABFCF23-3B69-468F-B69F-88F6DE6A72F2}</a:tableStyleId>
              </a:tblPr>
              <a:tblGrid>
                <a:gridCol w="1897062">
                  <a:extLst>
                    <a:ext uri="{9D8B030D-6E8A-4147-A177-3AD203B41FA5}">
                      <a16:colId xmlns:a16="http://schemas.microsoft.com/office/drawing/2014/main" val="2875081745"/>
                    </a:ext>
                  </a:extLst>
                </a:gridCol>
                <a:gridCol w="2565400">
                  <a:extLst>
                    <a:ext uri="{9D8B030D-6E8A-4147-A177-3AD203B41FA5}">
                      <a16:colId xmlns:a16="http://schemas.microsoft.com/office/drawing/2014/main" val="1574648769"/>
                    </a:ext>
                  </a:extLst>
                </a:gridCol>
                <a:gridCol w="6959600">
                  <a:extLst>
                    <a:ext uri="{9D8B030D-6E8A-4147-A177-3AD203B41FA5}">
                      <a16:colId xmlns:a16="http://schemas.microsoft.com/office/drawing/2014/main" val="3694781822"/>
                    </a:ext>
                  </a:extLst>
                </a:gridCol>
              </a:tblGrid>
              <a:tr h="676361">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060408">
                <a:tc>
                  <a:txBody>
                    <a:bodyPr/>
                    <a:lstStyle/>
                    <a:p>
                      <a:pPr marL="0" marR="0" algn="l" defTabSz="896354" rtl="0" eaLnBrk="1" fontAlgn="b" latinLnBrk="0" hangingPunct="1">
                        <a:lnSpc>
                          <a:spcPct val="107000"/>
                        </a:lnSpc>
                        <a:spcBef>
                          <a:spcPts val="0"/>
                        </a:spcBef>
                        <a:spcAft>
                          <a:spcPts val="0"/>
                        </a:spcAft>
                      </a:pPr>
                      <a:r>
                        <a:rPr lang="en-US" sz="1600" kern="1200" dirty="0">
                          <a:solidFill>
                            <a:schemeClr val="tx2"/>
                          </a:solidFill>
                          <a:latin typeface="Segoe UI Semibold (Headings)"/>
                          <a:ea typeface="+mn-ea"/>
                          <a:cs typeface="Segoe UI Semilight" panose="020B0402040204020203" pitchFamily="34" charset="0"/>
                        </a:rPr>
                        <a:t>Register appliance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Key Vault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AAD App </a:t>
                      </a:r>
                      <a:r>
                        <a:rPr lang="en-US" sz="1400" b="1" i="1" kern="1200">
                          <a:solidFill>
                            <a:srgbClr val="0078D4"/>
                          </a:solidFill>
                          <a:latin typeface="+mn-lt"/>
                          <a:ea typeface="+mn-ea"/>
                          <a:cs typeface="Segoe UI Semilight" panose="020B0402040204020203" pitchFamily="34" charset="0"/>
                        </a:rPr>
                        <a:t>–</a:t>
                      </a:r>
                      <a:r>
                        <a:rPr lang="en-US" sz="1400" b="1" i="1" kern="1200">
                          <a:gradFill>
                            <a:gsLst>
                              <a:gs pos="2917">
                                <a:srgbClr val="1A1A1A"/>
                              </a:gs>
                              <a:gs pos="30000">
                                <a:srgbClr val="1A1A1A"/>
                              </a:gs>
                            </a:gsLst>
                            <a:lin ang="5400000" scaled="0"/>
                          </a:gradFill>
                          <a:latin typeface="+mn-lt"/>
                          <a:ea typeface="+mn-ea"/>
                          <a:cs typeface="Segoe UI Semilight" panose="020B0402040204020203" pitchFamily="34" charset="0"/>
                        </a:rPr>
                        <a:t> </a:t>
                      </a:r>
                      <a:r>
                        <a:rPr lang="en-US" sz="1400" b="0" i="0" kern="1200">
                          <a:gradFill>
                            <a:gsLst>
                              <a:gs pos="2917">
                                <a:srgbClr val="1A1A1A"/>
                              </a:gs>
                              <a:gs pos="30000">
                                <a:srgbClr val="1A1A1A"/>
                              </a:gs>
                            </a:gsLst>
                            <a:lin ang="5400000" scaled="0"/>
                          </a:gradFill>
                          <a:latin typeface="+mn-lt"/>
                          <a:ea typeface="+mn-ea"/>
                          <a:cs typeface="Segoe UI Semilight" panose="020B0402040204020203" pitchFamily="34" charset="0"/>
                        </a:rPr>
                        <a:t>Acts as the unique identity of the Azure Migrate appliance in communications between agents on the appliance and the  Azure Migrate Service and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to access Key Vault during migration</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Key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management of certificate downloaded on the appliance during configuration</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Recovery Services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Server Migration to orchestrate data replication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1818251">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Start first </a:t>
                      </a:r>
                      <a:br>
                        <a:rPr lang="en-US" sz="1600" kern="1200">
                          <a:solidFill>
                            <a:schemeClr val="tx2"/>
                          </a:solidFill>
                          <a:latin typeface="Segoe UI Semibold (Headings)"/>
                          <a:ea typeface="+mn-ea"/>
                          <a:cs typeface="Segoe UI Semilight" panose="020B0402040204020203" pitchFamily="34" charset="0"/>
                        </a:rPr>
                      </a:br>
                      <a:r>
                        <a:rPr lang="en-US" sz="1600" kern="1200">
                          <a:solidFill>
                            <a:schemeClr val="tx2"/>
                          </a:solidFill>
                          <a:latin typeface="Segoe UI Semibold (Headings)"/>
                          <a:ea typeface="+mn-ea"/>
                          <a:cs typeface="Segoe UI Semilight" panose="020B0402040204020203" pitchFamily="34" charset="0"/>
                        </a:rPr>
                        <a:t>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Key Vault</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2 Storage Accounts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1 Service Bus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Key Vault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for managing access keys to storage accounts used during replication</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Service Bus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Azure Migrate Gateway agent on the appliance to communicate with Azure Migrate service for replication orchestration</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Storage Account 1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replicated data</a:t>
                      </a:r>
                    </a:p>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dirty="0">
                          <a:solidFill>
                            <a:srgbClr val="0078D4"/>
                          </a:solidFill>
                          <a:latin typeface="Segoe UI Semibold (Headings)"/>
                          <a:ea typeface="+mn-ea"/>
                          <a:cs typeface="Segoe UI Semilight" panose="020B0402040204020203" pitchFamily="34" charset="0"/>
                        </a:rPr>
                        <a:t>Storage Account 2 – </a:t>
                      </a:r>
                      <a:r>
                        <a:rPr lang="en-US" sz="1400" kern="1200" dirty="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replication logs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Tree>
    <p:extLst>
      <p:ext uri="{BB962C8B-B14F-4D97-AF65-F5344CB8AC3E}">
        <p14:creationId xmlns:p14="http://schemas.microsoft.com/office/powerpoint/2010/main" val="270217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z="1800" i="1" spc="-51">
              <a:solidFill>
                <a:prstClr val="black"/>
              </a:solidFill>
              <a:latin typeface="Segoe UI"/>
            </a:endParaRPr>
          </a:p>
        </p:txBody>
      </p:sp>
      <p:sp>
        <p:nvSpPr>
          <p:cNvPr id="7" name="Rectangle 6">
            <a:extLst>
              <a:ext uri="{FF2B5EF4-FFF2-40B4-BE49-F238E27FC236}">
                <a16:creationId xmlns:a16="http://schemas.microsoft.com/office/drawing/2014/main" id="{4CFFBF66-12F0-7945-8AE6-9344B7B37BF3}"/>
              </a:ext>
            </a:extLst>
          </p:cNvPr>
          <p:cNvSpPr/>
          <p:nvPr/>
        </p:nvSpPr>
        <p:spPr>
          <a:xfrm>
            <a:off x="544352" y="2522350"/>
            <a:ext cx="4332448" cy="400110"/>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Scheduling per VM</a:t>
            </a:r>
          </a:p>
        </p:txBody>
      </p:sp>
      <p:sp>
        <p:nvSpPr>
          <p:cNvPr id="2" name="Title 1">
            <a:extLst>
              <a:ext uri="{FF2B5EF4-FFF2-40B4-BE49-F238E27FC236}">
                <a16:creationId xmlns:a16="http://schemas.microsoft.com/office/drawing/2014/main" id="{2069C9CC-633D-E94E-8677-5A0379C2E400}"/>
              </a:ext>
            </a:extLst>
          </p:cNvPr>
          <p:cNvSpPr>
            <a:spLocks noGrp="1"/>
          </p:cNvSpPr>
          <p:nvPr>
            <p:ph type="title"/>
          </p:nvPr>
        </p:nvSpPr>
        <p:spPr>
          <a:xfrm>
            <a:off x="465138" y="441332"/>
            <a:ext cx="11530584" cy="830020"/>
          </a:xfrm>
        </p:spPr>
        <p:txBody>
          <a:bodyPr/>
          <a:lstStyle/>
          <a:p>
            <a:r>
              <a:rPr lang="en-US" dirty="0"/>
              <a:t>Agentless VMware: Replication cycle scheduling</a:t>
            </a:r>
          </a:p>
        </p:txBody>
      </p:sp>
      <p:sp>
        <p:nvSpPr>
          <p:cNvPr id="11" name="Rectangle 10">
            <a:extLst>
              <a:ext uri="{FF2B5EF4-FFF2-40B4-BE49-F238E27FC236}">
                <a16:creationId xmlns:a16="http://schemas.microsoft.com/office/drawing/2014/main" id="{C0DE856D-93DC-D840-8388-4A1313DAB23A}"/>
              </a:ext>
            </a:extLst>
          </p:cNvPr>
          <p:cNvSpPr/>
          <p:nvPr/>
        </p:nvSpPr>
        <p:spPr>
          <a:xfrm>
            <a:off x="522332" y="3019060"/>
            <a:ext cx="5002168" cy="2861040"/>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Initial replication is scheduled when replication is configured for a VM</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Delta replication scheduling: </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First delta cycle is scheduled immediately after Initial Replication cycle completes </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Next delta replication cycle = max [(Previous cycle time/2), 1 hour]</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On triggering migration, an on-demand delta replication cycle is performed for the VM prior to the migration</a:t>
            </a:r>
          </a:p>
        </p:txBody>
      </p:sp>
      <p:sp>
        <p:nvSpPr>
          <p:cNvPr id="12" name="Rectangle 11">
            <a:extLst>
              <a:ext uri="{FF2B5EF4-FFF2-40B4-BE49-F238E27FC236}">
                <a16:creationId xmlns:a16="http://schemas.microsoft.com/office/drawing/2014/main" id="{32CFEBE2-B980-B54B-9C9A-8999AEB436A5}"/>
              </a:ext>
            </a:extLst>
          </p:cNvPr>
          <p:cNvSpPr/>
          <p:nvPr/>
        </p:nvSpPr>
        <p:spPr>
          <a:xfrm>
            <a:off x="6399052" y="2522350"/>
            <a:ext cx="5323048" cy="400110"/>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Prioritization across concurrent replications</a:t>
            </a:r>
          </a:p>
        </p:txBody>
      </p:sp>
      <p:sp>
        <p:nvSpPr>
          <p:cNvPr id="13" name="Rectangle 12">
            <a:extLst>
              <a:ext uri="{FF2B5EF4-FFF2-40B4-BE49-F238E27FC236}">
                <a16:creationId xmlns:a16="http://schemas.microsoft.com/office/drawing/2014/main" id="{6C8F96A0-902C-ED48-AAAE-59AAEB33CA8A}"/>
              </a:ext>
            </a:extLst>
          </p:cNvPr>
          <p:cNvSpPr/>
          <p:nvPr/>
        </p:nvSpPr>
        <p:spPr>
          <a:xfrm>
            <a:off x="6377032" y="3019060"/>
            <a:ext cx="4646568" cy="1476686"/>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For VMs on the same ESXi host:</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Ongoing VM replications are prioritized over scheduled replications (new replications)</a:t>
            </a:r>
          </a:p>
          <a:p>
            <a:pPr marL="285750" lvl="1" indent="-285750" defTabSz="914191">
              <a:spcAft>
                <a:spcPts val="600"/>
              </a:spcAft>
              <a:buFont typeface="Arial" panose="020B0604020202020204" pitchFamily="34" charset="0"/>
              <a:buChar char="•"/>
              <a:defRPr/>
            </a:pPr>
            <a:r>
              <a:rPr lang="en-US" sz="1599">
                <a:gradFill>
                  <a:gsLst>
                    <a:gs pos="2917">
                      <a:srgbClr val="1A1A1A"/>
                    </a:gs>
                    <a:gs pos="30000">
                      <a:srgbClr val="1A1A1A"/>
                    </a:gs>
                  </a:gsLst>
                  <a:lin ang="5400000" scaled="0"/>
                </a:gradFill>
                <a:cs typeface="Segoe UI Semilight" panose="020B0402040204020203" pitchFamily="34" charset="0"/>
              </a:rPr>
              <a:t>Pre-Failover (delta replication) &gt; initial replication cycle &gt; delta replication cycle</a:t>
            </a:r>
          </a:p>
        </p:txBody>
      </p:sp>
      <p:cxnSp>
        <p:nvCxnSpPr>
          <p:cNvPr id="15" name="Straight Connector 14">
            <a:extLst>
              <a:ext uri="{FF2B5EF4-FFF2-40B4-BE49-F238E27FC236}">
                <a16:creationId xmlns:a16="http://schemas.microsoft.com/office/drawing/2014/main" id="{EDF33CC6-5A85-6345-998D-906F09CC48E7}"/>
              </a:ext>
            </a:extLst>
          </p:cNvPr>
          <p:cNvCxnSpPr>
            <a:cxnSpLocks/>
          </p:cNvCxnSpPr>
          <p:nvPr/>
        </p:nvCxnSpPr>
        <p:spPr>
          <a:xfrm>
            <a:off x="592613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4FB6146-5904-C24A-B21A-3ABCAEDBF166}"/>
              </a:ext>
            </a:extLst>
          </p:cNvPr>
          <p:cNvPicPr>
            <a:picLocks noChangeAspect="1"/>
          </p:cNvPicPr>
          <p:nvPr/>
        </p:nvPicPr>
        <p:blipFill>
          <a:blip r:embed="rId3"/>
          <a:stretch>
            <a:fillRect/>
          </a:stretch>
        </p:blipFill>
        <p:spPr>
          <a:xfrm>
            <a:off x="601652" y="1688081"/>
            <a:ext cx="594360" cy="594360"/>
          </a:xfrm>
          <a:prstGeom prst="rect">
            <a:avLst/>
          </a:prstGeom>
        </p:spPr>
      </p:pic>
      <p:pic>
        <p:nvPicPr>
          <p:cNvPr id="19" name="Picture 18">
            <a:extLst>
              <a:ext uri="{FF2B5EF4-FFF2-40B4-BE49-F238E27FC236}">
                <a16:creationId xmlns:a16="http://schemas.microsoft.com/office/drawing/2014/main" id="{7031146D-BBF7-C34A-BFBC-E18F7CE3DB05}"/>
              </a:ext>
            </a:extLst>
          </p:cNvPr>
          <p:cNvPicPr>
            <a:picLocks noChangeAspect="1"/>
          </p:cNvPicPr>
          <p:nvPr/>
        </p:nvPicPr>
        <p:blipFill>
          <a:blip r:embed="rId4"/>
          <a:stretch>
            <a:fillRect/>
          </a:stretch>
        </p:blipFill>
        <p:spPr>
          <a:xfrm>
            <a:off x="6482070" y="1688081"/>
            <a:ext cx="554526" cy="594360"/>
          </a:xfrm>
          <a:prstGeom prst="rect">
            <a:avLst/>
          </a:prstGeom>
        </p:spPr>
      </p:pic>
    </p:spTree>
    <p:extLst>
      <p:ext uri="{BB962C8B-B14F-4D97-AF65-F5344CB8AC3E}">
        <p14:creationId xmlns:p14="http://schemas.microsoft.com/office/powerpoint/2010/main" val="178610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F6D1C55-1630-644D-9315-E476D84D8443}"/>
              </a:ext>
            </a:extLst>
          </p:cNvPr>
          <p:cNvGrpSpPr/>
          <p:nvPr/>
        </p:nvGrpSpPr>
        <p:grpSpPr>
          <a:xfrm>
            <a:off x="749818" y="2993353"/>
            <a:ext cx="9914819" cy="0"/>
            <a:chOff x="749818" y="2993353"/>
            <a:chExt cx="9914819" cy="0"/>
          </a:xfrm>
        </p:grpSpPr>
        <p:cxnSp>
          <p:nvCxnSpPr>
            <p:cNvPr id="22" name="Straight Arrow Connector 21">
              <a:extLst>
                <a:ext uri="{FF2B5EF4-FFF2-40B4-BE49-F238E27FC236}">
                  <a16:creationId xmlns:a16="http://schemas.microsoft.com/office/drawing/2014/main" id="{08E59166-D739-E848-A6FD-C06A32025915}"/>
                </a:ext>
              </a:extLst>
            </p:cNvPr>
            <p:cNvCxnSpPr>
              <a:cxnSpLocks/>
            </p:cNvCxnSpPr>
            <p:nvPr/>
          </p:nvCxnSpPr>
          <p:spPr>
            <a:xfrm>
              <a:off x="749818"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FDDF2D-7965-A440-ABE0-A0A8F8ACFA73}"/>
                </a:ext>
              </a:extLst>
            </p:cNvPr>
            <p:cNvCxnSpPr>
              <a:cxnSpLocks/>
            </p:cNvCxnSpPr>
            <p:nvPr/>
          </p:nvCxnSpPr>
          <p:spPr>
            <a:xfrm>
              <a:off x="3564985"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56B1938-F940-A94C-9A4F-921FE24B4684}"/>
                </a:ext>
              </a:extLst>
            </p:cNvPr>
            <p:cNvCxnSpPr>
              <a:cxnSpLocks/>
            </p:cNvCxnSpPr>
            <p:nvPr/>
          </p:nvCxnSpPr>
          <p:spPr>
            <a:xfrm>
              <a:off x="6380152" y="2993353"/>
              <a:ext cx="2679182"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761AC35-6B88-044A-8BCA-7370600F9994}"/>
                </a:ext>
              </a:extLst>
            </p:cNvPr>
            <p:cNvCxnSpPr>
              <a:cxnSpLocks/>
            </p:cNvCxnSpPr>
            <p:nvPr/>
          </p:nvCxnSpPr>
          <p:spPr>
            <a:xfrm>
              <a:off x="9195318" y="2993353"/>
              <a:ext cx="1469319" cy="0"/>
            </a:xfrm>
            <a:prstGeom prst="straightConnector1">
              <a:avLst/>
            </a:prstGeom>
            <a:ln w="1270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25" name="TextBox 24">
            <a:extLst>
              <a:ext uri="{FF2B5EF4-FFF2-40B4-BE49-F238E27FC236}">
                <a16:creationId xmlns:a16="http://schemas.microsoft.com/office/drawing/2014/main" id="{025EE439-AB20-45F2-BE88-7DC3D7A2A3BC}"/>
              </a:ext>
            </a:extLst>
          </p:cNvPr>
          <p:cNvSpPr txBox="1"/>
          <p:nvPr/>
        </p:nvSpPr>
        <p:spPr>
          <a:xfrm>
            <a:off x="9658069" y="5059677"/>
            <a:ext cx="1639855" cy="606488"/>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solidFill>
                  <a:schemeClr val="tx1"/>
                </a:solidFill>
              </a:rPr>
              <a:t>Use agent-based option</a:t>
            </a:r>
          </a:p>
        </p:txBody>
      </p:sp>
      <p:sp>
        <p:nvSpPr>
          <p:cNvPr id="5" name="TextBox 4">
            <a:extLst>
              <a:ext uri="{FF2B5EF4-FFF2-40B4-BE49-F238E27FC236}">
                <a16:creationId xmlns:a16="http://schemas.microsoft.com/office/drawing/2014/main" id="{C0B13A79-3562-4F2F-817D-29B9239D29E1}"/>
              </a:ext>
            </a:extLst>
          </p:cNvPr>
          <p:cNvSpPr txBox="1"/>
          <p:nvPr/>
        </p:nvSpPr>
        <p:spPr>
          <a:xfrm>
            <a:off x="1145781" y="2436089"/>
            <a:ext cx="1731214"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endParaRPr lang="en-US"/>
          </a:p>
          <a:p>
            <a:r>
              <a:rPr lang="en-US"/>
              <a:t>Have access to vCenter server? </a:t>
            </a:r>
          </a:p>
          <a:p>
            <a:endParaRPr lang="en-US"/>
          </a:p>
        </p:txBody>
      </p:sp>
      <p:sp>
        <p:nvSpPr>
          <p:cNvPr id="8" name="TextBox 7">
            <a:extLst>
              <a:ext uri="{FF2B5EF4-FFF2-40B4-BE49-F238E27FC236}">
                <a16:creationId xmlns:a16="http://schemas.microsoft.com/office/drawing/2014/main" id="{96382D00-DD5E-4315-BD43-97FF0C9B013C}"/>
              </a:ext>
            </a:extLst>
          </p:cNvPr>
          <p:cNvSpPr txBox="1"/>
          <p:nvPr/>
        </p:nvSpPr>
        <p:spPr>
          <a:xfrm>
            <a:off x="4011511" y="2436089"/>
            <a:ext cx="1731214"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VMs support snapshots</a:t>
            </a:r>
          </a:p>
          <a:p>
            <a:r>
              <a:rPr lang="en-US"/>
              <a:t>(no independent disks etc.)</a:t>
            </a:r>
          </a:p>
        </p:txBody>
      </p:sp>
      <p:sp>
        <p:nvSpPr>
          <p:cNvPr id="11" name="TextBox 10">
            <a:extLst>
              <a:ext uri="{FF2B5EF4-FFF2-40B4-BE49-F238E27FC236}">
                <a16:creationId xmlns:a16="http://schemas.microsoft.com/office/drawing/2014/main" id="{18B55E04-F7C9-4F19-B590-A5CE8F55CF5B}"/>
              </a:ext>
            </a:extLst>
          </p:cNvPr>
          <p:cNvSpPr txBox="1"/>
          <p:nvPr/>
        </p:nvSpPr>
        <p:spPr>
          <a:xfrm>
            <a:off x="6877241" y="2456882"/>
            <a:ext cx="1639856" cy="1077218"/>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r>
              <a:rPr lang="en-US"/>
              <a:t>Datastore has capacity to hold VM snapshots</a:t>
            </a:r>
          </a:p>
        </p:txBody>
      </p:sp>
      <p:sp>
        <p:nvSpPr>
          <p:cNvPr id="23" name="TextBox 22">
            <a:extLst>
              <a:ext uri="{FF2B5EF4-FFF2-40B4-BE49-F238E27FC236}">
                <a16:creationId xmlns:a16="http://schemas.microsoft.com/office/drawing/2014/main" id="{72061A33-102E-40BF-84A7-86B926C35472}"/>
              </a:ext>
            </a:extLst>
          </p:cNvPr>
          <p:cNvSpPr txBox="1"/>
          <p:nvPr/>
        </p:nvSpPr>
        <p:spPr>
          <a:xfrm>
            <a:off x="9651614" y="2436089"/>
            <a:ext cx="1612908" cy="1118805"/>
          </a:xfrm>
          <a:prstGeom prst="rect">
            <a:avLst/>
          </a:prstGeom>
          <a:solidFill>
            <a:schemeClr val="bg1"/>
          </a:solidFill>
          <a:ln>
            <a:noFill/>
            <a:prstDash val="dash"/>
          </a:ln>
        </p:spPr>
        <p:txBody>
          <a:bodyPr wrap="square" rtlCol="0" anchor="ctr">
            <a:spAutoFit/>
          </a:bodyPr>
          <a:lstStyle>
            <a:defPPr>
              <a:defRPr lang="en-US"/>
            </a:defPPr>
            <a:lvl1pPr algn="ctr" defTabSz="914191">
              <a:defRPr sz="1600">
                <a:solidFill>
                  <a:srgbClr val="0078D4"/>
                </a:solidFill>
                <a:latin typeface="+mj-lt"/>
                <a:cs typeface="Segoe UI Semilight" panose="020B0402040204020203" pitchFamily="34" charset="0"/>
              </a:defRPr>
            </a:lvl1pPr>
          </a:lstStyle>
          <a:p>
            <a:endParaRPr lang="en-US"/>
          </a:p>
          <a:p>
            <a:r>
              <a:rPr lang="en-US"/>
              <a:t>Use agentless option</a:t>
            </a:r>
          </a:p>
          <a:p>
            <a:endParaRPr lang="en-US"/>
          </a:p>
        </p:txBody>
      </p:sp>
      <p:sp>
        <p:nvSpPr>
          <p:cNvPr id="9" name="TextBox 8">
            <a:extLst>
              <a:ext uri="{FF2B5EF4-FFF2-40B4-BE49-F238E27FC236}">
                <a16:creationId xmlns:a16="http://schemas.microsoft.com/office/drawing/2014/main" id="{518B4055-0AB0-4C44-8AE2-183AE6E1B70A}"/>
              </a:ext>
            </a:extLst>
          </p:cNvPr>
          <p:cNvSpPr txBox="1"/>
          <p:nvPr/>
        </p:nvSpPr>
        <p:spPr>
          <a:xfrm>
            <a:off x="31598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sp>
        <p:nvSpPr>
          <p:cNvPr id="40" name="TextBox 39">
            <a:extLst>
              <a:ext uri="{FF2B5EF4-FFF2-40B4-BE49-F238E27FC236}">
                <a16:creationId xmlns:a16="http://schemas.microsoft.com/office/drawing/2014/main" id="{A47E52F7-A56F-F043-BEBE-D1341D881ADF}"/>
              </a:ext>
            </a:extLst>
          </p:cNvPr>
          <p:cNvSpPr txBox="1"/>
          <p:nvPr/>
        </p:nvSpPr>
        <p:spPr>
          <a:xfrm>
            <a:off x="59665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sp>
        <p:nvSpPr>
          <p:cNvPr id="41" name="TextBox 40">
            <a:extLst>
              <a:ext uri="{FF2B5EF4-FFF2-40B4-BE49-F238E27FC236}">
                <a16:creationId xmlns:a16="http://schemas.microsoft.com/office/drawing/2014/main" id="{2D3D34CC-772A-B14C-9F61-E42ACA1736AC}"/>
              </a:ext>
            </a:extLst>
          </p:cNvPr>
          <p:cNvSpPr txBox="1"/>
          <p:nvPr/>
        </p:nvSpPr>
        <p:spPr>
          <a:xfrm>
            <a:off x="8798654" y="2524743"/>
            <a:ext cx="61427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2"/>
                </a:solidFill>
              </a:rPr>
              <a:t>Yes</a:t>
            </a:r>
          </a:p>
        </p:txBody>
      </p:sp>
      <p:grpSp>
        <p:nvGrpSpPr>
          <p:cNvPr id="20" name="Group 19">
            <a:extLst>
              <a:ext uri="{FF2B5EF4-FFF2-40B4-BE49-F238E27FC236}">
                <a16:creationId xmlns:a16="http://schemas.microsoft.com/office/drawing/2014/main" id="{F41CFAEE-D0E2-544D-AE88-A1E00BB8FEB2}"/>
              </a:ext>
            </a:extLst>
          </p:cNvPr>
          <p:cNvGrpSpPr/>
          <p:nvPr/>
        </p:nvGrpSpPr>
        <p:grpSpPr>
          <a:xfrm>
            <a:off x="2011388" y="3340102"/>
            <a:ext cx="8458518" cy="1676399"/>
            <a:chOff x="2011388" y="3340100"/>
            <a:chExt cx="8458518" cy="2234928"/>
          </a:xfrm>
        </p:grpSpPr>
        <p:cxnSp>
          <p:nvCxnSpPr>
            <p:cNvPr id="15" name="Straight Connector 14">
              <a:extLst>
                <a:ext uri="{FF2B5EF4-FFF2-40B4-BE49-F238E27FC236}">
                  <a16:creationId xmlns:a16="http://schemas.microsoft.com/office/drawing/2014/main" id="{82DF8E1D-4617-C743-A59C-28EF6D430099}"/>
                </a:ext>
              </a:extLst>
            </p:cNvPr>
            <p:cNvCxnSpPr/>
            <p:nvPr/>
          </p:nvCxnSpPr>
          <p:spPr>
            <a:xfrm>
              <a:off x="2011388" y="3340100"/>
              <a:ext cx="0" cy="14915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B15777-BDF2-3840-B15F-8AE73191CF79}"/>
                </a:ext>
              </a:extLst>
            </p:cNvPr>
            <p:cNvCxnSpPr>
              <a:cxnSpLocks/>
            </p:cNvCxnSpPr>
            <p:nvPr/>
          </p:nvCxnSpPr>
          <p:spPr>
            <a:xfrm>
              <a:off x="4843806" y="3683000"/>
              <a:ext cx="0" cy="11486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92690D-2B56-C644-AA3B-6E2E85A09AEF}"/>
                </a:ext>
              </a:extLst>
            </p:cNvPr>
            <p:cNvCxnSpPr>
              <a:cxnSpLocks/>
            </p:cNvCxnSpPr>
            <p:nvPr/>
          </p:nvCxnSpPr>
          <p:spPr>
            <a:xfrm>
              <a:off x="7714006" y="3683000"/>
              <a:ext cx="0" cy="11486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89A513F-6B6A-7549-B045-58054C4927B8}"/>
                </a:ext>
              </a:extLst>
            </p:cNvPr>
            <p:cNvCxnSpPr>
              <a:cxnSpLocks/>
            </p:cNvCxnSpPr>
            <p:nvPr/>
          </p:nvCxnSpPr>
          <p:spPr>
            <a:xfrm>
              <a:off x="10469906" y="3340100"/>
              <a:ext cx="0" cy="223492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DD0E4F06-0329-5447-8CCA-4A5263087BFC}"/>
              </a:ext>
            </a:extLst>
          </p:cNvPr>
          <p:cNvCxnSpPr/>
          <p:nvPr/>
        </p:nvCxnSpPr>
        <p:spPr>
          <a:xfrm>
            <a:off x="2011388" y="4458907"/>
            <a:ext cx="845851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82951B5-5D68-974C-9A27-7A8B055768DA}"/>
              </a:ext>
            </a:extLst>
          </p:cNvPr>
          <p:cNvSpPr txBox="1"/>
          <p:nvPr/>
        </p:nvSpPr>
        <p:spPr>
          <a:xfrm>
            <a:off x="18036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2" name="TextBox 51">
            <a:extLst>
              <a:ext uri="{FF2B5EF4-FFF2-40B4-BE49-F238E27FC236}">
                <a16:creationId xmlns:a16="http://schemas.microsoft.com/office/drawing/2014/main" id="{58C11006-56B9-7649-913C-25F5E90487CD}"/>
              </a:ext>
            </a:extLst>
          </p:cNvPr>
          <p:cNvSpPr txBox="1"/>
          <p:nvPr/>
        </p:nvSpPr>
        <p:spPr>
          <a:xfrm>
            <a:off x="46357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3" name="TextBox 52">
            <a:extLst>
              <a:ext uri="{FF2B5EF4-FFF2-40B4-BE49-F238E27FC236}">
                <a16:creationId xmlns:a16="http://schemas.microsoft.com/office/drawing/2014/main" id="{991999B1-B508-2D49-A7AA-B991127EAA35}"/>
              </a:ext>
            </a:extLst>
          </p:cNvPr>
          <p:cNvSpPr txBox="1"/>
          <p:nvPr/>
        </p:nvSpPr>
        <p:spPr>
          <a:xfrm>
            <a:off x="74932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4" name="TextBox 53">
            <a:extLst>
              <a:ext uri="{FF2B5EF4-FFF2-40B4-BE49-F238E27FC236}">
                <a16:creationId xmlns:a16="http://schemas.microsoft.com/office/drawing/2014/main" id="{6DFED884-0CC3-5449-A702-D6FB5F9DB0B7}"/>
              </a:ext>
            </a:extLst>
          </p:cNvPr>
          <p:cNvSpPr txBox="1"/>
          <p:nvPr/>
        </p:nvSpPr>
        <p:spPr>
          <a:xfrm>
            <a:off x="10249139" y="3828015"/>
            <a:ext cx="415498" cy="378565"/>
          </a:xfrm>
          <a:prstGeom prst="rect">
            <a:avLst/>
          </a:prstGeom>
          <a:solidFill>
            <a:schemeClr val="bg1"/>
          </a:solidFill>
        </p:spPr>
        <p:txBody>
          <a:bodyPr wrap="none" lIns="91440" tIns="91440" rIns="91440" bIns="91440" rtlCol="0">
            <a:spAutoFit/>
          </a:bodyPr>
          <a:lstStyle/>
          <a:p>
            <a:pPr>
              <a:lnSpc>
                <a:spcPct val="90000"/>
              </a:lnSpc>
              <a:spcAft>
                <a:spcPts val="600"/>
              </a:spcAft>
            </a:pPr>
            <a:r>
              <a:rPr lang="en-US" sz="1400" i="1"/>
              <a:t>No</a:t>
            </a:r>
          </a:p>
        </p:txBody>
      </p:sp>
      <p:sp>
        <p:nvSpPr>
          <p:cNvPr id="57" name="TextBox 56">
            <a:extLst>
              <a:ext uri="{FF2B5EF4-FFF2-40B4-BE49-F238E27FC236}">
                <a16:creationId xmlns:a16="http://schemas.microsoft.com/office/drawing/2014/main" id="{749BFE61-1DCD-4C4A-920A-75B27A493E94}"/>
              </a:ext>
            </a:extLst>
          </p:cNvPr>
          <p:cNvSpPr txBox="1"/>
          <p:nvPr/>
        </p:nvSpPr>
        <p:spPr>
          <a:xfrm>
            <a:off x="9701392" y="2230867"/>
            <a:ext cx="1510991" cy="489365"/>
          </a:xfrm>
          <a:prstGeom prst="rect">
            <a:avLst/>
          </a:prstGeom>
          <a:noFill/>
        </p:spPr>
        <p:txBody>
          <a:bodyPr wrap="none" lIns="182880" tIns="146304" rIns="182880" bIns="146304" rtlCol="0">
            <a:spAutoFit/>
          </a:bodyPr>
          <a:lstStyle>
            <a:defPPr>
              <a:defRPr lang="en-US"/>
            </a:defPPr>
            <a:lvl1pPr>
              <a:lnSpc>
                <a:spcPct val="90000"/>
              </a:lnSpc>
              <a:spcAft>
                <a:spcPts val="600"/>
              </a:spcAft>
              <a:defRPr sz="1400" i="1">
                <a:solidFill>
                  <a:schemeClr val="tx2"/>
                </a:solidFill>
              </a:defRPr>
            </a:lvl1pPr>
          </a:lstStyle>
          <a:p>
            <a:pPr algn="ctr"/>
            <a:r>
              <a:rPr lang="en-US"/>
              <a:t>Recommended</a:t>
            </a:r>
          </a:p>
        </p:txBody>
      </p:sp>
      <p:sp>
        <p:nvSpPr>
          <p:cNvPr id="56" name="Title 55">
            <a:extLst>
              <a:ext uri="{FF2B5EF4-FFF2-40B4-BE49-F238E27FC236}">
                <a16:creationId xmlns:a16="http://schemas.microsoft.com/office/drawing/2014/main" id="{89DDD5B1-399B-BC4A-9273-74FD8D7CF4E9}"/>
              </a:ext>
            </a:extLst>
          </p:cNvPr>
          <p:cNvSpPr>
            <a:spLocks noGrp="1"/>
          </p:cNvSpPr>
          <p:nvPr>
            <p:ph type="title"/>
          </p:nvPr>
        </p:nvSpPr>
        <p:spPr/>
        <p:txBody>
          <a:bodyPr/>
          <a:lstStyle/>
          <a:p>
            <a:r>
              <a:rPr lang="en-US" spc="-51" dirty="0">
                <a:latin typeface="Segoe UI Semibold (Headings)"/>
              </a:rPr>
              <a:t>VMware VMs: Agentless or agent-based</a:t>
            </a:r>
            <a:endParaRPr lang="en-US" dirty="0"/>
          </a:p>
        </p:txBody>
      </p:sp>
    </p:spTree>
    <p:extLst>
      <p:ext uri="{BB962C8B-B14F-4D97-AF65-F5344CB8AC3E}">
        <p14:creationId xmlns:p14="http://schemas.microsoft.com/office/powerpoint/2010/main" val="30501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AA77D91-89FA-4BBE-9914-51B92D2CA618}"/>
              </a:ext>
            </a:extLst>
          </p:cNvPr>
          <p:cNvSpPr/>
          <p:nvPr/>
        </p:nvSpPr>
        <p:spPr bwMode="auto">
          <a:xfrm>
            <a:off x="6451037" y="-28995"/>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215249" y="1850317"/>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19" name="Group 12">
            <a:extLst>
              <a:ext uri="{FF2B5EF4-FFF2-40B4-BE49-F238E27FC236}">
                <a16:creationId xmlns:a16="http://schemas.microsoft.com/office/drawing/2014/main" id="{DFDB7EE7-4FB7-4CCE-BC92-AE053B2E966B}"/>
              </a:ext>
            </a:extLst>
          </p:cNvPr>
          <p:cNvGrpSpPr>
            <a:grpSpLocks noChangeAspect="1"/>
          </p:cNvGrpSpPr>
          <p:nvPr/>
        </p:nvGrpSpPr>
        <p:grpSpPr bwMode="auto">
          <a:xfrm>
            <a:off x="2552854" y="4183690"/>
            <a:ext cx="660445" cy="657316"/>
            <a:chOff x="1297" y="2230"/>
            <a:chExt cx="633" cy="630"/>
          </a:xfrm>
        </p:grpSpPr>
        <p:sp>
          <p:nvSpPr>
            <p:cNvPr id="21" name="Freeform 13">
              <a:extLst>
                <a:ext uri="{FF2B5EF4-FFF2-40B4-BE49-F238E27FC236}">
                  <a16:creationId xmlns:a16="http://schemas.microsoft.com/office/drawing/2014/main" id="{5639C982-94A8-4AB8-AB22-31847A8EA8E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2" name="Freeform 14">
              <a:extLst>
                <a:ext uri="{FF2B5EF4-FFF2-40B4-BE49-F238E27FC236}">
                  <a16:creationId xmlns:a16="http://schemas.microsoft.com/office/drawing/2014/main" id="{30E57CD9-5BC7-464F-B29E-10855B5560AA}"/>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3" name="Freeform 15">
              <a:extLst>
                <a:ext uri="{FF2B5EF4-FFF2-40B4-BE49-F238E27FC236}">
                  <a16:creationId xmlns:a16="http://schemas.microsoft.com/office/drawing/2014/main" id="{621A59A3-5D0F-4FA0-B01F-EF15D282FE84}"/>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4" name="Freeform 16">
              <a:extLst>
                <a:ext uri="{FF2B5EF4-FFF2-40B4-BE49-F238E27FC236}">
                  <a16:creationId xmlns:a16="http://schemas.microsoft.com/office/drawing/2014/main" id="{5E1756DF-95A7-462F-B897-F04ABB87BCDD}"/>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25" name="Freeform 17">
              <a:extLst>
                <a:ext uri="{FF2B5EF4-FFF2-40B4-BE49-F238E27FC236}">
                  <a16:creationId xmlns:a16="http://schemas.microsoft.com/office/drawing/2014/main" id="{EDB27DE5-9079-42B5-9A46-56DA2B837A40}"/>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40454" y="682152"/>
            <a:ext cx="4674762" cy="6389635"/>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600">
                <a:solidFill>
                  <a:srgbClr val="0070C0"/>
                </a:solidFill>
                <a:latin typeface="Segoe UI"/>
              </a:rPr>
              <a:t>Deploy and configure </a:t>
            </a:r>
            <a:r>
              <a:rPr lang="en-US" altLang="en-US" sz="1600">
                <a:solidFill>
                  <a:prstClr val="black"/>
                </a:solidFill>
                <a:latin typeface="Segoe UI"/>
              </a:rPr>
              <a:t>the Azure Migrate appliance for VMware and complete server discovery</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Deploy </a:t>
            </a:r>
            <a:r>
              <a:rPr lang="en-US" altLang="en-US" sz="1600">
                <a:solidFill>
                  <a:schemeClr val="tx1"/>
                </a:solidFill>
                <a:latin typeface="Segoe UI"/>
              </a:rPr>
              <a:t>the scale-out appliance</a:t>
            </a:r>
          </a:p>
          <a:p>
            <a:pPr marL="0" indent="0" defTabSz="914191" fontAlgn="base">
              <a:spcBef>
                <a:spcPct val="0"/>
              </a:spcBef>
              <a:spcAft>
                <a:spcPct val="0"/>
              </a:spcAft>
              <a:buSzTx/>
              <a:buNone/>
            </a:pPr>
            <a:endParaRPr lang="en-US" altLang="en-US" sz="1600">
              <a:solidFill>
                <a:schemeClr val="tx1"/>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Start replicating </a:t>
            </a:r>
            <a:r>
              <a:rPr lang="en-US" altLang="en-US" sz="1600">
                <a:gradFill>
                  <a:gsLst>
                    <a:gs pos="2917">
                      <a:srgbClr val="1A1A1A"/>
                    </a:gs>
                    <a:gs pos="30000">
                      <a:srgbClr val="1A1A1A"/>
                    </a:gs>
                  </a:gsLst>
                  <a:lin ang="5400000" scaled="0"/>
                </a:gradFill>
                <a:latin typeface="Segoe UI"/>
              </a:rPr>
              <a:t>your Windows and Linux servers</a:t>
            </a:r>
            <a:endParaRPr lang="en-US" altLang="en-US" sz="1600">
              <a:solidFill>
                <a:schemeClr val="tx1"/>
              </a:solidFill>
              <a:latin typeface="Segoe UI"/>
            </a:endParaRP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The Azure Migrate appliance orchestrates </a:t>
            </a:r>
            <a:r>
              <a:rPr lang="en-US" altLang="en-US" sz="16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8D4"/>
                </a:solidFill>
                <a:latin typeface="Segoe UI"/>
              </a:rPr>
              <a:t>Configure </a:t>
            </a:r>
            <a:r>
              <a:rPr lang="en-US" altLang="en-US" sz="1600">
                <a:solidFill>
                  <a:prstClr val="black"/>
                </a:solidFill>
                <a:latin typeface="Segoe UI"/>
              </a:rPr>
              <a:t>the scale-out appliance after starting the replication of at least one VM</a:t>
            </a:r>
          </a:p>
          <a:p>
            <a:pPr marL="0" indent="0" defTabSz="914191" fontAlgn="base">
              <a:spcBef>
                <a:spcPct val="0"/>
              </a:spcBef>
              <a:spcAft>
                <a:spcPct val="0"/>
              </a:spcAft>
              <a:buSzTx/>
              <a:buNone/>
            </a:pPr>
            <a:endParaRPr lang="en-US" altLang="en-US" sz="1600">
              <a:solidFill>
                <a:prstClr val="black"/>
              </a:soli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Start replicating </a:t>
            </a:r>
            <a:r>
              <a:rPr lang="en-US" altLang="en-US" sz="1600">
                <a:gradFill>
                  <a:gsLst>
                    <a:gs pos="2917">
                      <a:srgbClr val="1A1A1A"/>
                    </a:gs>
                    <a:gs pos="30000">
                      <a:srgbClr val="1A1A1A"/>
                    </a:gs>
                  </a:gsLst>
                  <a:lin ang="5400000" scaled="0"/>
                </a:gradFill>
                <a:latin typeface="Segoe UI"/>
              </a:rPr>
              <a:t>more Windows and Linux servers</a:t>
            </a:r>
            <a:endParaRPr lang="en-US" altLang="en-US" sz="1600">
              <a:solidFill>
                <a:prstClr val="black"/>
              </a:solidFill>
              <a:latin typeface="Segoe UI"/>
            </a:endParaRP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Perform test migrations </a:t>
            </a:r>
            <a:r>
              <a:rPr lang="en-US" altLang="en-US" sz="1600">
                <a:solidFill>
                  <a:prstClr val="black"/>
                </a:solidFill>
                <a:latin typeface="Segoe UI"/>
              </a:rPr>
              <a:t>(optional, but highly recommended) </a:t>
            </a:r>
            <a:r>
              <a:rPr lang="en-US" altLang="en-US" sz="16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6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600">
                <a:solidFill>
                  <a:srgbClr val="0070C0"/>
                </a:solidFill>
                <a:latin typeface="Segoe UI"/>
              </a:rPr>
              <a:t>Migrate to Azure </a:t>
            </a:r>
            <a:r>
              <a:rPr lang="en-US" altLang="en-US" sz="1600">
                <a:gradFill>
                  <a:gsLst>
                    <a:gs pos="2917">
                      <a:srgbClr val="1A1A1A"/>
                    </a:gs>
                    <a:gs pos="30000">
                      <a:srgbClr val="1A1A1A"/>
                    </a:gs>
                  </a:gsLst>
                  <a:lin ang="5400000" scaled="0"/>
                </a:gradFill>
                <a:latin typeface="Segoe UI"/>
              </a:rPr>
              <a:t>with zero data loss and minimal downtime</a:t>
            </a:r>
          </a:p>
        </p:txBody>
      </p:sp>
      <p:pic>
        <p:nvPicPr>
          <p:cNvPr id="47" name="Picture 4" descr="Image result for vmware icon transparent">
            <a:extLst>
              <a:ext uri="{FF2B5EF4-FFF2-40B4-BE49-F238E27FC236}">
                <a16:creationId xmlns:a16="http://schemas.microsoft.com/office/drawing/2014/main" id="{56FB57D3-F963-5141-A37E-5BB6561DEB0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4593" y="5872786"/>
            <a:ext cx="1560986" cy="25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003E2FB-C940-3843-897F-9E11FEF25577}"/>
              </a:ext>
            </a:extLst>
          </p:cNvPr>
          <p:cNvGrpSpPr/>
          <p:nvPr/>
        </p:nvGrpSpPr>
        <p:grpSpPr>
          <a:xfrm>
            <a:off x="4581917" y="2702550"/>
            <a:ext cx="1349411" cy="589642"/>
            <a:chOff x="1671603" y="4900917"/>
            <a:chExt cx="1323259" cy="578215"/>
          </a:xfrm>
        </p:grpSpPr>
        <p:grpSp>
          <p:nvGrpSpPr>
            <p:cNvPr id="42" name="Group 41">
              <a:extLst>
                <a:ext uri="{FF2B5EF4-FFF2-40B4-BE49-F238E27FC236}">
                  <a16:creationId xmlns:a16="http://schemas.microsoft.com/office/drawing/2014/main" id="{1F3479A6-B186-8E43-990D-C7C608CCDFE6}"/>
                </a:ext>
              </a:extLst>
            </p:cNvPr>
            <p:cNvGrpSpPr/>
            <p:nvPr/>
          </p:nvGrpSpPr>
          <p:grpSpPr>
            <a:xfrm>
              <a:off x="1671603" y="4900917"/>
              <a:ext cx="627183" cy="578215"/>
              <a:chOff x="2501959" y="5037105"/>
              <a:chExt cx="627183" cy="578215"/>
            </a:xfrm>
          </p:grpSpPr>
          <p:sp>
            <p:nvSpPr>
              <p:cNvPr id="52" name="Freeform 5">
                <a:extLst>
                  <a:ext uri="{FF2B5EF4-FFF2-40B4-BE49-F238E27FC236}">
                    <a16:creationId xmlns:a16="http://schemas.microsoft.com/office/drawing/2014/main" id="{633EA602-CEDA-1345-A29A-D4A10C1EC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3" name="Picture 52">
                <a:extLst>
                  <a:ext uri="{FF2B5EF4-FFF2-40B4-BE49-F238E27FC236}">
                    <a16:creationId xmlns:a16="http://schemas.microsoft.com/office/drawing/2014/main" id="{ABB5B067-AA34-1C47-8E4E-F6011B00F5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3" name="Group 42">
              <a:extLst>
                <a:ext uri="{FF2B5EF4-FFF2-40B4-BE49-F238E27FC236}">
                  <a16:creationId xmlns:a16="http://schemas.microsoft.com/office/drawing/2014/main" id="{0858FE65-9663-C74F-A4DD-4929B5F57D3E}"/>
                </a:ext>
              </a:extLst>
            </p:cNvPr>
            <p:cNvGrpSpPr/>
            <p:nvPr/>
          </p:nvGrpSpPr>
          <p:grpSpPr>
            <a:xfrm>
              <a:off x="2367679" y="4900917"/>
              <a:ext cx="627183" cy="578215"/>
              <a:chOff x="2501959" y="5037105"/>
              <a:chExt cx="627183" cy="578215"/>
            </a:xfrm>
          </p:grpSpPr>
          <p:sp>
            <p:nvSpPr>
              <p:cNvPr id="44" name="Freeform 5">
                <a:extLst>
                  <a:ext uri="{FF2B5EF4-FFF2-40B4-BE49-F238E27FC236}">
                    <a16:creationId xmlns:a16="http://schemas.microsoft.com/office/drawing/2014/main" id="{54606938-ECD8-0443-BE3D-B3B4052CC94B}"/>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46" name="Picture 45">
                <a:extLst>
                  <a:ext uri="{FF2B5EF4-FFF2-40B4-BE49-F238E27FC236}">
                    <a16:creationId xmlns:a16="http://schemas.microsoft.com/office/drawing/2014/main" id="{782832C0-5651-CE4C-B429-B92241C966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54" name="Group 53">
            <a:extLst>
              <a:ext uri="{FF2B5EF4-FFF2-40B4-BE49-F238E27FC236}">
                <a16:creationId xmlns:a16="http://schemas.microsoft.com/office/drawing/2014/main" id="{82415495-54B1-D34D-830A-C2BADD5E5578}"/>
              </a:ext>
            </a:extLst>
          </p:cNvPr>
          <p:cNvGrpSpPr/>
          <p:nvPr/>
        </p:nvGrpSpPr>
        <p:grpSpPr>
          <a:xfrm>
            <a:off x="573442" y="2702550"/>
            <a:ext cx="1349411" cy="589642"/>
            <a:chOff x="1671603" y="4900917"/>
            <a:chExt cx="1323259" cy="578215"/>
          </a:xfrm>
        </p:grpSpPr>
        <p:grpSp>
          <p:nvGrpSpPr>
            <p:cNvPr id="55" name="Group 54">
              <a:extLst>
                <a:ext uri="{FF2B5EF4-FFF2-40B4-BE49-F238E27FC236}">
                  <a16:creationId xmlns:a16="http://schemas.microsoft.com/office/drawing/2014/main" id="{01B1F2EF-7AC9-EB41-B67A-A0BA98B83175}"/>
                </a:ext>
              </a:extLst>
            </p:cNvPr>
            <p:cNvGrpSpPr/>
            <p:nvPr/>
          </p:nvGrpSpPr>
          <p:grpSpPr>
            <a:xfrm>
              <a:off x="1671603" y="4900917"/>
              <a:ext cx="627183" cy="578215"/>
              <a:chOff x="2501959" y="5037105"/>
              <a:chExt cx="627183" cy="578215"/>
            </a:xfrm>
          </p:grpSpPr>
          <p:sp>
            <p:nvSpPr>
              <p:cNvPr id="59" name="Freeform 5">
                <a:extLst>
                  <a:ext uri="{FF2B5EF4-FFF2-40B4-BE49-F238E27FC236}">
                    <a16:creationId xmlns:a16="http://schemas.microsoft.com/office/drawing/2014/main" id="{D0FF1B56-19BA-CD4D-85E9-3EA346E519D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0" name="Picture 59">
                <a:extLst>
                  <a:ext uri="{FF2B5EF4-FFF2-40B4-BE49-F238E27FC236}">
                    <a16:creationId xmlns:a16="http://schemas.microsoft.com/office/drawing/2014/main" id="{6A8AF713-8CB4-804C-952A-9239C148E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56" name="Group 55">
              <a:extLst>
                <a:ext uri="{FF2B5EF4-FFF2-40B4-BE49-F238E27FC236}">
                  <a16:creationId xmlns:a16="http://schemas.microsoft.com/office/drawing/2014/main" id="{D49B56EE-96AA-DB43-A4AF-50950F1958CD}"/>
                </a:ext>
              </a:extLst>
            </p:cNvPr>
            <p:cNvGrpSpPr/>
            <p:nvPr/>
          </p:nvGrpSpPr>
          <p:grpSpPr>
            <a:xfrm>
              <a:off x="2367679" y="4900917"/>
              <a:ext cx="627183" cy="578215"/>
              <a:chOff x="2501959" y="5037105"/>
              <a:chExt cx="627183" cy="578215"/>
            </a:xfrm>
          </p:grpSpPr>
          <p:sp>
            <p:nvSpPr>
              <p:cNvPr id="57" name="Freeform 5">
                <a:extLst>
                  <a:ext uri="{FF2B5EF4-FFF2-40B4-BE49-F238E27FC236}">
                    <a16:creationId xmlns:a16="http://schemas.microsoft.com/office/drawing/2014/main" id="{72CE7C51-97A9-E343-9094-C83C16603E3F}"/>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8" name="Picture 57">
                <a:extLst>
                  <a:ext uri="{FF2B5EF4-FFF2-40B4-BE49-F238E27FC236}">
                    <a16:creationId xmlns:a16="http://schemas.microsoft.com/office/drawing/2014/main" id="{A05FE2A7-81EA-424E-9C9F-6C86F92D68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1" name="TextBox 60">
            <a:extLst>
              <a:ext uri="{FF2B5EF4-FFF2-40B4-BE49-F238E27FC236}">
                <a16:creationId xmlns:a16="http://schemas.microsoft.com/office/drawing/2014/main" id="{CC799ECE-C9CB-0E49-A854-CAD8D173CD89}"/>
              </a:ext>
            </a:extLst>
          </p:cNvPr>
          <p:cNvSpPr txBox="1"/>
          <p:nvPr/>
        </p:nvSpPr>
        <p:spPr>
          <a:xfrm>
            <a:off x="419812" y="3333703"/>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2" name="Rectangle 1">
            <a:extLst>
              <a:ext uri="{FF2B5EF4-FFF2-40B4-BE49-F238E27FC236}">
                <a16:creationId xmlns:a16="http://schemas.microsoft.com/office/drawing/2014/main" id="{3A6DD6BD-ADF6-7540-B8D6-32E7ECF3FC4A}"/>
              </a:ext>
            </a:extLst>
          </p:cNvPr>
          <p:cNvSpPr/>
          <p:nvPr/>
        </p:nvSpPr>
        <p:spPr bwMode="auto">
          <a:xfrm>
            <a:off x="419812" y="2573079"/>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12">
            <a:extLst>
              <a:ext uri="{FF2B5EF4-FFF2-40B4-BE49-F238E27FC236}">
                <a16:creationId xmlns:a16="http://schemas.microsoft.com/office/drawing/2014/main" id="{1DE3B008-4B4E-461C-BFA2-29EAD34203FA}"/>
              </a:ext>
            </a:extLst>
          </p:cNvPr>
          <p:cNvGrpSpPr>
            <a:grpSpLocks noChangeAspect="1"/>
          </p:cNvGrpSpPr>
          <p:nvPr/>
        </p:nvGrpSpPr>
        <p:grpSpPr bwMode="auto">
          <a:xfrm>
            <a:off x="3329843" y="4192648"/>
            <a:ext cx="660445" cy="657316"/>
            <a:chOff x="1297" y="2230"/>
            <a:chExt cx="633" cy="630"/>
          </a:xfrm>
        </p:grpSpPr>
        <p:sp>
          <p:nvSpPr>
            <p:cNvPr id="48" name="Freeform 13">
              <a:extLst>
                <a:ext uri="{FF2B5EF4-FFF2-40B4-BE49-F238E27FC236}">
                  <a16:creationId xmlns:a16="http://schemas.microsoft.com/office/drawing/2014/main" id="{7C80D9C6-FBB6-430C-B4F9-0329AC0C95D1}"/>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9" name="Freeform 14">
              <a:extLst>
                <a:ext uri="{FF2B5EF4-FFF2-40B4-BE49-F238E27FC236}">
                  <a16:creationId xmlns:a16="http://schemas.microsoft.com/office/drawing/2014/main" id="{ABC98CC4-A5FA-416B-8028-66DAC82EF593}"/>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0" name="Freeform 15">
              <a:extLst>
                <a:ext uri="{FF2B5EF4-FFF2-40B4-BE49-F238E27FC236}">
                  <a16:creationId xmlns:a16="http://schemas.microsoft.com/office/drawing/2014/main" id="{2B65F0CD-6044-40F3-8C2C-3B44128CB901}"/>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2" name="Freeform 16">
              <a:extLst>
                <a:ext uri="{FF2B5EF4-FFF2-40B4-BE49-F238E27FC236}">
                  <a16:creationId xmlns:a16="http://schemas.microsoft.com/office/drawing/2014/main" id="{FF084747-830E-4886-99D9-638938806D4C}"/>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3" name="Freeform 17">
              <a:extLst>
                <a:ext uri="{FF2B5EF4-FFF2-40B4-BE49-F238E27FC236}">
                  <a16:creationId xmlns:a16="http://schemas.microsoft.com/office/drawing/2014/main" id="{F46E5C74-CC03-4C84-B845-351C614937BB}"/>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pic>
        <p:nvPicPr>
          <p:cNvPr id="4" name="Picture 6" descr="Graphical user interface, text&#10;&#10;Description automatically generated">
            <a:extLst>
              <a:ext uri="{FF2B5EF4-FFF2-40B4-BE49-F238E27FC236}">
                <a16:creationId xmlns:a16="http://schemas.microsoft.com/office/drawing/2014/main" id="{23055E9E-C030-4920-B935-598D3D5E6BA3}"/>
              </a:ext>
            </a:extLst>
          </p:cNvPr>
          <p:cNvPicPr>
            <a:picLocks noChangeAspect="1"/>
          </p:cNvPicPr>
          <p:nvPr/>
        </p:nvPicPr>
        <p:blipFill>
          <a:blip r:embed="rId6"/>
          <a:stretch>
            <a:fillRect/>
          </a:stretch>
        </p:blipFill>
        <p:spPr>
          <a:xfrm>
            <a:off x="3660065" y="4198231"/>
            <a:ext cx="1436070" cy="210919"/>
          </a:xfrm>
          <a:prstGeom prst="rect">
            <a:avLst/>
          </a:prstGeom>
        </p:spPr>
      </p:pic>
      <p:cxnSp>
        <p:nvCxnSpPr>
          <p:cNvPr id="5" name="Straight Connector 4">
            <a:extLst>
              <a:ext uri="{FF2B5EF4-FFF2-40B4-BE49-F238E27FC236}">
                <a16:creationId xmlns:a16="http://schemas.microsoft.com/office/drawing/2014/main" id="{51E21A58-8B1C-4EF4-A44D-6BC77C30DD9D}"/>
              </a:ext>
            </a:extLst>
          </p:cNvPr>
          <p:cNvCxnSpPr>
            <a:cxnSpLocks/>
          </p:cNvCxnSpPr>
          <p:nvPr/>
        </p:nvCxnSpPr>
        <p:spPr>
          <a:xfrm>
            <a:off x="7176588" y="190287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6" name="Straight Connector 5">
            <a:extLst>
              <a:ext uri="{FF2B5EF4-FFF2-40B4-BE49-F238E27FC236}">
                <a16:creationId xmlns:a16="http://schemas.microsoft.com/office/drawing/2014/main" id="{F8AC805D-C5BC-485E-B432-8C57A357F917}"/>
              </a:ext>
            </a:extLst>
          </p:cNvPr>
          <p:cNvCxnSpPr>
            <a:cxnSpLocks/>
          </p:cNvCxnSpPr>
          <p:nvPr/>
        </p:nvCxnSpPr>
        <p:spPr>
          <a:xfrm>
            <a:off x="7176588" y="2423131"/>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 name="Straight Connector 6">
            <a:extLst>
              <a:ext uri="{FF2B5EF4-FFF2-40B4-BE49-F238E27FC236}">
                <a16:creationId xmlns:a16="http://schemas.microsoft.com/office/drawing/2014/main" id="{8604B562-812D-46D4-A7E2-C70DC2ECB81D}"/>
              </a:ext>
            </a:extLst>
          </p:cNvPr>
          <p:cNvCxnSpPr>
            <a:cxnSpLocks/>
          </p:cNvCxnSpPr>
          <p:nvPr/>
        </p:nvCxnSpPr>
        <p:spPr>
          <a:xfrm>
            <a:off x="7176588" y="292704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8" name="Straight Connector 7">
            <a:extLst>
              <a:ext uri="{FF2B5EF4-FFF2-40B4-BE49-F238E27FC236}">
                <a16:creationId xmlns:a16="http://schemas.microsoft.com/office/drawing/2014/main" id="{2B260049-6529-4396-BD30-5A7CD50C77ED}"/>
              </a:ext>
            </a:extLst>
          </p:cNvPr>
          <p:cNvCxnSpPr>
            <a:cxnSpLocks/>
          </p:cNvCxnSpPr>
          <p:nvPr/>
        </p:nvCxnSpPr>
        <p:spPr>
          <a:xfrm>
            <a:off x="7176588" y="388932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9" name="Straight Connector 8">
            <a:extLst>
              <a:ext uri="{FF2B5EF4-FFF2-40B4-BE49-F238E27FC236}">
                <a16:creationId xmlns:a16="http://schemas.microsoft.com/office/drawing/2014/main" id="{25106EEC-4A1A-4DEE-9DD8-B1428A89FEA2}"/>
              </a:ext>
            </a:extLst>
          </p:cNvPr>
          <p:cNvCxnSpPr>
            <a:cxnSpLocks/>
          </p:cNvCxnSpPr>
          <p:nvPr/>
        </p:nvCxnSpPr>
        <p:spPr>
          <a:xfrm>
            <a:off x="7176588" y="4622896"/>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10" name="Straight Connector 9">
            <a:extLst>
              <a:ext uri="{FF2B5EF4-FFF2-40B4-BE49-F238E27FC236}">
                <a16:creationId xmlns:a16="http://schemas.microsoft.com/office/drawing/2014/main" id="{EB0132E7-117C-45FA-B4CF-93F446CF7A24}"/>
              </a:ext>
            </a:extLst>
          </p:cNvPr>
          <p:cNvCxnSpPr>
            <a:cxnSpLocks/>
          </p:cNvCxnSpPr>
          <p:nvPr/>
        </p:nvCxnSpPr>
        <p:spPr>
          <a:xfrm>
            <a:off x="7176588" y="5123625"/>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11" name="Straight Connector 10">
            <a:extLst>
              <a:ext uri="{FF2B5EF4-FFF2-40B4-BE49-F238E27FC236}">
                <a16:creationId xmlns:a16="http://schemas.microsoft.com/office/drawing/2014/main" id="{FACBCA02-D44C-434A-B9FE-46413BCCA114}"/>
              </a:ext>
            </a:extLst>
          </p:cNvPr>
          <p:cNvCxnSpPr>
            <a:cxnSpLocks/>
          </p:cNvCxnSpPr>
          <p:nvPr/>
        </p:nvCxnSpPr>
        <p:spPr>
          <a:xfrm>
            <a:off x="7255415" y="6106344"/>
            <a:ext cx="4684153" cy="0"/>
          </a:xfrm>
          <a:prstGeom prst="line">
            <a:avLst/>
          </a:prstGeom>
          <a:noFill/>
          <a:ln w="12700" cap="flat" cmpd="sng" algn="ctr">
            <a:solidFill>
              <a:schemeClr val="bg1">
                <a:lumMod val="75000"/>
              </a:schemeClr>
            </a:solidFill>
            <a:prstDash val="solid"/>
            <a:headEnd type="none"/>
            <a:tailEnd type="none"/>
          </a:ln>
          <a:effectLst/>
        </p:spPr>
      </p:cxnSp>
      <p:sp>
        <p:nvSpPr>
          <p:cNvPr id="64" name="Text Placeholder 3">
            <a:extLst>
              <a:ext uri="{FF2B5EF4-FFF2-40B4-BE49-F238E27FC236}">
                <a16:creationId xmlns:a16="http://schemas.microsoft.com/office/drawing/2014/main" id="{BF08889C-3051-4251-B384-8358A22F5C2E}"/>
              </a:ext>
            </a:extLst>
          </p:cNvPr>
          <p:cNvSpPr txBox="1">
            <a:spLocks/>
          </p:cNvSpPr>
          <p:nvPr/>
        </p:nvSpPr>
        <p:spPr>
          <a:xfrm>
            <a:off x="357562" y="952253"/>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Migrate 500 VMs concurrently</a:t>
            </a:r>
          </a:p>
        </p:txBody>
      </p:sp>
      <p:sp>
        <p:nvSpPr>
          <p:cNvPr id="66" name="Title 2">
            <a:extLst>
              <a:ext uri="{FF2B5EF4-FFF2-40B4-BE49-F238E27FC236}">
                <a16:creationId xmlns:a16="http://schemas.microsoft.com/office/drawing/2014/main" id="{8A257B5B-82EA-49B9-900A-09A0DDB446E7}"/>
              </a:ext>
            </a:extLst>
          </p:cNvPr>
          <p:cNvSpPr>
            <a:spLocks noGrp="1"/>
          </p:cNvSpPr>
          <p:nvPr>
            <p:ph type="title"/>
          </p:nvPr>
        </p:nvSpPr>
        <p:spPr>
          <a:xfrm>
            <a:off x="465138" y="441332"/>
            <a:ext cx="11530584" cy="830020"/>
          </a:xfrm>
        </p:spPr>
        <p:txBody>
          <a:bodyPr/>
          <a:lstStyle/>
          <a:p>
            <a:pPr defTabSz="932597">
              <a:lnSpc>
                <a:spcPct val="100000"/>
              </a:lnSpc>
              <a:spcBef>
                <a:spcPts val="0"/>
              </a:spcBef>
              <a:defRPr/>
            </a:pPr>
            <a:r>
              <a:rPr lang="en-US" spc="-51" dirty="0">
                <a:latin typeface="Segoe UI Semibold (Headings)"/>
              </a:rPr>
              <a:t>Agentless VMware: Scale-out process</a:t>
            </a:r>
          </a:p>
        </p:txBody>
      </p:sp>
    </p:spTree>
    <p:extLst>
      <p:ext uri="{BB962C8B-B14F-4D97-AF65-F5344CB8AC3E}">
        <p14:creationId xmlns:p14="http://schemas.microsoft.com/office/powerpoint/2010/main" val="279053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2" presetClass="entr" presetSubtype="4" fill="hold" nodeType="with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anim calcmode="lin" valueType="num">
                                      <p:cBhvr additive="base">
                                        <p:cTn id="15"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1">
                                            <p:txEl>
                                              <p:pRg st="4" end="4"/>
                                            </p:txEl>
                                          </p:spTgt>
                                        </p:tgtEl>
                                        <p:attrNameLst>
                                          <p:attrName>style.visibility</p:attrName>
                                        </p:attrNameLst>
                                      </p:cBhvr>
                                      <p:to>
                                        <p:strVal val="visible"/>
                                      </p:to>
                                    </p:set>
                                    <p:anim calcmode="lin" valueType="num">
                                      <p:cBhvr additive="base">
                                        <p:cTn id="25"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27" presetID="26" presetClass="emph" presetSubtype="0" fill="hold" nodeType="withEffect">
                                  <p:stCondLst>
                                    <p:cond delay="0"/>
                                  </p:stCondLst>
                                  <p:childTnLst>
                                    <p:animEffect transition="out" filter="fade">
                                      <p:cBhvr>
                                        <p:cTn id="28" dur="500" tmFilter="0, 0; .2, .5; .8, .5; 1, 0"/>
                                        <p:tgtEl>
                                          <p:spTgt spid="45"/>
                                        </p:tgtEl>
                                      </p:cBhvr>
                                    </p:animEffect>
                                    <p:animScale>
                                      <p:cBhvr>
                                        <p:cTn id="29" dur="250" autoRev="1" fill="hold"/>
                                        <p:tgtEl>
                                          <p:spTgt spid="45"/>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1">
                                            <p:txEl>
                                              <p:pRg st="6" end="6"/>
                                            </p:txEl>
                                          </p:spTgt>
                                        </p:tgtEl>
                                        <p:attrNameLst>
                                          <p:attrName>style.visibility</p:attrName>
                                        </p:attrNameLst>
                                      </p:cBhvr>
                                      <p:to>
                                        <p:strVal val="visible"/>
                                      </p:to>
                                    </p:set>
                                    <p:anim calcmode="lin" valueType="num">
                                      <p:cBhvr additive="base">
                                        <p:cTn id="34"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1">
                                            <p:txEl>
                                              <p:pRg st="8" end="8"/>
                                            </p:txEl>
                                          </p:spTgt>
                                        </p:tgtEl>
                                        <p:attrNameLst>
                                          <p:attrName>style.visibility</p:attrName>
                                        </p:attrNameLst>
                                      </p:cBhvr>
                                      <p:to>
                                        <p:strVal val="visible"/>
                                      </p:to>
                                    </p:set>
                                    <p:anim calcmode="lin" valueType="num">
                                      <p:cBhvr additive="base">
                                        <p:cTn id="40" dur="500" fill="hold"/>
                                        <p:tgtEl>
                                          <p:spTgt spid="51">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1">
                                            <p:txEl>
                                              <p:pRg st="8" end="8"/>
                                            </p:txEl>
                                          </p:spTgt>
                                        </p:tgtEl>
                                        <p:attrNameLst>
                                          <p:attrName>ppt_y</p:attrName>
                                        </p:attrNameLst>
                                      </p:cBhvr>
                                      <p:tavLst>
                                        <p:tav tm="0">
                                          <p:val>
                                            <p:strVal val="1+#ppt_h/2"/>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1">
                                            <p:txEl>
                                              <p:pRg st="10" end="10"/>
                                            </p:txEl>
                                          </p:spTgt>
                                        </p:tgtEl>
                                        <p:attrNameLst>
                                          <p:attrName>style.visibility</p:attrName>
                                        </p:attrNameLst>
                                      </p:cBhvr>
                                      <p:to>
                                        <p:strVal val="visible"/>
                                      </p:to>
                                    </p:set>
                                    <p:anim calcmode="lin" valueType="num">
                                      <p:cBhvr additive="base">
                                        <p:cTn id="51" dur="500" fill="hold"/>
                                        <p:tgtEl>
                                          <p:spTgt spid="51">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1">
                                            <p:txEl>
                                              <p:pRg st="10" end="10"/>
                                            </p:txEl>
                                          </p:spTgt>
                                        </p:tgtEl>
                                        <p:attrNameLst>
                                          <p:attrName>ppt_y</p:attrName>
                                        </p:attrNameLst>
                                      </p:cBhvr>
                                      <p:tavLst>
                                        <p:tav tm="0">
                                          <p:val>
                                            <p:strVal val="1+#ppt_h/2"/>
                                          </p:val>
                                        </p:tav>
                                        <p:tav tm="100000">
                                          <p:val>
                                            <p:strVal val="#ppt_y"/>
                                          </p:val>
                                        </p:tav>
                                      </p:tavLst>
                                    </p:anim>
                                  </p:childTnLst>
                                </p:cTn>
                              </p:par>
                              <p:par>
                                <p:cTn id="53" presetID="26" presetClass="emph" presetSubtype="0" fill="hold" nodeType="withEffect">
                                  <p:stCondLst>
                                    <p:cond delay="0"/>
                                  </p:stCondLst>
                                  <p:childTnLst>
                                    <p:animEffect transition="out" filter="fade">
                                      <p:cBhvr>
                                        <p:cTn id="54" dur="500" tmFilter="0, 0; .2, .5; .8, .5; 1, 0"/>
                                        <p:tgtEl>
                                          <p:spTgt spid="19"/>
                                        </p:tgtEl>
                                      </p:cBhvr>
                                    </p:animEffect>
                                    <p:animScale>
                                      <p:cBhvr>
                                        <p:cTn id="55" dur="250" autoRev="1" fill="hold"/>
                                        <p:tgtEl>
                                          <p:spTgt spid="19"/>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1">
                                            <p:txEl>
                                              <p:pRg st="12" end="12"/>
                                            </p:txEl>
                                          </p:spTgt>
                                        </p:tgtEl>
                                        <p:attrNameLst>
                                          <p:attrName>style.visibility</p:attrName>
                                        </p:attrNameLst>
                                      </p:cBhvr>
                                      <p:to>
                                        <p:strVal val="visible"/>
                                      </p:to>
                                    </p:set>
                                    <p:anim calcmode="lin" valueType="num">
                                      <p:cBhvr additive="base">
                                        <p:cTn id="60" dur="500" fill="hold"/>
                                        <p:tgtEl>
                                          <p:spTgt spid="51">
                                            <p:txEl>
                                              <p:pRg st="12" end="12"/>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51">
                                            <p:txEl>
                                              <p:pRg st="12" end="12"/>
                                            </p:tx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additive="base">
                                        <p:cTn id="64" dur="500" fill="hold"/>
                                        <p:tgtEl>
                                          <p:spTgt spid="2"/>
                                        </p:tgtEl>
                                        <p:attrNameLst>
                                          <p:attrName>ppt_x</p:attrName>
                                        </p:attrNameLst>
                                      </p:cBhvr>
                                      <p:tavLst>
                                        <p:tav tm="0">
                                          <p:val>
                                            <p:strVal val="#ppt_x"/>
                                          </p:val>
                                        </p:tav>
                                        <p:tav tm="100000">
                                          <p:val>
                                            <p:strVal val="#ppt_x"/>
                                          </p:val>
                                        </p:tav>
                                      </p:tavLst>
                                    </p:anim>
                                    <p:anim calcmode="lin" valueType="num">
                                      <p:cBhvr additive="base">
                                        <p:cTn id="65" dur="500" fill="hold"/>
                                        <p:tgtEl>
                                          <p:spTgt spid="2"/>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ppt_x"/>
                                          </p:val>
                                        </p:tav>
                                        <p:tav tm="100000">
                                          <p:val>
                                            <p:strVal val="#ppt_x"/>
                                          </p:val>
                                        </p:tav>
                                      </p:tavLst>
                                    </p:anim>
                                    <p:anim calcmode="lin" valueType="num">
                                      <p:cBhvr additive="base">
                                        <p:cTn id="69" dur="500" fill="hold"/>
                                        <p:tgtEl>
                                          <p:spTgt spid="54"/>
                                        </p:tgtEl>
                                        <p:attrNameLst>
                                          <p:attrName>ppt_y</p:attrName>
                                        </p:attrNameLst>
                                      </p:cBhvr>
                                      <p:tavLst>
                                        <p:tav tm="0">
                                          <p:val>
                                            <p:strVal val="1+#ppt_h/2"/>
                                          </p:val>
                                        </p:tav>
                                        <p:tav tm="100000">
                                          <p:val>
                                            <p:strVal val="#ppt_y"/>
                                          </p:val>
                                        </p:tav>
                                      </p:tavLst>
                                    </p:anim>
                                  </p:childTnLst>
                                </p:cTn>
                              </p:par>
                              <p:par>
                                <p:cTn id="70" presetID="2" presetClass="entr" presetSubtype="4" fill="hold" grpId="1" nodeType="with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additive="base">
                                        <p:cTn id="72" dur="500" fill="hold"/>
                                        <p:tgtEl>
                                          <p:spTgt spid="61"/>
                                        </p:tgtEl>
                                        <p:attrNameLst>
                                          <p:attrName>ppt_x</p:attrName>
                                        </p:attrNameLst>
                                      </p:cBhvr>
                                      <p:tavLst>
                                        <p:tav tm="0">
                                          <p:val>
                                            <p:strVal val="#ppt_x"/>
                                          </p:val>
                                        </p:tav>
                                        <p:tav tm="100000">
                                          <p:val>
                                            <p:strVal val="#ppt_x"/>
                                          </p:val>
                                        </p:tav>
                                      </p:tavLst>
                                    </p:anim>
                                    <p:anim calcmode="lin" valueType="num">
                                      <p:cBhvr additive="base">
                                        <p:cTn id="73"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54"/>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
                                        </p:tgtEl>
                                        <p:attrNameLst>
                                          <p:attrName>style.visibility</p:attrName>
                                        </p:attrNameLst>
                                      </p:cBhvr>
                                      <p:to>
                                        <p:strVal val="hidden"/>
                                      </p:to>
                                    </p:set>
                                  </p:childTnLst>
                                </p:cTn>
                              </p:par>
                              <p:par>
                                <p:cTn id="80" presetID="2" presetClass="entr" presetSubtype="4"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fill="hold"/>
                                        <p:tgtEl>
                                          <p:spTgt spid="41"/>
                                        </p:tgtEl>
                                        <p:attrNameLst>
                                          <p:attrName>ppt_x</p:attrName>
                                        </p:attrNameLst>
                                      </p:cBhvr>
                                      <p:tavLst>
                                        <p:tav tm="0">
                                          <p:val>
                                            <p:strVal val="#ppt_x"/>
                                          </p:val>
                                        </p:tav>
                                        <p:tav tm="100000">
                                          <p:val>
                                            <p:strVal val="#ppt_x"/>
                                          </p:val>
                                        </p:tav>
                                      </p:tavLst>
                                    </p:anim>
                                    <p:anim calcmode="lin" valueType="num">
                                      <p:cBhvr additive="base">
                                        <p:cTn id="83" dur="500" fill="hold"/>
                                        <p:tgtEl>
                                          <p:spTgt spid="41"/>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51">
                                            <p:txEl>
                                              <p:pRg st="14" end="14"/>
                                            </p:txEl>
                                          </p:spTgt>
                                        </p:tgtEl>
                                        <p:attrNameLst>
                                          <p:attrName>style.visibility</p:attrName>
                                        </p:attrNameLst>
                                      </p:cBhvr>
                                      <p:to>
                                        <p:strVal val="visible"/>
                                      </p:to>
                                    </p:set>
                                    <p:anim calcmode="lin" valueType="num">
                                      <p:cBhvr additive="base">
                                        <p:cTn id="86" dur="500" fill="hold"/>
                                        <p:tgtEl>
                                          <p:spTgt spid="51">
                                            <p:txEl>
                                              <p:pRg st="14" end="14"/>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51">
                                            <p:txEl>
                                              <p:pRg st="14" end="14"/>
                                            </p:txEl>
                                          </p:spTgt>
                                        </p:tgtEl>
                                        <p:attrNameLst>
                                          <p:attrName>ppt_y</p:attrName>
                                        </p:attrNameLst>
                                      </p:cBhvr>
                                      <p:tavLst>
                                        <p:tav tm="0">
                                          <p:val>
                                            <p:strVal val="1+#ppt_h/2"/>
                                          </p:val>
                                        </p:tav>
                                        <p:tav tm="100000">
                                          <p:val>
                                            <p:strVal val="#ppt_y"/>
                                          </p:val>
                                        </p:tav>
                                      </p:tavLst>
                                    </p:anim>
                                  </p:childTnLst>
                                </p:cTn>
                              </p:par>
                              <p:par>
                                <p:cTn id="88" presetID="1" presetClass="exit"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hidden"/>
                                      </p:to>
                                    </p:set>
                                  </p:childTnLst>
                                </p:cTn>
                              </p:par>
                              <p:par>
                                <p:cTn id="90" presetID="1" presetClass="exit" presetSubtype="0" fill="hold" grpId="2" nodeType="withEffect">
                                  <p:stCondLst>
                                    <p:cond delay="0"/>
                                  </p:stCondLst>
                                  <p:childTnLst>
                                    <p:set>
                                      <p:cBhvr>
                                        <p:cTn id="91"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1" grpId="2"/>
      <p:bldP spid="2" grpId="0" animBg="1"/>
      <p:bldP spid="2"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95900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299"/>
            <a:ext cx="1593726" cy="3540103"/>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Triangle 23">
            <a:extLst>
              <a:ext uri="{FF2B5EF4-FFF2-40B4-BE49-F238E27FC236}">
                <a16:creationId xmlns:a16="http://schemas.microsoft.com/office/drawing/2014/main" id="{636246F2-EBE6-5448-B071-DD61AB19589C}"/>
              </a:ext>
            </a:extLst>
          </p:cNvPr>
          <p:cNvSpPr/>
          <p:nvPr/>
        </p:nvSpPr>
        <p:spPr bwMode="auto">
          <a:xfrm>
            <a:off x="1408239" y="3773843"/>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C79FF1C-F05C-B747-A077-4DC825720691}"/>
              </a:ext>
            </a:extLst>
          </p:cNvPr>
          <p:cNvGrpSpPr/>
          <p:nvPr/>
        </p:nvGrpSpPr>
        <p:grpSpPr>
          <a:xfrm>
            <a:off x="619747" y="4715915"/>
            <a:ext cx="2475854" cy="1322993"/>
            <a:chOff x="735163" y="4350220"/>
            <a:chExt cx="2257441" cy="1206282"/>
          </a:xfrm>
        </p:grpSpPr>
        <p:pic>
          <p:nvPicPr>
            <p:cNvPr id="84" name="Picture 83">
              <a:extLst>
                <a:ext uri="{FF2B5EF4-FFF2-40B4-BE49-F238E27FC236}">
                  <a16:creationId xmlns:a16="http://schemas.microsoft.com/office/drawing/2014/main" id="{19234428-7E53-F747-AC2A-C7BBB233F121}"/>
                </a:ext>
              </a:extLst>
            </p:cNvPr>
            <p:cNvPicPr>
              <a:picLocks noChangeAspect="1"/>
            </p:cNvPicPr>
            <p:nvPr/>
          </p:nvPicPr>
          <p:blipFill>
            <a:blip r:embed="rId3"/>
            <a:stretch>
              <a:fillRect/>
            </a:stretch>
          </p:blipFill>
          <p:spPr>
            <a:xfrm>
              <a:off x="735163" y="4362850"/>
              <a:ext cx="365865" cy="1193652"/>
            </a:xfrm>
            <a:prstGeom prst="rect">
              <a:avLst/>
            </a:prstGeom>
          </p:spPr>
        </p:pic>
        <p:pic>
          <p:nvPicPr>
            <p:cNvPr id="85" name="Picture 84">
              <a:extLst>
                <a:ext uri="{FF2B5EF4-FFF2-40B4-BE49-F238E27FC236}">
                  <a16:creationId xmlns:a16="http://schemas.microsoft.com/office/drawing/2014/main" id="{0F5106D4-E78F-044E-A21A-618863CF70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86" name="Picture 85">
              <a:extLst>
                <a:ext uri="{FF2B5EF4-FFF2-40B4-BE49-F238E27FC236}">
                  <a16:creationId xmlns:a16="http://schemas.microsoft.com/office/drawing/2014/main" id="{13D99216-84ED-CC4F-BD94-2B22778574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87" name="Picture 86">
              <a:extLst>
                <a:ext uri="{FF2B5EF4-FFF2-40B4-BE49-F238E27FC236}">
                  <a16:creationId xmlns:a16="http://schemas.microsoft.com/office/drawing/2014/main" id="{C3AA5A79-D0F7-2543-A972-ECDA3E6719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88" name="Picture 87">
              <a:extLst>
                <a:ext uri="{FF2B5EF4-FFF2-40B4-BE49-F238E27FC236}">
                  <a16:creationId xmlns:a16="http://schemas.microsoft.com/office/drawing/2014/main" id="{B7CA4CFD-ED9A-184F-B4A1-52701EF4333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91" name="Picture 90">
              <a:extLst>
                <a:ext uri="{FF2B5EF4-FFF2-40B4-BE49-F238E27FC236}">
                  <a16:creationId xmlns:a16="http://schemas.microsoft.com/office/drawing/2014/main" id="{E1659344-6E28-964A-AC6F-41DB0DE31D87}"/>
                </a:ext>
              </a:extLst>
            </p:cNvPr>
            <p:cNvPicPr>
              <a:picLocks noChangeAspect="1"/>
            </p:cNvPicPr>
            <p:nvPr/>
          </p:nvPicPr>
          <p:blipFill>
            <a:blip r:embed="rId3"/>
            <a:stretch>
              <a:fillRect/>
            </a:stretch>
          </p:blipFill>
          <p:spPr>
            <a:xfrm>
              <a:off x="1509755" y="4353811"/>
              <a:ext cx="365865" cy="1193652"/>
            </a:xfrm>
            <a:prstGeom prst="rect">
              <a:avLst/>
            </a:prstGeom>
          </p:spPr>
        </p:pic>
        <p:pic>
          <p:nvPicPr>
            <p:cNvPr id="92" name="Picture 91">
              <a:extLst>
                <a:ext uri="{FF2B5EF4-FFF2-40B4-BE49-F238E27FC236}">
                  <a16:creationId xmlns:a16="http://schemas.microsoft.com/office/drawing/2014/main" id="{EC4BC1ED-87FD-0442-BAC2-A71128DFC4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93" name="Picture 92">
              <a:extLst>
                <a:ext uri="{FF2B5EF4-FFF2-40B4-BE49-F238E27FC236}">
                  <a16:creationId xmlns:a16="http://schemas.microsoft.com/office/drawing/2014/main" id="{577385A6-CB97-4C42-B868-E89CB31014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94" name="Picture 93">
              <a:extLst>
                <a:ext uri="{FF2B5EF4-FFF2-40B4-BE49-F238E27FC236}">
                  <a16:creationId xmlns:a16="http://schemas.microsoft.com/office/drawing/2014/main" id="{5B3DC6E3-1340-5246-BFAE-9A393D4BA1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95" name="Picture 94">
              <a:extLst>
                <a:ext uri="{FF2B5EF4-FFF2-40B4-BE49-F238E27FC236}">
                  <a16:creationId xmlns:a16="http://schemas.microsoft.com/office/drawing/2014/main" id="{31D9C098-A263-3145-BCA0-5B99B2ADBA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96" name="Picture 95">
              <a:extLst>
                <a:ext uri="{FF2B5EF4-FFF2-40B4-BE49-F238E27FC236}">
                  <a16:creationId xmlns:a16="http://schemas.microsoft.com/office/drawing/2014/main" id="{42988A08-C977-544E-94E7-4F632994E53E}"/>
                </a:ext>
              </a:extLst>
            </p:cNvPr>
            <p:cNvPicPr>
              <a:picLocks noChangeAspect="1"/>
            </p:cNvPicPr>
            <p:nvPr/>
          </p:nvPicPr>
          <p:blipFill>
            <a:blip r:embed="rId3"/>
            <a:stretch>
              <a:fillRect/>
            </a:stretch>
          </p:blipFill>
          <p:spPr>
            <a:xfrm>
              <a:off x="2325204" y="4350220"/>
              <a:ext cx="365865" cy="1193652"/>
            </a:xfrm>
            <a:prstGeom prst="rect">
              <a:avLst/>
            </a:prstGeom>
          </p:spPr>
        </p:pic>
        <p:pic>
          <p:nvPicPr>
            <p:cNvPr id="97" name="Picture 96">
              <a:extLst>
                <a:ext uri="{FF2B5EF4-FFF2-40B4-BE49-F238E27FC236}">
                  <a16:creationId xmlns:a16="http://schemas.microsoft.com/office/drawing/2014/main" id="{D0B96162-2356-1A4B-9EA1-17685D1B8B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98" name="Picture 97">
              <a:extLst>
                <a:ext uri="{FF2B5EF4-FFF2-40B4-BE49-F238E27FC236}">
                  <a16:creationId xmlns:a16="http://schemas.microsoft.com/office/drawing/2014/main" id="{652EB07F-7804-A840-B8C4-FD24863C57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99" name="Picture 98">
              <a:extLst>
                <a:ext uri="{FF2B5EF4-FFF2-40B4-BE49-F238E27FC236}">
                  <a16:creationId xmlns:a16="http://schemas.microsoft.com/office/drawing/2014/main" id="{AC16D5DB-0D4B-614C-A014-16ADF98F92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00" name="Picture 99">
              <a:extLst>
                <a:ext uri="{FF2B5EF4-FFF2-40B4-BE49-F238E27FC236}">
                  <a16:creationId xmlns:a16="http://schemas.microsoft.com/office/drawing/2014/main" id="{166AAA65-0FE8-044F-AAB1-E8E040526F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101" name="Left Brace 100">
            <a:extLst>
              <a:ext uri="{FF2B5EF4-FFF2-40B4-BE49-F238E27FC236}">
                <a16:creationId xmlns:a16="http://schemas.microsoft.com/office/drawing/2014/main" id="{BB278C84-BB67-524E-93EE-6022A52935AF}"/>
              </a:ext>
            </a:extLst>
          </p:cNvPr>
          <p:cNvSpPr/>
          <p:nvPr/>
        </p:nvSpPr>
        <p:spPr>
          <a:xfrm rot="5400000">
            <a:off x="1662448" y="2957825"/>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83" name="TextBox 82">
            <a:extLst>
              <a:ext uri="{FF2B5EF4-FFF2-40B4-BE49-F238E27FC236}">
                <a16:creationId xmlns:a16="http://schemas.microsoft.com/office/drawing/2014/main" id="{6D36CCC6-5E5C-4346-92ED-87D683426F7D}"/>
              </a:ext>
            </a:extLst>
          </p:cNvPr>
          <p:cNvSpPr txBox="1"/>
          <p:nvPr/>
        </p:nvSpPr>
        <p:spPr>
          <a:xfrm>
            <a:off x="1036822" y="4268860"/>
            <a:ext cx="1564043" cy="292645"/>
          </a:xfrm>
          <a:prstGeom prst="rect">
            <a:avLst/>
          </a:prstGeom>
          <a:noFill/>
        </p:spPr>
        <p:txBody>
          <a:bodyPr wrap="square" rtlCol="0">
            <a:spAutoFit/>
          </a:bodyPr>
          <a:lstStyle/>
          <a:p>
            <a:pPr algn="ctr" defTabSz="932418">
              <a:defRPr/>
            </a:pPr>
            <a:r>
              <a:rPr lang="en-US" sz="1122" kern="0" err="1">
                <a:solidFill>
                  <a:prstClr val="black"/>
                </a:solidFill>
                <a:latin typeface="+mj-lt"/>
              </a:rPr>
              <a:t>ESXi</a:t>
            </a:r>
            <a:r>
              <a:rPr lang="en-US" sz="1122" kern="0">
                <a:solidFill>
                  <a:prstClr val="black"/>
                </a:solidFill>
                <a:latin typeface="+mj-lt"/>
              </a:rPr>
              <a:t> hosts</a:t>
            </a:r>
          </a:p>
        </p:txBody>
      </p:sp>
      <p:pic>
        <p:nvPicPr>
          <p:cNvPr id="81" name="Picture 4" descr="Image result for vmware icon transparent">
            <a:extLst>
              <a:ext uri="{FF2B5EF4-FFF2-40B4-BE49-F238E27FC236}">
                <a16:creationId xmlns:a16="http://schemas.microsoft.com/office/drawing/2014/main" id="{7B113B1E-6CC3-564D-8C0C-2C14B81A9C1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95230" y="6294262"/>
            <a:ext cx="1353343" cy="2005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cxnSp>
        <p:nvCxnSpPr>
          <p:cNvPr id="131" name="Straight Arrow Connector 130">
            <a:extLst>
              <a:ext uri="{FF2B5EF4-FFF2-40B4-BE49-F238E27FC236}">
                <a16:creationId xmlns:a16="http://schemas.microsoft.com/office/drawing/2014/main" id="{28105B07-3C8E-1544-A41C-284E730C45B7}"/>
              </a:ext>
            </a:extLst>
          </p:cNvPr>
          <p:cNvCxnSpPr>
            <a:cxnSpLocks/>
          </p:cNvCxnSpPr>
          <p:nvPr/>
        </p:nvCxnSpPr>
        <p:spPr>
          <a:xfrm>
            <a:off x="6217587" y="2381443"/>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34" name="TextBox 133">
            <a:extLst>
              <a:ext uri="{FF2B5EF4-FFF2-40B4-BE49-F238E27FC236}">
                <a16:creationId xmlns:a16="http://schemas.microsoft.com/office/drawing/2014/main" id="{DBE111A8-6E63-1146-B471-E570750A17FD}"/>
              </a:ext>
            </a:extLst>
          </p:cNvPr>
          <p:cNvSpPr txBox="1"/>
          <p:nvPr/>
        </p:nvSpPr>
        <p:spPr>
          <a:xfrm>
            <a:off x="5580110" y="2416095"/>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orchestration and data upload</a:t>
            </a:r>
          </a:p>
          <a:p>
            <a:pPr algn="r" defTabSz="932418">
              <a:defRPr/>
            </a:pPr>
            <a:r>
              <a:rPr lang="en-US" sz="1000" i="1" dirty="0">
                <a:solidFill>
                  <a:schemeClr val="accent2"/>
                </a:solidFill>
              </a:rPr>
              <a:t>(HTTPS 443)</a:t>
            </a:r>
          </a:p>
        </p:txBody>
      </p:sp>
      <p:sp>
        <p:nvSpPr>
          <p:cNvPr id="138" name="Oval 137">
            <a:extLst>
              <a:ext uri="{FF2B5EF4-FFF2-40B4-BE49-F238E27FC236}">
                <a16:creationId xmlns:a16="http://schemas.microsoft.com/office/drawing/2014/main" id="{9E2E47E5-12FB-4549-BBA9-B8061A41283F}"/>
              </a:ext>
            </a:extLst>
          </p:cNvPr>
          <p:cNvSpPr/>
          <p:nvPr/>
        </p:nvSpPr>
        <p:spPr bwMode="auto">
          <a:xfrm>
            <a:off x="8648909" y="2497646"/>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292645"/>
          </a:xfrm>
          <a:prstGeom prst="rect">
            <a:avLst/>
          </a:prstGeom>
          <a:noFill/>
        </p:spPr>
        <p:txBody>
          <a:bodyPr wrap="square" rtlCol="0">
            <a:spAutoFit/>
          </a:bodyPr>
          <a:lstStyle/>
          <a:p>
            <a:pPr algn="ctr" defTabSz="932418">
              <a:defRPr/>
            </a:pPr>
            <a:r>
              <a:rPr lang="en-US" sz="1122" kern="0">
                <a:solidFill>
                  <a:prstClr val="black"/>
                </a:solidFill>
                <a:latin typeface="+mj-lt"/>
              </a:rPr>
              <a:t>vCenter Server</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nvGraphicFramePr>
        <p:xfrm>
          <a:off x="5323694" y="4783679"/>
          <a:ext cx="2904511" cy="1091887"/>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dirty="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Change Block Tracking (CBT)</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VMware Snapshots</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dirty="0">
                          <a:ln>
                            <a:noFill/>
                          </a:ln>
                          <a:solidFill>
                            <a:prstClr val="black"/>
                          </a:solidFill>
                          <a:effectLst/>
                          <a:uLnTx/>
                          <a:uFillTx/>
                          <a:latin typeface="+mn-lt"/>
                          <a:ea typeface="+mn-ea"/>
                          <a:cs typeface="Segoe UI" panose="020B0502040204020203" pitchFamily="34" charset="0"/>
                        </a:rPr>
                        <a:t>VMware VDDK</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280408"/>
                  </a:ext>
                </a:extLst>
              </a:tr>
            </a:tbl>
          </a:graphicData>
        </a:graphic>
      </p:graphicFrame>
      <p:sp>
        <p:nvSpPr>
          <p:cNvPr id="11" name="Rectangle 10">
            <a:extLst>
              <a:ext uri="{FF2B5EF4-FFF2-40B4-BE49-F238E27FC236}">
                <a16:creationId xmlns:a16="http://schemas.microsoft.com/office/drawing/2014/main" id="{E642876A-0542-8343-972F-0FF9F056D5E5}"/>
              </a:ext>
            </a:extLst>
          </p:cNvPr>
          <p:cNvSpPr/>
          <p:nvPr/>
        </p:nvSpPr>
        <p:spPr>
          <a:xfrm rot="19457583">
            <a:off x="3755041" y="3146391"/>
            <a:ext cx="1561190" cy="265009"/>
          </a:xfrm>
          <a:prstGeom prst="rect">
            <a:avLst/>
          </a:prstGeom>
          <a:noFill/>
        </p:spPr>
        <p:txBody>
          <a:bodyPr wrap="square" rtlCol="0">
            <a:spAutoFit/>
          </a:bodyPr>
          <a:lstStyle/>
          <a:p>
            <a:pPr algn="r" defTabSz="932418"/>
            <a:r>
              <a:rPr lang="en-US" sz="1122" i="1" kern="0">
                <a:solidFill>
                  <a:schemeClr val="accent4"/>
                </a:solidFill>
              </a:rPr>
              <a:t>Replication data</a:t>
            </a:r>
          </a:p>
        </p:txBody>
      </p:sp>
      <p:sp>
        <p:nvSpPr>
          <p:cNvPr id="78" name="TextBox 77">
            <a:extLst>
              <a:ext uri="{FF2B5EF4-FFF2-40B4-BE49-F238E27FC236}">
                <a16:creationId xmlns:a16="http://schemas.microsoft.com/office/drawing/2014/main" id="{26A7D111-7143-954F-8ADA-7BCD98717953}"/>
              </a:ext>
            </a:extLst>
          </p:cNvPr>
          <p:cNvSpPr txBox="1"/>
          <p:nvPr/>
        </p:nvSpPr>
        <p:spPr>
          <a:xfrm>
            <a:off x="3066328" y="5609401"/>
            <a:ext cx="1955929" cy="265009"/>
          </a:xfrm>
          <a:prstGeom prst="rect">
            <a:avLst/>
          </a:prstGeom>
          <a:noFill/>
        </p:spPr>
        <p:txBody>
          <a:bodyPr wrap="square" rtlCol="0">
            <a:spAutoFit/>
          </a:bodyPr>
          <a:lstStyle/>
          <a:p>
            <a:pPr algn="ctr" defTabSz="932418">
              <a:defRPr/>
            </a:pPr>
            <a:r>
              <a:rPr lang="en-US" sz="1122" kern="0">
                <a:solidFill>
                  <a:prstClr val="black"/>
                </a:solidFill>
                <a:latin typeface="+mj-lt"/>
              </a:rPr>
              <a:t>Datastore</a:t>
            </a:r>
          </a:p>
        </p:txBody>
      </p:sp>
      <p:grpSp>
        <p:nvGrpSpPr>
          <p:cNvPr id="79" name="Group 78">
            <a:extLst>
              <a:ext uri="{FF2B5EF4-FFF2-40B4-BE49-F238E27FC236}">
                <a16:creationId xmlns:a16="http://schemas.microsoft.com/office/drawing/2014/main" id="{183BBCE7-40A2-7A44-B954-F09B8130B86E}"/>
              </a:ext>
            </a:extLst>
          </p:cNvPr>
          <p:cNvGrpSpPr/>
          <p:nvPr/>
        </p:nvGrpSpPr>
        <p:grpSpPr>
          <a:xfrm>
            <a:off x="3750551" y="4970646"/>
            <a:ext cx="587482" cy="558010"/>
            <a:chOff x="6199486" y="4329361"/>
            <a:chExt cx="589482" cy="559910"/>
          </a:xfrm>
        </p:grpSpPr>
        <p:sp>
          <p:nvSpPr>
            <p:cNvPr id="80" name="Oval 79">
              <a:extLst>
                <a:ext uri="{FF2B5EF4-FFF2-40B4-BE49-F238E27FC236}">
                  <a16:creationId xmlns:a16="http://schemas.microsoft.com/office/drawing/2014/main" id="{4E1143DC-2C0B-144D-A11E-58056474A443}"/>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Stored Data 81">
              <a:extLst>
                <a:ext uri="{FF2B5EF4-FFF2-40B4-BE49-F238E27FC236}">
                  <a16:creationId xmlns:a16="http://schemas.microsoft.com/office/drawing/2014/main" id="{B791BDFF-FC27-BD45-B558-26FFFB88018A}"/>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E060189-47DC-3944-9A24-FFB953683BA9}"/>
              </a:ext>
            </a:extLst>
          </p:cNvPr>
          <p:cNvCxnSpPr/>
          <p:nvPr/>
        </p:nvCxnSpPr>
        <p:spPr>
          <a:xfrm flipH="1">
            <a:off x="3190180" y="5342379"/>
            <a:ext cx="428091"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Snapshot and CBT requests (TCP 443)</a:t>
            </a:r>
          </a:p>
        </p:txBody>
      </p:sp>
      <p:sp>
        <p:nvSpPr>
          <p:cNvPr id="90" name="Oval 89">
            <a:extLst>
              <a:ext uri="{FF2B5EF4-FFF2-40B4-BE49-F238E27FC236}">
                <a16:creationId xmlns:a16="http://schemas.microsoft.com/office/drawing/2014/main" id="{6599810E-284F-8043-88D6-EDED398268D4}"/>
              </a:ext>
            </a:extLst>
          </p:cNvPr>
          <p:cNvSpPr/>
          <p:nvPr/>
        </p:nvSpPr>
        <p:spPr bwMode="auto">
          <a:xfrm>
            <a:off x="2071241" y="2202618"/>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2249092" y="2650526"/>
            <a:ext cx="829719" cy="246221"/>
          </a:xfrm>
          <a:prstGeom prst="rect">
            <a:avLst/>
          </a:prstGeom>
          <a:noFill/>
        </p:spPr>
        <p:txBody>
          <a:bodyPr wrap="square" rtlCol="0">
            <a:spAutoFit/>
          </a:bodyPr>
          <a:lstStyle/>
          <a:p>
            <a:pPr defTabSz="932418">
              <a:defRPr/>
            </a:pPr>
            <a:r>
              <a:rPr lang="en-US" sz="1000" i="1">
                <a:solidFill>
                  <a:schemeClr val="accent2"/>
                </a:solidFill>
              </a:rPr>
              <a:t>TCP 902</a:t>
            </a:r>
          </a:p>
        </p:txBody>
      </p:sp>
      <p:sp>
        <p:nvSpPr>
          <p:cNvPr id="109" name="Oval 108">
            <a:extLst>
              <a:ext uri="{FF2B5EF4-FFF2-40B4-BE49-F238E27FC236}">
                <a16:creationId xmlns:a16="http://schemas.microsoft.com/office/drawing/2014/main" id="{F017E398-44D0-A14F-9546-B11B85E4D1EC}"/>
              </a:ext>
            </a:extLst>
          </p:cNvPr>
          <p:cNvSpPr/>
          <p:nvPr/>
        </p:nvSpPr>
        <p:spPr bwMode="auto">
          <a:xfrm>
            <a:off x="2071241" y="2655757"/>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4"/>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488712" y="2501069"/>
            <a:ext cx="450427" cy="450427"/>
          </a:xfrm>
          <a:prstGeom prst="rect">
            <a:avLst/>
          </a:prstGeom>
        </p:spPr>
      </p:pic>
      <p:pic>
        <p:nvPicPr>
          <p:cNvPr id="126" name="Graphic 125">
            <a:extLst>
              <a:ext uri="{FF2B5EF4-FFF2-40B4-BE49-F238E27FC236}">
                <a16:creationId xmlns:a16="http://schemas.microsoft.com/office/drawing/2014/main" id="{86DA7D55-15F5-D040-979C-0B47FCCF99E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494193" y="3317845"/>
            <a:ext cx="439465" cy="439465"/>
          </a:xfrm>
          <a:prstGeom prst="rect">
            <a:avLst/>
          </a:prstGeom>
        </p:spPr>
      </p:pic>
      <p:pic>
        <p:nvPicPr>
          <p:cNvPr id="127" name="Graphic 126">
            <a:extLst>
              <a:ext uri="{FF2B5EF4-FFF2-40B4-BE49-F238E27FC236}">
                <a16:creationId xmlns:a16="http://schemas.microsoft.com/office/drawing/2014/main" id="{D4D518FF-45FC-314F-9257-4097286C5A80}"/>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494193" y="4106729"/>
            <a:ext cx="439465" cy="439465"/>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6" name="TextBox 145">
            <a:extLst>
              <a:ext uri="{FF2B5EF4-FFF2-40B4-BE49-F238E27FC236}">
                <a16:creationId xmlns:a16="http://schemas.microsoft.com/office/drawing/2014/main" id="{6134072F-DABB-EA45-B611-563F8E4665F6}"/>
              </a:ext>
            </a:extLst>
          </p:cNvPr>
          <p:cNvSpPr txBox="1"/>
          <p:nvPr/>
        </p:nvSpPr>
        <p:spPr>
          <a:xfrm>
            <a:off x="9005755" y="371410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Service Bus</a:t>
            </a:r>
          </a:p>
        </p:txBody>
      </p:sp>
      <p:sp>
        <p:nvSpPr>
          <p:cNvPr id="147" name="TextBox 146">
            <a:extLst>
              <a:ext uri="{FF2B5EF4-FFF2-40B4-BE49-F238E27FC236}">
                <a16:creationId xmlns:a16="http://schemas.microsoft.com/office/drawing/2014/main" id="{9BD8DF66-5593-6D43-AB6F-14EE70A894F3}"/>
              </a:ext>
            </a:extLst>
          </p:cNvPr>
          <p:cNvSpPr txBox="1"/>
          <p:nvPr/>
        </p:nvSpPr>
        <p:spPr>
          <a:xfrm>
            <a:off x="9005755" y="454545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Key Vault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494193" y="496393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5345752"/>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4</a:t>
            </a:r>
          </a:p>
        </p:txBody>
      </p:sp>
      <p:sp>
        <p:nvSpPr>
          <p:cNvPr id="4" name="Title 1">
            <a:extLst>
              <a:ext uri="{FF2B5EF4-FFF2-40B4-BE49-F238E27FC236}">
                <a16:creationId xmlns:a16="http://schemas.microsoft.com/office/drawing/2014/main" id="{3F052065-F415-4F54-BACC-12CDD75E91D2}"/>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r>
              <a:rPr lang="en-US" spc="-51" dirty="0">
                <a:latin typeface="Segoe UI Semibold (Headings)"/>
              </a:rPr>
              <a:t>Agentless VMware: Scale-out architecture</a:t>
            </a:r>
          </a:p>
        </p:txBody>
      </p:sp>
      <p:cxnSp>
        <p:nvCxnSpPr>
          <p:cNvPr id="3" name="Straight Arrow Connector 2">
            <a:extLst>
              <a:ext uri="{FF2B5EF4-FFF2-40B4-BE49-F238E27FC236}">
                <a16:creationId xmlns:a16="http://schemas.microsoft.com/office/drawing/2014/main" id="{D577574A-EC91-4EB0-B57D-354965507E01}"/>
              </a:ext>
            </a:extLst>
          </p:cNvPr>
          <p:cNvCxnSpPr>
            <a:cxnSpLocks/>
          </p:cNvCxnSpPr>
          <p:nvPr/>
        </p:nvCxnSpPr>
        <p:spPr>
          <a:xfrm>
            <a:off x="6223342" y="3206701"/>
            <a:ext cx="2533123"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5" name="TextBox 4">
            <a:extLst>
              <a:ext uri="{FF2B5EF4-FFF2-40B4-BE49-F238E27FC236}">
                <a16:creationId xmlns:a16="http://schemas.microsoft.com/office/drawing/2014/main" id="{7A74C92A-2AF3-42FE-B287-5AE8F8D655E7}"/>
              </a:ext>
            </a:extLst>
          </p:cNvPr>
          <p:cNvSpPr txBox="1"/>
          <p:nvPr/>
        </p:nvSpPr>
        <p:spPr>
          <a:xfrm>
            <a:off x="5580110" y="3232846"/>
            <a:ext cx="3052368" cy="400110"/>
          </a:xfrm>
          <a:prstGeom prst="rect">
            <a:avLst/>
          </a:prstGeom>
          <a:noFill/>
        </p:spPr>
        <p:txBody>
          <a:bodyPr wrap="square" rtlCol="0">
            <a:spAutoFit/>
          </a:bodyPr>
          <a:lstStyle/>
          <a:p>
            <a:pPr algn="r" defTabSz="932418">
              <a:defRPr/>
            </a:pPr>
            <a:r>
              <a:rPr lang="en-US" sz="1000" i="1" dirty="0">
                <a:solidFill>
                  <a:schemeClr val="accent2"/>
                </a:solidFill>
              </a:rPr>
              <a:t>Replication data upload</a:t>
            </a:r>
          </a:p>
          <a:p>
            <a:pPr algn="r" defTabSz="932418">
              <a:defRPr/>
            </a:pPr>
            <a:r>
              <a:rPr lang="en-US" sz="1000" i="1" dirty="0">
                <a:solidFill>
                  <a:schemeClr val="accent2"/>
                </a:solidFill>
              </a:rPr>
              <a:t>(HTTPS 443)</a:t>
            </a:r>
          </a:p>
        </p:txBody>
      </p:sp>
      <p:sp>
        <p:nvSpPr>
          <p:cNvPr id="6" name="Rectangle 5">
            <a:extLst>
              <a:ext uri="{FF2B5EF4-FFF2-40B4-BE49-F238E27FC236}">
                <a16:creationId xmlns:a16="http://schemas.microsoft.com/office/drawing/2014/main" id="{56C68E32-8A05-440B-A99F-08873A588705}"/>
              </a:ext>
            </a:extLst>
          </p:cNvPr>
          <p:cNvSpPr/>
          <p:nvPr/>
        </p:nvSpPr>
        <p:spPr>
          <a:xfrm>
            <a:off x="4942783" y="1272929"/>
            <a:ext cx="1607535" cy="268607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7" name="Group 6">
            <a:extLst>
              <a:ext uri="{FF2B5EF4-FFF2-40B4-BE49-F238E27FC236}">
                <a16:creationId xmlns:a16="http://schemas.microsoft.com/office/drawing/2014/main" id="{84682FB6-DDDF-42C6-9B61-2D8ED4679C2E}"/>
              </a:ext>
            </a:extLst>
          </p:cNvPr>
          <p:cNvGrpSpPr/>
          <p:nvPr/>
        </p:nvGrpSpPr>
        <p:grpSpPr>
          <a:xfrm>
            <a:off x="4867655" y="1788115"/>
            <a:ext cx="1756774" cy="2192836"/>
            <a:chOff x="4867655" y="1788115"/>
            <a:chExt cx="1756774" cy="2192836"/>
          </a:xfrm>
        </p:grpSpPr>
        <p:grpSp>
          <p:nvGrpSpPr>
            <p:cNvPr id="16" name="Group 15">
              <a:extLst>
                <a:ext uri="{FF2B5EF4-FFF2-40B4-BE49-F238E27FC236}">
                  <a16:creationId xmlns:a16="http://schemas.microsoft.com/office/drawing/2014/main" id="{9819BDD2-63E2-964A-A284-0B198405ED13}"/>
                </a:ext>
              </a:extLst>
            </p:cNvPr>
            <p:cNvGrpSpPr/>
            <p:nvPr/>
          </p:nvGrpSpPr>
          <p:grpSpPr>
            <a:xfrm>
              <a:off x="5418629"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4867655" y="1788115"/>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appliance for VMware</a:t>
              </a:r>
            </a:p>
          </p:txBody>
        </p:sp>
        <p:grpSp>
          <p:nvGrpSpPr>
            <p:cNvPr id="103" name="Group 102">
              <a:extLst>
                <a:ext uri="{FF2B5EF4-FFF2-40B4-BE49-F238E27FC236}">
                  <a16:creationId xmlns:a16="http://schemas.microsoft.com/office/drawing/2014/main" id="{751D9159-B423-419A-A93A-5B8E0247A48B}"/>
                </a:ext>
              </a:extLst>
            </p:cNvPr>
            <p:cNvGrpSpPr/>
            <p:nvPr/>
          </p:nvGrpSpPr>
          <p:grpSpPr>
            <a:xfrm>
              <a:off x="5432190" y="2936676"/>
              <a:ext cx="639578" cy="589642"/>
              <a:chOff x="2561731" y="4829061"/>
              <a:chExt cx="639578" cy="589642"/>
            </a:xfrm>
          </p:grpSpPr>
          <p:sp>
            <p:nvSpPr>
              <p:cNvPr id="108" name="Freeform 5">
                <a:extLst>
                  <a:ext uri="{FF2B5EF4-FFF2-40B4-BE49-F238E27FC236}">
                    <a16:creationId xmlns:a16="http://schemas.microsoft.com/office/drawing/2014/main" id="{CAB066ED-6C89-4B9C-B69D-8DA45CBB9CED}"/>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12" name="Picture 111">
                <a:extLst>
                  <a:ext uri="{FF2B5EF4-FFF2-40B4-BE49-F238E27FC236}">
                    <a16:creationId xmlns:a16="http://schemas.microsoft.com/office/drawing/2014/main" id="{9E3C9A3E-4377-40D1-B23C-F5F93AE4568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2" name="TextBox 1">
              <a:extLst>
                <a:ext uri="{FF2B5EF4-FFF2-40B4-BE49-F238E27FC236}">
                  <a16:creationId xmlns:a16="http://schemas.microsoft.com/office/drawing/2014/main" id="{E8770070-C7A5-4866-82A1-C89318C00AB3}"/>
                </a:ext>
              </a:extLst>
            </p:cNvPr>
            <p:cNvSpPr txBox="1"/>
            <p:nvPr/>
          </p:nvSpPr>
          <p:spPr>
            <a:xfrm>
              <a:off x="4882902" y="3543267"/>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scale-out appliance for VMware</a:t>
              </a:r>
            </a:p>
          </p:txBody>
        </p:sp>
      </p:grpSp>
      <p:grpSp>
        <p:nvGrpSpPr>
          <p:cNvPr id="72" name="Group 71">
            <a:extLst>
              <a:ext uri="{FF2B5EF4-FFF2-40B4-BE49-F238E27FC236}">
                <a16:creationId xmlns:a16="http://schemas.microsoft.com/office/drawing/2014/main" id="{7229BE93-716A-8742-9001-B22AC54D8D73}"/>
              </a:ext>
            </a:extLst>
          </p:cNvPr>
          <p:cNvGrpSpPr/>
          <p:nvPr/>
        </p:nvGrpSpPr>
        <p:grpSpPr>
          <a:xfrm rot="19470619">
            <a:off x="2816341" y="3673039"/>
            <a:ext cx="2796805" cy="95707"/>
            <a:chOff x="2277061" y="2866157"/>
            <a:chExt cx="1796694" cy="64572"/>
          </a:xfrm>
        </p:grpSpPr>
        <p:cxnSp>
          <p:nvCxnSpPr>
            <p:cNvPr id="73" name="Straight Arrow Connector 72">
              <a:extLst>
                <a:ext uri="{FF2B5EF4-FFF2-40B4-BE49-F238E27FC236}">
                  <a16:creationId xmlns:a16="http://schemas.microsoft.com/office/drawing/2014/main" id="{9661F7CA-B1AB-0343-80D0-434320F9878F}"/>
                </a:ext>
              </a:extLst>
            </p:cNvPr>
            <p:cNvCxnSpPr>
              <a:cxnSpLocks/>
            </p:cNvCxnSpPr>
            <p:nvPr/>
          </p:nvCxnSpPr>
          <p:spPr>
            <a:xfrm>
              <a:off x="2277061" y="2930729"/>
              <a:ext cx="1796694" cy="0"/>
            </a:xfrm>
            <a:prstGeom prst="straightConnector1">
              <a:avLst/>
            </a:prstGeom>
            <a:noFill/>
            <a:ln w="19050" cap="flat" cmpd="sng" algn="ctr">
              <a:solidFill>
                <a:schemeClr val="accent5">
                  <a:alpha val="50000"/>
                </a:schemeClr>
              </a:solidFill>
              <a:prstDash val="solid"/>
              <a:headEnd type="none"/>
              <a:tailEnd type="triangle"/>
            </a:ln>
            <a:effectLst/>
          </p:spPr>
        </p:cxnSp>
        <p:cxnSp>
          <p:nvCxnSpPr>
            <p:cNvPr id="75" name="Straight Arrow Connector 74">
              <a:extLst>
                <a:ext uri="{FF2B5EF4-FFF2-40B4-BE49-F238E27FC236}">
                  <a16:creationId xmlns:a16="http://schemas.microsoft.com/office/drawing/2014/main" id="{95721292-F31E-4A45-8E53-D69EBBE12CD8}"/>
                </a:ext>
              </a:extLst>
            </p:cNvPr>
            <p:cNvCxnSpPr>
              <a:cxnSpLocks/>
            </p:cNvCxnSpPr>
            <p:nvPr/>
          </p:nvCxnSpPr>
          <p:spPr>
            <a:xfrm flipH="1">
              <a:off x="2277061" y="2866157"/>
              <a:ext cx="1796694" cy="0"/>
            </a:xfrm>
            <a:prstGeom prst="straightConnector1">
              <a:avLst/>
            </a:prstGeom>
            <a:noFill/>
            <a:ln w="19050" cap="flat" cmpd="sng" algn="ctr">
              <a:solidFill>
                <a:schemeClr val="accent5">
                  <a:alpha val="50000"/>
                </a:schemeClr>
              </a:solidFill>
              <a:prstDash val="solid"/>
              <a:headEnd type="none"/>
              <a:tailEnd type="triangle"/>
            </a:ln>
            <a:effectLst/>
          </p:spPr>
        </p:cxnSp>
      </p:grpSp>
      <p:grpSp>
        <p:nvGrpSpPr>
          <p:cNvPr id="20" name="Group 19">
            <a:extLst>
              <a:ext uri="{FF2B5EF4-FFF2-40B4-BE49-F238E27FC236}">
                <a16:creationId xmlns:a16="http://schemas.microsoft.com/office/drawing/2014/main" id="{62B3BB74-1AA7-7148-B5F7-D3365867F59C}"/>
              </a:ext>
            </a:extLst>
          </p:cNvPr>
          <p:cNvGrpSpPr/>
          <p:nvPr/>
        </p:nvGrpSpPr>
        <p:grpSpPr>
          <a:xfrm>
            <a:off x="1968077" y="2496161"/>
            <a:ext cx="3309529" cy="106551"/>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Tree>
    <p:extLst>
      <p:ext uri="{BB962C8B-B14F-4D97-AF65-F5344CB8AC3E}">
        <p14:creationId xmlns:p14="http://schemas.microsoft.com/office/powerpoint/2010/main" val="24664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DFA8-3467-4963-A786-2FE3D06EFF74}"/>
              </a:ext>
            </a:extLst>
          </p:cNvPr>
          <p:cNvSpPr>
            <a:spLocks noGrp="1"/>
          </p:cNvSpPr>
          <p:nvPr>
            <p:ph type="title"/>
          </p:nvPr>
        </p:nvSpPr>
        <p:spPr>
          <a:xfrm>
            <a:off x="600855" y="597449"/>
            <a:ext cx="4242764" cy="5796388"/>
          </a:xfrm>
        </p:spPr>
        <p:txBody>
          <a:bodyPr wrap="square" anchor="ctr">
            <a:normAutofit/>
          </a:bodyPr>
          <a:lstStyle/>
          <a:p>
            <a:r>
              <a:rPr lang="en-GB" dirty="0"/>
              <a:t>Discovery is key</a:t>
            </a:r>
          </a:p>
        </p:txBody>
      </p:sp>
      <p:pic>
        <p:nvPicPr>
          <p:cNvPr id="1026" name="Picture 2" descr="Gartner migration going off the rails graphic">
            <a:extLst>
              <a:ext uri="{FF2B5EF4-FFF2-40B4-BE49-F238E27FC236}">
                <a16:creationId xmlns:a16="http://schemas.microsoft.com/office/drawing/2014/main" id="{F2B21974-1F34-4FEE-AACE-1B11C9B73A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7863" y="456574"/>
            <a:ext cx="6994525" cy="5735509"/>
          </a:xfrm>
          <a:prstGeom prst="rect">
            <a:avLst/>
          </a:prstGeom>
          <a:noFill/>
        </p:spPr>
      </p:pic>
      <p:sp>
        <p:nvSpPr>
          <p:cNvPr id="5" name="TextBox 4">
            <a:extLst>
              <a:ext uri="{FF2B5EF4-FFF2-40B4-BE49-F238E27FC236}">
                <a16:creationId xmlns:a16="http://schemas.microsoft.com/office/drawing/2014/main" id="{DE90A535-48C0-43F1-89C8-ADE9E3F3C5E0}"/>
              </a:ext>
            </a:extLst>
          </p:cNvPr>
          <p:cNvSpPr txBox="1"/>
          <p:nvPr/>
        </p:nvSpPr>
        <p:spPr>
          <a:xfrm>
            <a:off x="179320" y="6419484"/>
            <a:ext cx="10941250" cy="376684"/>
          </a:xfrm>
          <a:prstGeom prst="rect">
            <a:avLst/>
          </a:prstGeom>
          <a:noFill/>
        </p:spPr>
        <p:txBody>
          <a:bodyPr wrap="square">
            <a:spAutoFit/>
          </a:bodyPr>
          <a:lstStyle/>
          <a:p>
            <a:pPr defTabSz="932563">
              <a:spcAft>
                <a:spcPts val="612"/>
              </a:spcAft>
            </a:pPr>
            <a:r>
              <a:rPr lang="en-GB" dirty="0">
                <a:solidFill>
                  <a:srgbClr val="000000"/>
                </a:solidFill>
                <a:latin typeface="Segoe UI"/>
              </a:rPr>
              <a:t>https://www.gartner.com/smarterwithgartner/6-ways-cloud-migration-costs-go-off-the-rails/</a:t>
            </a:r>
          </a:p>
        </p:txBody>
      </p:sp>
      <p:sp>
        <p:nvSpPr>
          <p:cNvPr id="4" name="Rectangle 3">
            <a:extLst>
              <a:ext uri="{FF2B5EF4-FFF2-40B4-BE49-F238E27FC236}">
                <a16:creationId xmlns:a16="http://schemas.microsoft.com/office/drawing/2014/main" id="{69DADB89-0503-4BC5-894F-BBF4E4B8CAA2}"/>
              </a:ext>
              <a:ext uri="{C183D7F6-B498-43B3-948B-1728B52AA6E4}">
                <adec:decorative xmlns:adec="http://schemas.microsoft.com/office/drawing/2017/decorative" val="1"/>
              </a:ext>
            </a:extLst>
          </p:cNvPr>
          <p:cNvSpPr/>
          <p:nvPr/>
        </p:nvSpPr>
        <p:spPr bwMode="auto">
          <a:xfrm>
            <a:off x="6405151" y="4131787"/>
            <a:ext cx="1758961" cy="106836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2040" dirty="0" err="1">
              <a:gradFill>
                <a:gsLst>
                  <a:gs pos="0">
                    <a:srgbClr val="000000"/>
                  </a:gs>
                  <a:gs pos="100000">
                    <a:srgbClr val="000000"/>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194223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nchor="ctr"/>
          <a:lstStyle/>
          <a:p>
            <a:pPr lvl="0"/>
            <a:r>
              <a:rPr lang="en-US">
                <a:cs typeface="Segoe UI"/>
              </a:rPr>
              <a:t>Agentless Hyper-V migrations</a:t>
            </a:r>
          </a:p>
        </p:txBody>
      </p:sp>
    </p:spTree>
    <p:extLst>
      <p:ext uri="{BB962C8B-B14F-4D97-AF65-F5344CB8AC3E}">
        <p14:creationId xmlns:p14="http://schemas.microsoft.com/office/powerpoint/2010/main" val="392186278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6815947" y="4014168"/>
            <a:ext cx="5350564"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400">
                <a:solidFill>
                  <a:srgbClr val="0070C0"/>
                </a:solidFill>
                <a:latin typeface="Segoe UI"/>
              </a:rPr>
              <a:t>Deploy Hyper-V Replication Provider </a:t>
            </a:r>
            <a:r>
              <a:rPr lang="en-US" altLang="en-US" sz="1400">
                <a:solidFill>
                  <a:prstClr val="black"/>
                </a:solidFill>
                <a:latin typeface="Segoe UI"/>
              </a:rPr>
              <a:t>on Hyper-V host</a:t>
            </a:r>
          </a:p>
          <a:p>
            <a:pPr marL="0" indent="0" defTabSz="914191" fontAlgn="base">
              <a:spcBef>
                <a:spcPct val="0"/>
              </a:spcBef>
              <a:spcAft>
                <a:spcPct val="0"/>
              </a:spcAft>
              <a:buSzTx/>
              <a:buNone/>
            </a:pPr>
            <a:endParaRPr lang="en-US" altLang="en-US" sz="1400">
              <a:solidFill>
                <a:srgbClr val="0070C0"/>
              </a:soli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Start replicating </a:t>
            </a:r>
            <a:r>
              <a:rPr lang="en-US" altLang="en-US" sz="14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The Hyper-V Replication Provider orchestrates </a:t>
            </a:r>
            <a:r>
              <a:rPr lang="en-US" altLang="en-US" sz="14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Perform test migrations </a:t>
            </a:r>
            <a:r>
              <a:rPr lang="en-US" altLang="en-US" sz="14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Migrate to Azure </a:t>
            </a:r>
            <a:r>
              <a:rPr lang="en-US" altLang="en-US" sz="1400">
                <a:gradFill>
                  <a:gsLst>
                    <a:gs pos="2917">
                      <a:srgbClr val="1A1A1A"/>
                    </a:gs>
                    <a:gs pos="30000">
                      <a:srgbClr val="1A1A1A"/>
                    </a:gs>
                  </a:gsLst>
                  <a:lin ang="5400000" scaled="0"/>
                </a:gradFill>
                <a:latin typeface="Segoe UI"/>
              </a:rPr>
              <a:t>with zero data-loss and minimal downtime</a:t>
            </a:r>
          </a:p>
          <a:p>
            <a:pPr marL="233149" indent="-233149" defTabSz="951304"/>
            <a:endParaRPr lang="en-US" sz="2244">
              <a:gradFill>
                <a:gsLst>
                  <a:gs pos="1250">
                    <a:prstClr val="black"/>
                  </a:gs>
                  <a:gs pos="100000">
                    <a:prstClr val="black"/>
                  </a:gs>
                </a:gsLst>
                <a:lin ang="5400000" scaled="0"/>
              </a:gradFill>
            </a:endParaRPr>
          </a:p>
        </p:txBody>
      </p:sp>
      <p:pic>
        <p:nvPicPr>
          <p:cNvPr id="6" name="Picture 4">
            <a:extLst>
              <a:ext uri="{FF2B5EF4-FFF2-40B4-BE49-F238E27FC236}">
                <a16:creationId xmlns:a16="http://schemas.microsoft.com/office/drawing/2014/main" id="{1A2EA3C5-B0AA-4F6F-A512-D0C8D55048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2416098" y="5380729"/>
            <a:ext cx="1727588" cy="740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99A80-44B1-4DEE-BD84-0E347EEE9FA6}"/>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a:endParaRPr>
          </a:p>
        </p:txBody>
      </p:sp>
      <p:pic>
        <p:nvPicPr>
          <p:cNvPr id="3" name="Picture 2">
            <a:extLst>
              <a:ext uri="{FF2B5EF4-FFF2-40B4-BE49-F238E27FC236}">
                <a16:creationId xmlns:a16="http://schemas.microsoft.com/office/drawing/2014/main" id="{C572FF9E-B918-4FE9-A4FE-6268AAA69E3F}"/>
              </a:ext>
            </a:extLst>
          </p:cNvPr>
          <p:cNvPicPr>
            <a:picLocks noChangeAspect="1"/>
          </p:cNvPicPr>
          <p:nvPr/>
        </p:nvPicPr>
        <p:blipFill>
          <a:blip r:embed="rId4"/>
          <a:stretch>
            <a:fillRect/>
          </a:stretch>
        </p:blipFill>
        <p:spPr>
          <a:xfrm rot="5400000">
            <a:off x="3081048" y="3747236"/>
            <a:ext cx="331314" cy="1189022"/>
          </a:xfrm>
          <a:prstGeom prst="rect">
            <a:avLst/>
          </a:prstGeom>
        </p:spPr>
      </p:pic>
      <p:sp>
        <p:nvSpPr>
          <p:cNvPr id="7" name="Freeform 342">
            <a:extLst>
              <a:ext uri="{FF2B5EF4-FFF2-40B4-BE49-F238E27FC236}">
                <a16:creationId xmlns:a16="http://schemas.microsoft.com/office/drawing/2014/main" id="{A0360920-6115-4334-9EFE-5486F652EFB8}"/>
              </a:ext>
            </a:extLst>
          </p:cNvPr>
          <p:cNvSpPr>
            <a:spLocks noEditPoints="1"/>
          </p:cNvSpPr>
          <p:nvPr/>
        </p:nvSpPr>
        <p:spPr bwMode="auto">
          <a:xfrm>
            <a:off x="3076950" y="3899293"/>
            <a:ext cx="387977" cy="38603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33" name="Rectangle 32">
            <a:extLst>
              <a:ext uri="{FF2B5EF4-FFF2-40B4-BE49-F238E27FC236}">
                <a16:creationId xmlns:a16="http://schemas.microsoft.com/office/drawing/2014/main" id="{CCD0A6F2-BB9C-D44C-BFB2-70A08462DA32}"/>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A1B1FB0-A27F-1449-915F-F22C1C71815A}"/>
              </a:ext>
            </a:extLst>
          </p:cNvPr>
          <p:cNvGrpSpPr/>
          <p:nvPr/>
        </p:nvGrpSpPr>
        <p:grpSpPr>
          <a:xfrm>
            <a:off x="2190390" y="1645205"/>
            <a:ext cx="2112630" cy="2111010"/>
            <a:chOff x="1622425" y="1333500"/>
            <a:chExt cx="2071688" cy="2070100"/>
          </a:xfrm>
          <a:effectLst>
            <a:outerShdw blurRad="381000" sx="81000" sy="81000" algn="ctr" rotWithShape="0">
              <a:prstClr val="black">
                <a:alpha val="16000"/>
              </a:prstClr>
            </a:outerShdw>
          </a:effectLst>
        </p:grpSpPr>
        <p:grpSp>
          <p:nvGrpSpPr>
            <p:cNvPr id="37" name="Group 36">
              <a:extLst>
                <a:ext uri="{FF2B5EF4-FFF2-40B4-BE49-F238E27FC236}">
                  <a16:creationId xmlns:a16="http://schemas.microsoft.com/office/drawing/2014/main" id="{19E94AE1-AF8A-0843-94DF-5E55447E8705}"/>
                </a:ext>
              </a:extLst>
            </p:cNvPr>
            <p:cNvGrpSpPr/>
            <p:nvPr/>
          </p:nvGrpSpPr>
          <p:grpSpPr>
            <a:xfrm>
              <a:off x="1622425" y="1333500"/>
              <a:ext cx="2071688" cy="2070100"/>
              <a:chOff x="1622425" y="1333500"/>
              <a:chExt cx="2071688" cy="2070100"/>
            </a:xfrm>
          </p:grpSpPr>
          <p:sp>
            <p:nvSpPr>
              <p:cNvPr id="39" name="AutoShape 6">
                <a:extLst>
                  <a:ext uri="{FF2B5EF4-FFF2-40B4-BE49-F238E27FC236}">
                    <a16:creationId xmlns:a16="http://schemas.microsoft.com/office/drawing/2014/main" id="{115333BE-99D2-5945-8560-F507AE7179F4}"/>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0" name="Freeform 8">
                <a:extLst>
                  <a:ext uri="{FF2B5EF4-FFF2-40B4-BE49-F238E27FC236}">
                    <a16:creationId xmlns:a16="http://schemas.microsoft.com/office/drawing/2014/main" id="{43779236-20DC-4248-AA78-9360F9E9F84D}"/>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38" name="Freeform 9">
              <a:extLst>
                <a:ext uri="{FF2B5EF4-FFF2-40B4-BE49-F238E27FC236}">
                  <a16:creationId xmlns:a16="http://schemas.microsoft.com/office/drawing/2014/main" id="{DD68AFD8-4A34-D74D-8249-6AC4D980D747}"/>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47" name="Group 46">
            <a:extLst>
              <a:ext uri="{FF2B5EF4-FFF2-40B4-BE49-F238E27FC236}">
                <a16:creationId xmlns:a16="http://schemas.microsoft.com/office/drawing/2014/main" id="{F4E66FFD-73CE-ED4A-9487-57F1EDF10977}"/>
              </a:ext>
            </a:extLst>
          </p:cNvPr>
          <p:cNvGrpSpPr/>
          <p:nvPr/>
        </p:nvGrpSpPr>
        <p:grpSpPr>
          <a:xfrm>
            <a:off x="2572000" y="4629540"/>
            <a:ext cx="1349411" cy="589642"/>
            <a:chOff x="1671603" y="4900917"/>
            <a:chExt cx="1323259" cy="578215"/>
          </a:xfrm>
        </p:grpSpPr>
        <p:grpSp>
          <p:nvGrpSpPr>
            <p:cNvPr id="48" name="Group 47">
              <a:extLst>
                <a:ext uri="{FF2B5EF4-FFF2-40B4-BE49-F238E27FC236}">
                  <a16:creationId xmlns:a16="http://schemas.microsoft.com/office/drawing/2014/main" id="{E1E6B63E-CF6B-D949-BDFB-C14012DEAA12}"/>
                </a:ext>
              </a:extLst>
            </p:cNvPr>
            <p:cNvGrpSpPr/>
            <p:nvPr/>
          </p:nvGrpSpPr>
          <p:grpSpPr>
            <a:xfrm>
              <a:off x="1671603" y="4900917"/>
              <a:ext cx="627183" cy="578215"/>
              <a:chOff x="2501959" y="5037105"/>
              <a:chExt cx="627183" cy="578215"/>
            </a:xfrm>
          </p:grpSpPr>
          <p:sp>
            <p:nvSpPr>
              <p:cNvPr id="53" name="Freeform 5">
                <a:extLst>
                  <a:ext uri="{FF2B5EF4-FFF2-40B4-BE49-F238E27FC236}">
                    <a16:creationId xmlns:a16="http://schemas.microsoft.com/office/drawing/2014/main" id="{B91B6ADC-4DD9-BE4C-819A-C84BE9925EB0}"/>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4" name="Picture 53">
                <a:extLst>
                  <a:ext uri="{FF2B5EF4-FFF2-40B4-BE49-F238E27FC236}">
                    <a16:creationId xmlns:a16="http://schemas.microsoft.com/office/drawing/2014/main" id="{7EEC875B-9861-1D48-BFA3-914411CE76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49" name="Group 48">
              <a:extLst>
                <a:ext uri="{FF2B5EF4-FFF2-40B4-BE49-F238E27FC236}">
                  <a16:creationId xmlns:a16="http://schemas.microsoft.com/office/drawing/2014/main" id="{68655948-F796-F546-8AFA-A71C04AAE34B}"/>
                </a:ext>
              </a:extLst>
            </p:cNvPr>
            <p:cNvGrpSpPr/>
            <p:nvPr/>
          </p:nvGrpSpPr>
          <p:grpSpPr>
            <a:xfrm>
              <a:off x="2367679" y="4900917"/>
              <a:ext cx="627183" cy="578215"/>
              <a:chOff x="2501959" y="5037105"/>
              <a:chExt cx="627183" cy="578215"/>
            </a:xfrm>
          </p:grpSpPr>
          <p:sp>
            <p:nvSpPr>
              <p:cNvPr id="50" name="Freeform 5">
                <a:extLst>
                  <a:ext uri="{FF2B5EF4-FFF2-40B4-BE49-F238E27FC236}">
                    <a16:creationId xmlns:a16="http://schemas.microsoft.com/office/drawing/2014/main" id="{E2DB35EE-2B74-4947-8481-F7282C5DAA8C}"/>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52" name="Picture 51">
                <a:extLst>
                  <a:ext uri="{FF2B5EF4-FFF2-40B4-BE49-F238E27FC236}">
                    <a16:creationId xmlns:a16="http://schemas.microsoft.com/office/drawing/2014/main" id="{F9C963A4-471C-4744-BCC6-0213A809290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5" name="Text Placeholder 4">
            <a:extLst>
              <a:ext uri="{FF2B5EF4-FFF2-40B4-BE49-F238E27FC236}">
                <a16:creationId xmlns:a16="http://schemas.microsoft.com/office/drawing/2014/main" id="{40DF5FE6-B631-2F4C-8217-97B0C9DDA9CD}"/>
              </a:ext>
            </a:extLst>
          </p:cNvPr>
          <p:cNvSpPr txBox="1">
            <a:spLocks/>
          </p:cNvSpPr>
          <p:nvPr/>
        </p:nvSpPr>
        <p:spPr>
          <a:xfrm>
            <a:off x="7176588" y="873401"/>
            <a:ext cx="4395781"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2000">
                <a:solidFill>
                  <a:srgbClr val="0070C0"/>
                </a:solidFill>
                <a:latin typeface="Segoe UI"/>
              </a:rPr>
              <a:t>Deploy Hyper-V Replication Provider </a:t>
            </a:r>
            <a:r>
              <a:rPr lang="en-US" altLang="en-US" sz="2000">
                <a:solidFill>
                  <a:prstClr val="black"/>
                </a:solidFill>
                <a:latin typeface="Segoe UI"/>
              </a:rPr>
              <a:t>on Hyper-V host</a:t>
            </a:r>
          </a:p>
          <a:p>
            <a:pPr marL="0" indent="0" defTabSz="914191" fontAlgn="base">
              <a:spcBef>
                <a:spcPct val="0"/>
              </a:spcBef>
              <a:spcAft>
                <a:spcPct val="0"/>
              </a:spcAft>
              <a:buSzTx/>
              <a:buNone/>
            </a:pPr>
            <a:endParaRPr lang="en-US" altLang="en-US" sz="2000">
              <a:solidFill>
                <a:srgbClr val="0070C0"/>
              </a:soli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Start replicating </a:t>
            </a:r>
            <a:r>
              <a:rPr lang="en-US" altLang="en-US" sz="20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The Hyper-V Replication Provider orchestrates </a:t>
            </a:r>
            <a:r>
              <a:rPr lang="en-US" altLang="en-US" sz="20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Perform test migrations </a:t>
            </a:r>
            <a:r>
              <a:rPr lang="en-US" altLang="en-US" sz="20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20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2000">
                <a:solidFill>
                  <a:srgbClr val="0070C0"/>
                </a:solidFill>
                <a:latin typeface="Segoe UI"/>
              </a:rPr>
              <a:t>Migrate to Azure </a:t>
            </a:r>
            <a:r>
              <a:rPr lang="en-US" altLang="en-US" sz="2000">
                <a:gradFill>
                  <a:gsLst>
                    <a:gs pos="2917">
                      <a:srgbClr val="1A1A1A"/>
                    </a:gs>
                    <a:gs pos="30000">
                      <a:srgbClr val="1A1A1A"/>
                    </a:gs>
                  </a:gsLst>
                  <a:lin ang="5400000" scaled="0"/>
                </a:gradFill>
                <a:latin typeface="Segoe UI"/>
              </a:rPr>
              <a:t>with zero data loss and minimal downtime</a:t>
            </a:r>
          </a:p>
        </p:txBody>
      </p:sp>
      <p:cxnSp>
        <p:nvCxnSpPr>
          <p:cNvPr id="56" name="Straight Connector 55">
            <a:extLst>
              <a:ext uri="{FF2B5EF4-FFF2-40B4-BE49-F238E27FC236}">
                <a16:creationId xmlns:a16="http://schemas.microsoft.com/office/drawing/2014/main" id="{32080CAE-B3A5-3243-8571-6E11D0D102EB}"/>
              </a:ext>
            </a:extLst>
          </p:cNvPr>
          <p:cNvCxnSpPr>
            <a:cxnSpLocks/>
          </p:cNvCxnSpPr>
          <p:nvPr/>
        </p:nvCxnSpPr>
        <p:spPr>
          <a:xfrm>
            <a:off x="7176588" y="169862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57" name="Straight Connector 56">
            <a:extLst>
              <a:ext uri="{FF2B5EF4-FFF2-40B4-BE49-F238E27FC236}">
                <a16:creationId xmlns:a16="http://schemas.microsoft.com/office/drawing/2014/main" id="{ECEED24C-9818-A042-98F8-9843E0762355}"/>
              </a:ext>
            </a:extLst>
          </p:cNvPr>
          <p:cNvCxnSpPr>
            <a:cxnSpLocks/>
          </p:cNvCxnSpPr>
          <p:nvPr/>
        </p:nvCxnSpPr>
        <p:spPr>
          <a:xfrm>
            <a:off x="7176588" y="2867845"/>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1" name="Straight Connector 70">
            <a:extLst>
              <a:ext uri="{FF2B5EF4-FFF2-40B4-BE49-F238E27FC236}">
                <a16:creationId xmlns:a16="http://schemas.microsoft.com/office/drawing/2014/main" id="{30485E64-8737-DC44-B7AB-21AFC7A0877B}"/>
              </a:ext>
            </a:extLst>
          </p:cNvPr>
          <p:cNvCxnSpPr>
            <a:cxnSpLocks/>
          </p:cNvCxnSpPr>
          <p:nvPr/>
        </p:nvCxnSpPr>
        <p:spPr>
          <a:xfrm>
            <a:off x="7176588" y="4092312"/>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2" name="Straight Connector 71">
            <a:extLst>
              <a:ext uri="{FF2B5EF4-FFF2-40B4-BE49-F238E27FC236}">
                <a16:creationId xmlns:a16="http://schemas.microsoft.com/office/drawing/2014/main" id="{E56E3814-9A79-8841-AF25-EC711AD19365}"/>
              </a:ext>
            </a:extLst>
          </p:cNvPr>
          <p:cNvCxnSpPr>
            <a:cxnSpLocks/>
          </p:cNvCxnSpPr>
          <p:nvPr/>
        </p:nvCxnSpPr>
        <p:spPr>
          <a:xfrm>
            <a:off x="7176588" y="5326337"/>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73" name="Group 72">
            <a:extLst>
              <a:ext uri="{FF2B5EF4-FFF2-40B4-BE49-F238E27FC236}">
                <a16:creationId xmlns:a16="http://schemas.microsoft.com/office/drawing/2014/main" id="{6FC3C9C2-772E-A840-81D3-26D7D98FC3F8}"/>
              </a:ext>
            </a:extLst>
          </p:cNvPr>
          <p:cNvGrpSpPr/>
          <p:nvPr/>
        </p:nvGrpSpPr>
        <p:grpSpPr>
          <a:xfrm>
            <a:off x="4581917" y="2503029"/>
            <a:ext cx="1349411" cy="589642"/>
            <a:chOff x="1671603" y="4900917"/>
            <a:chExt cx="1323259" cy="578215"/>
          </a:xfrm>
        </p:grpSpPr>
        <p:grpSp>
          <p:nvGrpSpPr>
            <p:cNvPr id="74" name="Group 73">
              <a:extLst>
                <a:ext uri="{FF2B5EF4-FFF2-40B4-BE49-F238E27FC236}">
                  <a16:creationId xmlns:a16="http://schemas.microsoft.com/office/drawing/2014/main" id="{3DDC11CF-7D0D-F446-80E6-326F40D0C60A}"/>
                </a:ext>
              </a:extLst>
            </p:cNvPr>
            <p:cNvGrpSpPr/>
            <p:nvPr/>
          </p:nvGrpSpPr>
          <p:grpSpPr>
            <a:xfrm>
              <a:off x="1671603" y="4900917"/>
              <a:ext cx="627183" cy="578215"/>
              <a:chOff x="2501959" y="5037105"/>
              <a:chExt cx="627183" cy="578215"/>
            </a:xfrm>
          </p:grpSpPr>
          <p:sp>
            <p:nvSpPr>
              <p:cNvPr id="78" name="Freeform 5">
                <a:extLst>
                  <a:ext uri="{FF2B5EF4-FFF2-40B4-BE49-F238E27FC236}">
                    <a16:creationId xmlns:a16="http://schemas.microsoft.com/office/drawing/2014/main" id="{421FFCE9-155A-4547-B2F0-3B6DABF1FE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9" name="Picture 78">
                <a:extLst>
                  <a:ext uri="{FF2B5EF4-FFF2-40B4-BE49-F238E27FC236}">
                    <a16:creationId xmlns:a16="http://schemas.microsoft.com/office/drawing/2014/main" id="{633C6F2D-852E-CE4B-A373-04D1087EBF4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75" name="Group 74">
              <a:extLst>
                <a:ext uri="{FF2B5EF4-FFF2-40B4-BE49-F238E27FC236}">
                  <a16:creationId xmlns:a16="http://schemas.microsoft.com/office/drawing/2014/main" id="{9A11A357-E3DF-5049-808C-3EBC1B21B0F9}"/>
                </a:ext>
              </a:extLst>
            </p:cNvPr>
            <p:cNvGrpSpPr/>
            <p:nvPr/>
          </p:nvGrpSpPr>
          <p:grpSpPr>
            <a:xfrm>
              <a:off x="2367679" y="4900917"/>
              <a:ext cx="627183" cy="578215"/>
              <a:chOff x="2501959" y="5037105"/>
              <a:chExt cx="627183" cy="578215"/>
            </a:xfrm>
          </p:grpSpPr>
          <p:sp>
            <p:nvSpPr>
              <p:cNvPr id="76" name="Freeform 5">
                <a:extLst>
                  <a:ext uri="{FF2B5EF4-FFF2-40B4-BE49-F238E27FC236}">
                    <a16:creationId xmlns:a16="http://schemas.microsoft.com/office/drawing/2014/main" id="{07BF2B5E-ED48-E44C-B1BD-DE0390ED1F1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7" name="Picture 76">
                <a:extLst>
                  <a:ext uri="{FF2B5EF4-FFF2-40B4-BE49-F238E27FC236}">
                    <a16:creationId xmlns:a16="http://schemas.microsoft.com/office/drawing/2014/main" id="{EC3DE67C-0968-6F4C-BFBC-6DB6597D9AB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80" name="Group 79">
            <a:extLst>
              <a:ext uri="{FF2B5EF4-FFF2-40B4-BE49-F238E27FC236}">
                <a16:creationId xmlns:a16="http://schemas.microsoft.com/office/drawing/2014/main" id="{0F4DC0CA-0352-1B47-85F7-8FD07DDC0E7E}"/>
              </a:ext>
            </a:extLst>
          </p:cNvPr>
          <p:cNvGrpSpPr/>
          <p:nvPr/>
        </p:nvGrpSpPr>
        <p:grpSpPr>
          <a:xfrm>
            <a:off x="573442" y="2503029"/>
            <a:ext cx="1349411" cy="589642"/>
            <a:chOff x="1671603" y="4900917"/>
            <a:chExt cx="1323259" cy="578215"/>
          </a:xfrm>
        </p:grpSpPr>
        <p:grpSp>
          <p:nvGrpSpPr>
            <p:cNvPr id="81" name="Group 80">
              <a:extLst>
                <a:ext uri="{FF2B5EF4-FFF2-40B4-BE49-F238E27FC236}">
                  <a16:creationId xmlns:a16="http://schemas.microsoft.com/office/drawing/2014/main" id="{2727B8A2-AA7F-554F-BE32-750BCD0B52CD}"/>
                </a:ext>
              </a:extLst>
            </p:cNvPr>
            <p:cNvGrpSpPr/>
            <p:nvPr/>
          </p:nvGrpSpPr>
          <p:grpSpPr>
            <a:xfrm>
              <a:off x="1671603" y="4900917"/>
              <a:ext cx="627183" cy="578215"/>
              <a:chOff x="2501959" y="5037105"/>
              <a:chExt cx="627183" cy="578215"/>
            </a:xfrm>
          </p:grpSpPr>
          <p:sp>
            <p:nvSpPr>
              <p:cNvPr id="85" name="Freeform 5">
                <a:extLst>
                  <a:ext uri="{FF2B5EF4-FFF2-40B4-BE49-F238E27FC236}">
                    <a16:creationId xmlns:a16="http://schemas.microsoft.com/office/drawing/2014/main" id="{2043B73E-3F4A-7549-856D-C9EC18F0438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6" name="Picture 85">
                <a:extLst>
                  <a:ext uri="{FF2B5EF4-FFF2-40B4-BE49-F238E27FC236}">
                    <a16:creationId xmlns:a16="http://schemas.microsoft.com/office/drawing/2014/main" id="{7E8EE64C-74C2-CE42-B955-3EDD5959820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82" name="Group 81">
              <a:extLst>
                <a:ext uri="{FF2B5EF4-FFF2-40B4-BE49-F238E27FC236}">
                  <a16:creationId xmlns:a16="http://schemas.microsoft.com/office/drawing/2014/main" id="{ED0C9218-78D0-3642-818F-C1C25188969A}"/>
                </a:ext>
              </a:extLst>
            </p:cNvPr>
            <p:cNvGrpSpPr/>
            <p:nvPr/>
          </p:nvGrpSpPr>
          <p:grpSpPr>
            <a:xfrm>
              <a:off x="2367679" y="4900917"/>
              <a:ext cx="627183" cy="578215"/>
              <a:chOff x="2501959" y="5037105"/>
              <a:chExt cx="627183" cy="578215"/>
            </a:xfrm>
          </p:grpSpPr>
          <p:sp>
            <p:nvSpPr>
              <p:cNvPr id="83" name="Freeform 5">
                <a:extLst>
                  <a:ext uri="{FF2B5EF4-FFF2-40B4-BE49-F238E27FC236}">
                    <a16:creationId xmlns:a16="http://schemas.microsoft.com/office/drawing/2014/main" id="{0C0F5498-0412-AE44-B25C-4660B73F6EC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4" name="Picture 83">
                <a:extLst>
                  <a:ext uri="{FF2B5EF4-FFF2-40B4-BE49-F238E27FC236}">
                    <a16:creationId xmlns:a16="http://schemas.microsoft.com/office/drawing/2014/main" id="{C0DF788B-36CC-D843-8125-7438C2CB7C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87" name="TextBox 86">
            <a:extLst>
              <a:ext uri="{FF2B5EF4-FFF2-40B4-BE49-F238E27FC236}">
                <a16:creationId xmlns:a16="http://schemas.microsoft.com/office/drawing/2014/main" id="{40A82CA0-3561-AF4F-B011-A8C03784A7FA}"/>
              </a:ext>
            </a:extLst>
          </p:cNvPr>
          <p:cNvSpPr txBox="1"/>
          <p:nvPr/>
        </p:nvSpPr>
        <p:spPr>
          <a:xfrm>
            <a:off x="419812" y="3134182"/>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88" name="Rectangle 87">
            <a:extLst>
              <a:ext uri="{FF2B5EF4-FFF2-40B4-BE49-F238E27FC236}">
                <a16:creationId xmlns:a16="http://schemas.microsoft.com/office/drawing/2014/main" id="{1B701E66-0EA0-6847-A2BC-A27826CC25A9}"/>
              </a:ext>
            </a:extLst>
          </p:cNvPr>
          <p:cNvSpPr/>
          <p:nvPr/>
        </p:nvSpPr>
        <p:spPr bwMode="auto">
          <a:xfrm>
            <a:off x="419812" y="2373558"/>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AD1F3207-00F8-7946-9544-EEF4A1BCFB3D}"/>
              </a:ext>
            </a:extLst>
          </p:cNvPr>
          <p:cNvSpPr>
            <a:spLocks noGrp="1"/>
          </p:cNvSpPr>
          <p:nvPr>
            <p:ph type="title"/>
          </p:nvPr>
        </p:nvSpPr>
        <p:spPr>
          <a:xfrm>
            <a:off x="465138" y="441332"/>
            <a:ext cx="11530584" cy="830020"/>
          </a:xfrm>
        </p:spPr>
        <p:txBody>
          <a:bodyPr/>
          <a:lstStyle/>
          <a:p>
            <a:r>
              <a:rPr lang="en-US"/>
              <a:t>Agentless Hyper-V: Process</a:t>
            </a:r>
            <a:br>
              <a:rPr lang="en-US"/>
            </a:br>
            <a:endParaRPr lang="en-US"/>
          </a:p>
        </p:txBody>
      </p:sp>
    </p:spTree>
    <p:extLst>
      <p:ext uri="{BB962C8B-B14F-4D97-AF65-F5344CB8AC3E}">
        <p14:creationId xmlns:p14="http://schemas.microsoft.com/office/powerpoint/2010/main" val="2215750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5">
                                            <p:txEl>
                                              <p:pRg st="2" end="2"/>
                                            </p:txEl>
                                          </p:spTgt>
                                        </p:tgtEl>
                                        <p:attrNameLst>
                                          <p:attrName>style.visibility</p:attrName>
                                        </p:attrNameLst>
                                      </p:cBhvr>
                                      <p:to>
                                        <p:strVal val="visible"/>
                                      </p:to>
                                    </p:set>
                                    <p:anim calcmode="lin" valueType="num">
                                      <p:cBhvr additive="base">
                                        <p:cTn id="21"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5">
                                            <p:txEl>
                                              <p:pRg st="4" end="4"/>
                                            </p:txEl>
                                          </p:spTgt>
                                        </p:tgtEl>
                                        <p:attrNameLst>
                                          <p:attrName>style.visibility</p:attrName>
                                        </p:attrNameLst>
                                      </p:cBhvr>
                                      <p:to>
                                        <p:strVal val="visible"/>
                                      </p:to>
                                    </p:set>
                                    <p:anim calcmode="lin" valueType="num">
                                      <p:cBhvr additive="base">
                                        <p:cTn id="27"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29" presetID="26" presetClass="emph" presetSubtype="0" fill="hold" grpId="1" nodeType="withEffect">
                                  <p:stCondLst>
                                    <p:cond delay="0"/>
                                  </p:stCondLst>
                                  <p:childTnLst>
                                    <p:animEffect transition="out" filter="fade">
                                      <p:cBhvr>
                                        <p:cTn id="30" dur="500" tmFilter="0, 0; .2, .5; .8, .5; 1, 0"/>
                                        <p:tgtEl>
                                          <p:spTgt spid="7"/>
                                        </p:tgtEl>
                                      </p:cBhvr>
                                    </p:animEffect>
                                    <p:animScale>
                                      <p:cBhvr>
                                        <p:cTn id="31" dur="250" autoRev="1" fill="hold"/>
                                        <p:tgtEl>
                                          <p:spTgt spid="7"/>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8"/>
                                        </p:tgtEl>
                                        <p:attrNameLst>
                                          <p:attrName>style.visibility</p:attrName>
                                        </p:attrNameLst>
                                      </p:cBhvr>
                                      <p:to>
                                        <p:strVal val="visible"/>
                                      </p:to>
                                    </p:set>
                                    <p:anim calcmode="lin" valueType="num">
                                      <p:cBhvr additive="base">
                                        <p:cTn id="36" dur="500" fill="hold"/>
                                        <p:tgtEl>
                                          <p:spTgt spid="88"/>
                                        </p:tgtEl>
                                        <p:attrNameLst>
                                          <p:attrName>ppt_x</p:attrName>
                                        </p:attrNameLst>
                                      </p:cBhvr>
                                      <p:tavLst>
                                        <p:tav tm="0">
                                          <p:val>
                                            <p:strVal val="#ppt_x"/>
                                          </p:val>
                                        </p:tav>
                                        <p:tav tm="100000">
                                          <p:val>
                                            <p:strVal val="#ppt_x"/>
                                          </p:val>
                                        </p:tav>
                                      </p:tavLst>
                                    </p:anim>
                                    <p:anim calcmode="lin" valueType="num">
                                      <p:cBhvr additive="base">
                                        <p:cTn id="37" dur="500" fill="hold"/>
                                        <p:tgtEl>
                                          <p:spTgt spid="8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 calcmode="lin" valueType="num">
                                      <p:cBhvr additive="base">
                                        <p:cTn id="40" dur="500" fill="hold"/>
                                        <p:tgtEl>
                                          <p:spTgt spid="80"/>
                                        </p:tgtEl>
                                        <p:attrNameLst>
                                          <p:attrName>ppt_x</p:attrName>
                                        </p:attrNameLst>
                                      </p:cBhvr>
                                      <p:tavLst>
                                        <p:tav tm="0">
                                          <p:val>
                                            <p:strVal val="#ppt_x"/>
                                          </p:val>
                                        </p:tav>
                                        <p:tav tm="100000">
                                          <p:val>
                                            <p:strVal val="#ppt_x"/>
                                          </p:val>
                                        </p:tav>
                                      </p:tavLst>
                                    </p:anim>
                                    <p:anim calcmode="lin" valueType="num">
                                      <p:cBhvr additive="base">
                                        <p:cTn id="41" dur="500" fill="hold"/>
                                        <p:tgtEl>
                                          <p:spTgt spid="8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7"/>
                                        </p:tgtEl>
                                        <p:attrNameLst>
                                          <p:attrName>style.visibility</p:attrName>
                                        </p:attrNameLst>
                                      </p:cBhvr>
                                      <p:to>
                                        <p:strVal val="visible"/>
                                      </p:to>
                                    </p:set>
                                    <p:anim calcmode="lin" valueType="num">
                                      <p:cBhvr additive="base">
                                        <p:cTn id="44" dur="500" fill="hold"/>
                                        <p:tgtEl>
                                          <p:spTgt spid="87"/>
                                        </p:tgtEl>
                                        <p:attrNameLst>
                                          <p:attrName>ppt_x</p:attrName>
                                        </p:attrNameLst>
                                      </p:cBhvr>
                                      <p:tavLst>
                                        <p:tav tm="0">
                                          <p:val>
                                            <p:strVal val="#ppt_x"/>
                                          </p:val>
                                        </p:tav>
                                        <p:tav tm="100000">
                                          <p:val>
                                            <p:strVal val="#ppt_x"/>
                                          </p:val>
                                        </p:tav>
                                      </p:tavLst>
                                    </p:anim>
                                    <p:anim calcmode="lin" valueType="num">
                                      <p:cBhvr additive="base">
                                        <p:cTn id="45" dur="500" fill="hold"/>
                                        <p:tgtEl>
                                          <p:spTgt spid="87"/>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55">
                                            <p:txEl>
                                              <p:pRg st="6" end="6"/>
                                            </p:txEl>
                                          </p:spTgt>
                                        </p:tgtEl>
                                        <p:attrNameLst>
                                          <p:attrName>style.visibility</p:attrName>
                                        </p:attrNameLst>
                                      </p:cBhvr>
                                      <p:to>
                                        <p:strVal val="visible"/>
                                      </p:to>
                                    </p:set>
                                    <p:anim calcmode="lin" valueType="num">
                                      <p:cBhvr additive="base">
                                        <p:cTn id="48"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55">
                                            <p:txEl>
                                              <p:pRg st="8" end="8"/>
                                            </p:txEl>
                                          </p:spTgt>
                                        </p:tgtEl>
                                        <p:attrNameLst>
                                          <p:attrName>style.visibility</p:attrName>
                                        </p:attrNameLst>
                                      </p:cBhvr>
                                      <p:to>
                                        <p:strVal val="visible"/>
                                      </p:to>
                                    </p:set>
                                    <p:anim calcmode="lin" valueType="num">
                                      <p:cBhvr additive="base">
                                        <p:cTn id="54" dur="500" fill="hold"/>
                                        <p:tgtEl>
                                          <p:spTgt spid="55">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55">
                                            <p:txEl>
                                              <p:pRg st="8" end="8"/>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73"/>
                                        </p:tgtEl>
                                        <p:attrNameLst>
                                          <p:attrName>style.visibility</p:attrName>
                                        </p:attrNameLst>
                                      </p:cBhvr>
                                      <p:to>
                                        <p:strVal val="visible"/>
                                      </p:to>
                                    </p:set>
                                    <p:anim calcmode="lin" valueType="num">
                                      <p:cBhvr additive="base">
                                        <p:cTn id="58" dur="500" fill="hold"/>
                                        <p:tgtEl>
                                          <p:spTgt spid="73"/>
                                        </p:tgtEl>
                                        <p:attrNameLst>
                                          <p:attrName>ppt_x</p:attrName>
                                        </p:attrNameLst>
                                      </p:cBhvr>
                                      <p:tavLst>
                                        <p:tav tm="0">
                                          <p:val>
                                            <p:strVal val="#ppt_x"/>
                                          </p:val>
                                        </p:tav>
                                        <p:tav tm="100000">
                                          <p:val>
                                            <p:strVal val="#ppt_x"/>
                                          </p:val>
                                        </p:tav>
                                      </p:tavLst>
                                    </p:anim>
                                    <p:anim calcmode="lin" valueType="num">
                                      <p:cBhvr additive="base">
                                        <p:cTn id="5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7" grpId="0"/>
      <p:bldP spid="8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371410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334300"/>
            <a:ext cx="1593726" cy="1973588"/>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Agentless Hyper-V: Architecture</a:t>
            </a:r>
          </a:p>
        </p:txBody>
      </p:sp>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071241" y="2520101"/>
            <a:ext cx="676795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graphicFrame>
        <p:nvGraphicFramePr>
          <p:cNvPr id="55" name="Table 4">
            <a:extLst>
              <a:ext uri="{FF2B5EF4-FFF2-40B4-BE49-F238E27FC236}">
                <a16:creationId xmlns:a16="http://schemas.microsoft.com/office/drawing/2014/main" id="{DDD3117C-F09F-864A-BCB1-99DCCC41BD3D}"/>
              </a:ext>
            </a:extLst>
          </p:cNvPr>
          <p:cNvGraphicFramePr>
            <a:graphicFrameLocks noGrp="1"/>
          </p:cNvGraphicFramePr>
          <p:nvPr>
            <p:extLst>
              <p:ext uri="{D42A27DB-BD31-4B8C-83A1-F6EECF244321}">
                <p14:modId xmlns:p14="http://schemas.microsoft.com/office/powerpoint/2010/main" val="1733362287"/>
              </p:ext>
            </p:extLst>
          </p:nvPr>
        </p:nvGraphicFramePr>
        <p:xfrm>
          <a:off x="5307207" y="4783679"/>
          <a:ext cx="2904511" cy="841483"/>
        </p:xfrm>
        <a:graphic>
          <a:graphicData uri="http://schemas.openxmlformats.org/drawingml/2006/table">
            <a:tbl>
              <a:tblPr firstRow="1" bandRow="1">
                <a:tableStyleId>{FABFCF23-3B69-468F-B69F-88F6DE6A72F2}</a:tableStyleId>
              </a:tblPr>
              <a:tblGrid>
                <a:gridCol w="2904511">
                  <a:extLst>
                    <a:ext uri="{9D8B030D-6E8A-4147-A177-3AD203B41FA5}">
                      <a16:colId xmlns:a16="http://schemas.microsoft.com/office/drawing/2014/main" val="2875081745"/>
                    </a:ext>
                  </a:extLst>
                </a:gridCol>
              </a:tblGrid>
              <a:tr h="340675">
                <a:tc>
                  <a:txBody>
                    <a:bodyPr/>
                    <a:lstStyle/>
                    <a:p>
                      <a:pPr marL="0" marR="0" algn="l" defTabSz="914400" rtl="0" eaLnBrk="1" fontAlgn="b" latinLnBrk="0" hangingPunct="1">
                        <a:lnSpc>
                          <a:spcPct val="107000"/>
                        </a:lnSpc>
                        <a:spcBef>
                          <a:spcPts val="0"/>
                        </a:spcBef>
                        <a:spcAft>
                          <a:spcPts val="0"/>
                        </a:spcAft>
                      </a:pPr>
                      <a:r>
                        <a:rPr kumimoji="0" lang="en-US" sz="1200" b="0" i="0" u="none" strike="noStrike" kern="0" cap="none" spc="0" normalizeH="0" baseline="0">
                          <a:ln>
                            <a:noFill/>
                          </a:ln>
                          <a:solidFill>
                            <a:schemeClr val="tx1"/>
                          </a:solidFill>
                          <a:effectLst/>
                          <a:uLnTx/>
                          <a:uFillTx/>
                          <a:latin typeface="+mj-lt"/>
                          <a:ea typeface="+mn-ea"/>
                          <a:cs typeface="Segoe UI" panose="020B0502040204020203" pitchFamily="34" charset="0"/>
                        </a:rPr>
                        <a:t>Technologies used:</a:t>
                      </a:r>
                    </a:p>
                  </a:txBody>
                  <a:tcPr marL="97146" marR="0" marT="0" marB="0" anchor="ctr">
                    <a:lnL w="12700" cmpd="sng">
                      <a:noFill/>
                    </a:lnL>
                    <a:lnR w="19050" cap="flat" cmpd="sng" algn="ctr">
                      <a:no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Hyper-V snapshots (for initial replication)</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77428"/>
                  </a:ext>
                </a:extLst>
              </a:tr>
              <a:tr h="250404">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1100" b="0" i="0" u="none" strike="noStrike" kern="0" cap="none" spc="0" normalizeH="0" baseline="0">
                          <a:ln>
                            <a:noFill/>
                          </a:ln>
                          <a:solidFill>
                            <a:prstClr val="black"/>
                          </a:solidFill>
                          <a:effectLst/>
                          <a:uLnTx/>
                          <a:uFillTx/>
                          <a:latin typeface="+mn-lt"/>
                          <a:ea typeface="+mn-ea"/>
                          <a:cs typeface="Segoe UI" panose="020B0502040204020203" pitchFamily="34" charset="0"/>
                        </a:rPr>
                        <a:t>Hyper-V replica (for delta replication)</a:t>
                      </a:r>
                    </a:p>
                  </a:txBody>
                  <a:tcPr marL="69945" marR="69945" marT="0" marB="0" anchor="ctr">
                    <a:lnL w="12700" cmpd="sng">
                      <a:noFill/>
                    </a:lnL>
                    <a:lnR>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bl>
          </a:graphicData>
        </a:graphic>
      </p:graphicFrame>
      <p:sp>
        <p:nvSpPr>
          <p:cNvPr id="89" name="TextBox 88">
            <a:extLst>
              <a:ext uri="{FF2B5EF4-FFF2-40B4-BE49-F238E27FC236}">
                <a16:creationId xmlns:a16="http://schemas.microsoft.com/office/drawing/2014/main" id="{E5D4FE7C-F7AB-BA4F-AE6F-03004F544B70}"/>
              </a:ext>
            </a:extLst>
          </p:cNvPr>
          <p:cNvSpPr txBox="1"/>
          <p:nvPr/>
        </p:nvSpPr>
        <p:spPr>
          <a:xfrm>
            <a:off x="2249092" y="2170494"/>
            <a:ext cx="2343790" cy="246221"/>
          </a:xfrm>
          <a:prstGeom prst="rect">
            <a:avLst/>
          </a:prstGeom>
          <a:noFill/>
        </p:spPr>
        <p:txBody>
          <a:bodyPr wrap="square" rtlCol="0">
            <a:spAutoFit/>
          </a:bodyPr>
          <a:lstStyle/>
          <a:p>
            <a:pPr defTabSz="932418">
              <a:defRPr/>
            </a:pPr>
            <a:r>
              <a:rPr lang="en-US" sz="1000" i="1">
                <a:solidFill>
                  <a:schemeClr val="accent2"/>
                </a:solidFill>
              </a:rPr>
              <a:t>Hyper-V Replication Provider</a:t>
            </a:r>
          </a:p>
        </p:txBody>
      </p:sp>
      <p:sp>
        <p:nvSpPr>
          <p:cNvPr id="102" name="TextBox 101">
            <a:extLst>
              <a:ext uri="{FF2B5EF4-FFF2-40B4-BE49-F238E27FC236}">
                <a16:creationId xmlns:a16="http://schemas.microsoft.com/office/drawing/2014/main" id="{CE1A99E0-5D35-F046-81EF-F308C38FDAF0}"/>
              </a:ext>
            </a:extLst>
          </p:cNvPr>
          <p:cNvSpPr txBox="1"/>
          <p:nvPr/>
        </p:nvSpPr>
        <p:spPr>
          <a:xfrm>
            <a:off x="5398593" y="2560331"/>
            <a:ext cx="3453618" cy="553998"/>
          </a:xfrm>
          <a:prstGeom prst="rect">
            <a:avLst/>
          </a:prstGeom>
          <a:noFill/>
        </p:spPr>
        <p:txBody>
          <a:bodyPr wrap="square" rtlCol="0">
            <a:spAutoFit/>
          </a:bodyPr>
          <a:lstStyle/>
          <a:p>
            <a:pPr algn="r" defTabSz="932418">
              <a:defRPr/>
            </a:pPr>
            <a:r>
              <a:rPr lang="en-US" sz="1000" i="1">
                <a:solidFill>
                  <a:schemeClr val="accent2"/>
                </a:solidFill>
              </a:rPr>
              <a:t>Replication orchestration and data upload</a:t>
            </a:r>
          </a:p>
          <a:p>
            <a:pPr algn="r" defTabSz="932418">
              <a:defRPr/>
            </a:pPr>
            <a:r>
              <a:rPr lang="en-US" sz="1000" i="1">
                <a:solidFill>
                  <a:schemeClr val="accent2"/>
                </a:solidFill>
              </a:rPr>
              <a:t>(HTTPS 443)</a:t>
            </a:r>
          </a:p>
          <a:p>
            <a:pPr algn="r" defTabSz="932418">
              <a:defRPr/>
            </a:pPr>
            <a:endParaRPr lang="en-US" sz="1000" i="1">
              <a:solidFill>
                <a:schemeClr val="accent2"/>
              </a:solidFill>
            </a:endParaRP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3"/>
          <a:stretch>
            <a:fillRect/>
          </a:stretch>
        </p:blipFill>
        <p:spPr>
          <a:xfrm>
            <a:off x="11510493" y="1112812"/>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1199350"/>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88712" y="2501069"/>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2880863"/>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94193" y="3297635"/>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3679450"/>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2560331"/>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sp>
        <p:nvSpPr>
          <p:cNvPr id="162" name="TextBox 161">
            <a:extLst>
              <a:ext uri="{FF2B5EF4-FFF2-40B4-BE49-F238E27FC236}">
                <a16:creationId xmlns:a16="http://schemas.microsoft.com/office/drawing/2014/main" id="{E832767C-DFA5-7248-B195-F43D18C5CD3F}"/>
              </a:ext>
            </a:extLst>
          </p:cNvPr>
          <p:cNvSpPr txBox="1"/>
          <p:nvPr/>
        </p:nvSpPr>
        <p:spPr>
          <a:xfrm>
            <a:off x="629019" y="2944627"/>
            <a:ext cx="1736244" cy="265009"/>
          </a:xfrm>
          <a:prstGeom prst="rect">
            <a:avLst/>
          </a:prstGeom>
          <a:noFill/>
        </p:spPr>
        <p:txBody>
          <a:bodyPr wrap="square" rtlCol="0">
            <a:spAutoFit/>
          </a:bodyPr>
          <a:lstStyle/>
          <a:p>
            <a:pPr algn="ctr" defTabSz="932418">
              <a:defRPr/>
            </a:pPr>
            <a:r>
              <a:rPr lang="en-US" sz="1122" kern="0">
                <a:solidFill>
                  <a:prstClr val="black"/>
                </a:solidFill>
                <a:latin typeface="+mj-lt"/>
              </a:rPr>
              <a:t>Hyper-V hosts</a:t>
            </a:r>
          </a:p>
        </p:txBody>
      </p:sp>
      <p:grpSp>
        <p:nvGrpSpPr>
          <p:cNvPr id="163" name="Group 162">
            <a:extLst>
              <a:ext uri="{FF2B5EF4-FFF2-40B4-BE49-F238E27FC236}">
                <a16:creationId xmlns:a16="http://schemas.microsoft.com/office/drawing/2014/main" id="{CFDF3DAD-199D-E045-8EEC-5A6DEE26CD44}"/>
              </a:ext>
            </a:extLst>
          </p:cNvPr>
          <p:cNvGrpSpPr/>
          <p:nvPr/>
        </p:nvGrpSpPr>
        <p:grpSpPr>
          <a:xfrm>
            <a:off x="1017226" y="2185377"/>
            <a:ext cx="959830" cy="651401"/>
            <a:chOff x="3919035" y="4292855"/>
            <a:chExt cx="959830" cy="651401"/>
          </a:xfrm>
        </p:grpSpPr>
        <p:pic>
          <p:nvPicPr>
            <p:cNvPr id="164" name="Picture 163">
              <a:extLst>
                <a:ext uri="{FF2B5EF4-FFF2-40B4-BE49-F238E27FC236}">
                  <a16:creationId xmlns:a16="http://schemas.microsoft.com/office/drawing/2014/main" id="{C659811B-FD73-6949-AE2B-E62014529362}"/>
                </a:ext>
              </a:extLst>
            </p:cNvPr>
            <p:cNvPicPr>
              <a:picLocks noChangeAspect="1"/>
            </p:cNvPicPr>
            <p:nvPr/>
          </p:nvPicPr>
          <p:blipFill>
            <a:blip r:embed="rId12"/>
            <a:stretch>
              <a:fillRect/>
            </a:stretch>
          </p:blipFill>
          <p:spPr>
            <a:xfrm>
              <a:off x="3919035" y="4292855"/>
              <a:ext cx="263105" cy="651401"/>
            </a:xfrm>
            <a:prstGeom prst="rect">
              <a:avLst/>
            </a:prstGeom>
          </p:spPr>
        </p:pic>
        <p:pic>
          <p:nvPicPr>
            <p:cNvPr id="165" name="Picture 164">
              <a:extLst>
                <a:ext uri="{FF2B5EF4-FFF2-40B4-BE49-F238E27FC236}">
                  <a16:creationId xmlns:a16="http://schemas.microsoft.com/office/drawing/2014/main" id="{2F93F0AB-E676-AB4F-A1FD-99C7952D4E5F}"/>
                </a:ext>
              </a:extLst>
            </p:cNvPr>
            <p:cNvPicPr>
              <a:picLocks noChangeAspect="1"/>
            </p:cNvPicPr>
            <p:nvPr/>
          </p:nvPicPr>
          <p:blipFill>
            <a:blip r:embed="rId12"/>
            <a:stretch>
              <a:fillRect/>
            </a:stretch>
          </p:blipFill>
          <p:spPr>
            <a:xfrm>
              <a:off x="4267398" y="4292855"/>
              <a:ext cx="263105" cy="651401"/>
            </a:xfrm>
            <a:prstGeom prst="rect">
              <a:avLst/>
            </a:prstGeom>
          </p:spPr>
        </p:pic>
        <p:pic>
          <p:nvPicPr>
            <p:cNvPr id="166" name="Picture 165">
              <a:extLst>
                <a:ext uri="{FF2B5EF4-FFF2-40B4-BE49-F238E27FC236}">
                  <a16:creationId xmlns:a16="http://schemas.microsoft.com/office/drawing/2014/main" id="{77A44FCA-AA29-C54B-98A2-72359947D5D6}"/>
                </a:ext>
              </a:extLst>
            </p:cNvPr>
            <p:cNvPicPr>
              <a:picLocks noChangeAspect="1"/>
            </p:cNvPicPr>
            <p:nvPr/>
          </p:nvPicPr>
          <p:blipFill>
            <a:blip r:embed="rId12"/>
            <a:stretch>
              <a:fillRect/>
            </a:stretch>
          </p:blipFill>
          <p:spPr>
            <a:xfrm>
              <a:off x="4615760" y="4292855"/>
              <a:ext cx="263105" cy="651401"/>
            </a:xfrm>
            <a:prstGeom prst="rect">
              <a:avLst/>
            </a:prstGeom>
          </p:spPr>
        </p:pic>
      </p:grpSp>
      <p:grpSp>
        <p:nvGrpSpPr>
          <p:cNvPr id="167" name="Group 166">
            <a:extLst>
              <a:ext uri="{FF2B5EF4-FFF2-40B4-BE49-F238E27FC236}">
                <a16:creationId xmlns:a16="http://schemas.microsoft.com/office/drawing/2014/main" id="{7A3F2A24-DC86-0841-80F7-7493053789EF}"/>
              </a:ext>
            </a:extLst>
          </p:cNvPr>
          <p:cNvGrpSpPr/>
          <p:nvPr/>
        </p:nvGrpSpPr>
        <p:grpSpPr>
          <a:xfrm>
            <a:off x="1003345" y="4346953"/>
            <a:ext cx="606442" cy="1107993"/>
            <a:chOff x="1003345" y="4267719"/>
            <a:chExt cx="606442" cy="1107993"/>
          </a:xfrm>
        </p:grpSpPr>
        <p:pic>
          <p:nvPicPr>
            <p:cNvPr id="168" name="Picture 167">
              <a:extLst>
                <a:ext uri="{FF2B5EF4-FFF2-40B4-BE49-F238E27FC236}">
                  <a16:creationId xmlns:a16="http://schemas.microsoft.com/office/drawing/2014/main" id="{00966F0F-0E7D-3243-9949-7FE99F48B4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4075" y="5133026"/>
              <a:ext cx="238933" cy="232297"/>
            </a:xfrm>
            <a:prstGeom prst="rect">
              <a:avLst/>
            </a:prstGeom>
          </p:spPr>
        </p:pic>
        <p:pic>
          <p:nvPicPr>
            <p:cNvPr id="169" name="Picture 168">
              <a:extLst>
                <a:ext uri="{FF2B5EF4-FFF2-40B4-BE49-F238E27FC236}">
                  <a16:creationId xmlns:a16="http://schemas.microsoft.com/office/drawing/2014/main" id="{6D49F3DC-D933-274B-9C94-1C0E44130D7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4075" y="4551268"/>
              <a:ext cx="238933" cy="232297"/>
            </a:xfrm>
            <a:prstGeom prst="rect">
              <a:avLst/>
            </a:prstGeom>
          </p:spPr>
        </p:pic>
        <p:pic>
          <p:nvPicPr>
            <p:cNvPr id="170" name="Picture 169">
              <a:extLst>
                <a:ext uri="{FF2B5EF4-FFF2-40B4-BE49-F238E27FC236}">
                  <a16:creationId xmlns:a16="http://schemas.microsoft.com/office/drawing/2014/main" id="{8261D337-3D94-F843-8388-EDDDA258EA5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345" y="4272147"/>
              <a:ext cx="238933" cy="232297"/>
            </a:xfrm>
            <a:prstGeom prst="rect">
              <a:avLst/>
            </a:prstGeom>
          </p:spPr>
        </p:pic>
        <p:pic>
          <p:nvPicPr>
            <p:cNvPr id="171" name="Picture 170">
              <a:extLst>
                <a:ext uri="{FF2B5EF4-FFF2-40B4-BE49-F238E27FC236}">
                  <a16:creationId xmlns:a16="http://schemas.microsoft.com/office/drawing/2014/main" id="{A85E640C-7A1F-994A-851A-668BBB21B5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5589" y="4561657"/>
              <a:ext cx="238933" cy="232297"/>
            </a:xfrm>
            <a:prstGeom prst="rect">
              <a:avLst/>
            </a:prstGeom>
          </p:spPr>
        </p:pic>
        <p:pic>
          <p:nvPicPr>
            <p:cNvPr id="172" name="Picture 171">
              <a:extLst>
                <a:ext uri="{FF2B5EF4-FFF2-40B4-BE49-F238E27FC236}">
                  <a16:creationId xmlns:a16="http://schemas.microsoft.com/office/drawing/2014/main" id="{706619B0-DEA7-2240-A64F-9D0BA0243C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0854" y="4267719"/>
              <a:ext cx="238933" cy="232297"/>
            </a:xfrm>
            <a:prstGeom prst="rect">
              <a:avLst/>
            </a:prstGeom>
          </p:spPr>
        </p:pic>
        <p:pic>
          <p:nvPicPr>
            <p:cNvPr id="173" name="Picture 172">
              <a:extLst>
                <a:ext uri="{FF2B5EF4-FFF2-40B4-BE49-F238E27FC236}">
                  <a16:creationId xmlns:a16="http://schemas.microsoft.com/office/drawing/2014/main" id="{5EE9130B-A8A3-9744-9AF7-86DB9B1C1E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345" y="4853905"/>
              <a:ext cx="238933" cy="232297"/>
            </a:xfrm>
            <a:prstGeom prst="rect">
              <a:avLst/>
            </a:prstGeom>
          </p:spPr>
        </p:pic>
        <p:pic>
          <p:nvPicPr>
            <p:cNvPr id="174" name="Picture 173">
              <a:extLst>
                <a:ext uri="{FF2B5EF4-FFF2-40B4-BE49-F238E27FC236}">
                  <a16:creationId xmlns:a16="http://schemas.microsoft.com/office/drawing/2014/main" id="{2A3E4A91-15AB-D24A-BF8E-4E887F9D1D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5589" y="5143415"/>
              <a:ext cx="238933" cy="232297"/>
            </a:xfrm>
            <a:prstGeom prst="rect">
              <a:avLst/>
            </a:prstGeom>
          </p:spPr>
        </p:pic>
        <p:pic>
          <p:nvPicPr>
            <p:cNvPr id="175" name="Picture 174">
              <a:extLst>
                <a:ext uri="{FF2B5EF4-FFF2-40B4-BE49-F238E27FC236}">
                  <a16:creationId xmlns:a16="http://schemas.microsoft.com/office/drawing/2014/main" id="{BCCA09A0-D1C6-6940-B7F3-E1BBAACC14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0854" y="4849478"/>
              <a:ext cx="238933" cy="232297"/>
            </a:xfrm>
            <a:prstGeom prst="rect">
              <a:avLst/>
            </a:prstGeom>
          </p:spPr>
        </p:pic>
      </p:grpSp>
      <p:sp>
        <p:nvSpPr>
          <p:cNvPr id="176" name="Triangle 175">
            <a:extLst>
              <a:ext uri="{FF2B5EF4-FFF2-40B4-BE49-F238E27FC236}">
                <a16:creationId xmlns:a16="http://schemas.microsoft.com/office/drawing/2014/main" id="{427D854E-A714-E746-9115-6DCFCF76CA9B}"/>
              </a:ext>
            </a:extLst>
          </p:cNvPr>
          <p:cNvSpPr/>
          <p:nvPr/>
        </p:nvSpPr>
        <p:spPr bwMode="auto">
          <a:xfrm>
            <a:off x="1408239" y="3508635"/>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Left Brace 176">
            <a:extLst>
              <a:ext uri="{FF2B5EF4-FFF2-40B4-BE49-F238E27FC236}">
                <a16:creationId xmlns:a16="http://schemas.microsoft.com/office/drawing/2014/main" id="{D707E2EB-06EA-574A-A7E1-FAC0913183FF}"/>
              </a:ext>
            </a:extLst>
          </p:cNvPr>
          <p:cNvSpPr/>
          <p:nvPr/>
        </p:nvSpPr>
        <p:spPr>
          <a:xfrm rot="5400000">
            <a:off x="1662448" y="2692617"/>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178" name="TextBox 177">
            <a:extLst>
              <a:ext uri="{FF2B5EF4-FFF2-40B4-BE49-F238E27FC236}">
                <a16:creationId xmlns:a16="http://schemas.microsoft.com/office/drawing/2014/main" id="{14D950B3-25FF-BA4E-B67A-B987860E2187}"/>
              </a:ext>
            </a:extLst>
          </p:cNvPr>
          <p:cNvSpPr txBox="1"/>
          <p:nvPr/>
        </p:nvSpPr>
        <p:spPr>
          <a:xfrm>
            <a:off x="1003345" y="4042879"/>
            <a:ext cx="601178" cy="265009"/>
          </a:xfrm>
          <a:prstGeom prst="rect">
            <a:avLst/>
          </a:prstGeom>
          <a:noFill/>
        </p:spPr>
        <p:txBody>
          <a:bodyPr wrap="square" rtlCol="0">
            <a:spAutoFit/>
          </a:bodyPr>
          <a:lstStyle/>
          <a:p>
            <a:pPr algn="ctr" defTabSz="932418">
              <a:defRPr/>
            </a:pPr>
            <a:r>
              <a:rPr lang="en-US" sz="1122" kern="0">
                <a:solidFill>
                  <a:prstClr val="black"/>
                </a:solidFill>
                <a:latin typeface="+mj-lt"/>
              </a:rPr>
              <a:t>VMs</a:t>
            </a:r>
          </a:p>
        </p:txBody>
      </p:sp>
      <p:sp>
        <p:nvSpPr>
          <p:cNvPr id="179" name="TextBox 178">
            <a:extLst>
              <a:ext uri="{FF2B5EF4-FFF2-40B4-BE49-F238E27FC236}">
                <a16:creationId xmlns:a16="http://schemas.microsoft.com/office/drawing/2014/main" id="{4BD942EC-1407-BA4A-A9B5-28B24BC9BBFD}"/>
              </a:ext>
            </a:extLst>
          </p:cNvPr>
          <p:cNvSpPr txBox="1"/>
          <p:nvPr/>
        </p:nvSpPr>
        <p:spPr>
          <a:xfrm>
            <a:off x="2104558" y="4042879"/>
            <a:ext cx="707468" cy="265009"/>
          </a:xfrm>
          <a:prstGeom prst="rect">
            <a:avLst/>
          </a:prstGeom>
          <a:noFill/>
        </p:spPr>
        <p:txBody>
          <a:bodyPr wrap="square" rtlCol="0">
            <a:spAutoFit/>
          </a:bodyPr>
          <a:lstStyle/>
          <a:p>
            <a:pPr algn="ctr" defTabSz="932418">
              <a:defRPr/>
            </a:pPr>
            <a:r>
              <a:rPr lang="en-US" sz="1122" kern="0">
                <a:solidFill>
                  <a:prstClr val="black"/>
                </a:solidFill>
                <a:latin typeface="+mj-lt"/>
              </a:rPr>
              <a:t>Storage</a:t>
            </a:r>
          </a:p>
        </p:txBody>
      </p:sp>
      <p:pic>
        <p:nvPicPr>
          <p:cNvPr id="180" name="Picture 4">
            <a:extLst>
              <a:ext uri="{FF2B5EF4-FFF2-40B4-BE49-F238E27FC236}">
                <a16:creationId xmlns:a16="http://schemas.microsoft.com/office/drawing/2014/main" id="{0A205B8C-03FF-3143-AFA6-9191A5D27912}"/>
              </a:ext>
            </a:extLst>
          </p:cNvPr>
          <p:cNvPicPr>
            <a:picLocks noChangeAspect="1" noChangeArrowheads="1"/>
          </p:cNvPicPr>
          <p:nvPr/>
        </p:nvPicPr>
        <p:blipFill>
          <a:blip r:embed="rId13"/>
          <a:srcRect/>
          <a:stretch/>
        </p:blipFill>
        <p:spPr bwMode="auto">
          <a:xfrm>
            <a:off x="1094899" y="5803487"/>
            <a:ext cx="1470757" cy="630323"/>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BDF49A63-3505-3F45-9D16-EF74BD4E0D60}"/>
              </a:ext>
            </a:extLst>
          </p:cNvPr>
          <p:cNvGrpSpPr/>
          <p:nvPr/>
        </p:nvGrpSpPr>
        <p:grpSpPr>
          <a:xfrm>
            <a:off x="2232636" y="4434082"/>
            <a:ext cx="451312" cy="428671"/>
            <a:chOff x="6199486" y="4329361"/>
            <a:chExt cx="589482" cy="559910"/>
          </a:xfrm>
        </p:grpSpPr>
        <p:sp>
          <p:nvSpPr>
            <p:cNvPr id="182" name="Oval 181">
              <a:extLst>
                <a:ext uri="{FF2B5EF4-FFF2-40B4-BE49-F238E27FC236}">
                  <a16:creationId xmlns:a16="http://schemas.microsoft.com/office/drawing/2014/main" id="{D8A88AD7-C525-C043-B134-7570455B01FA}"/>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Stored Data 182">
              <a:extLst>
                <a:ext uri="{FF2B5EF4-FFF2-40B4-BE49-F238E27FC236}">
                  <a16:creationId xmlns:a16="http://schemas.microsoft.com/office/drawing/2014/main" id="{412DE0FC-418D-E14F-A725-A356483C273F}"/>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60841F20-8E47-184D-8973-E1609441B62B}"/>
              </a:ext>
            </a:extLst>
          </p:cNvPr>
          <p:cNvGrpSpPr/>
          <p:nvPr/>
        </p:nvGrpSpPr>
        <p:grpSpPr>
          <a:xfrm>
            <a:off x="2232636" y="5025355"/>
            <a:ext cx="451312" cy="428671"/>
            <a:chOff x="6199486" y="4329361"/>
            <a:chExt cx="589482" cy="559910"/>
          </a:xfrm>
        </p:grpSpPr>
        <p:sp>
          <p:nvSpPr>
            <p:cNvPr id="185" name="Oval 184">
              <a:extLst>
                <a:ext uri="{FF2B5EF4-FFF2-40B4-BE49-F238E27FC236}">
                  <a16:creationId xmlns:a16="http://schemas.microsoft.com/office/drawing/2014/main" id="{42C5E2CC-CBB5-6340-B4BD-4514B5C737C4}"/>
                </a:ext>
              </a:extLst>
            </p:cNvPr>
            <p:cNvSpPr/>
            <p:nvPr/>
          </p:nvSpPr>
          <p:spPr bwMode="auto">
            <a:xfrm>
              <a:off x="6199487" y="4329361"/>
              <a:ext cx="589481" cy="1706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Stored Data 185">
              <a:extLst>
                <a:ext uri="{FF2B5EF4-FFF2-40B4-BE49-F238E27FC236}">
                  <a16:creationId xmlns:a16="http://schemas.microsoft.com/office/drawing/2014/main" id="{DC3131A9-4B82-AA4B-8C8B-A004E704F595}"/>
                </a:ext>
              </a:extLst>
            </p:cNvPr>
            <p:cNvSpPr/>
            <p:nvPr/>
          </p:nvSpPr>
          <p:spPr bwMode="auto">
            <a:xfrm rot="16200000">
              <a:off x="6282761" y="4383064"/>
              <a:ext cx="422932" cy="589482"/>
            </a:xfrm>
            <a:prstGeom prst="flowChartOnlineStorag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7" name="Freeform 342">
            <a:extLst>
              <a:ext uri="{FF2B5EF4-FFF2-40B4-BE49-F238E27FC236}">
                <a16:creationId xmlns:a16="http://schemas.microsoft.com/office/drawing/2014/main" id="{6B8A0836-C849-AB45-81C7-8186951FA53F}"/>
              </a:ext>
            </a:extLst>
          </p:cNvPr>
          <p:cNvSpPr>
            <a:spLocks noEditPoints="1"/>
          </p:cNvSpPr>
          <p:nvPr/>
        </p:nvSpPr>
        <p:spPr bwMode="auto">
          <a:xfrm>
            <a:off x="1874201" y="2099056"/>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accent4"/>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188" name="Oval 187">
            <a:extLst>
              <a:ext uri="{FF2B5EF4-FFF2-40B4-BE49-F238E27FC236}">
                <a16:creationId xmlns:a16="http://schemas.microsoft.com/office/drawing/2014/main" id="{B857650F-1013-C748-930A-1B48A130C63A}"/>
              </a:ext>
            </a:extLst>
          </p:cNvPr>
          <p:cNvSpPr/>
          <p:nvPr/>
        </p:nvSpPr>
        <p:spPr bwMode="auto">
          <a:xfrm>
            <a:off x="6190956" y="2591722"/>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Tree>
    <p:extLst>
      <p:ext uri="{BB962C8B-B14F-4D97-AF65-F5344CB8AC3E}">
        <p14:creationId xmlns:p14="http://schemas.microsoft.com/office/powerpoint/2010/main" val="272397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596661D-99EA-0F49-89A1-DD02113BC8CC}"/>
              </a:ext>
            </a:extLst>
          </p:cNvPr>
          <p:cNvGraphicFramePr>
            <a:graphicFrameLocks noGrp="1"/>
          </p:cNvGraphicFramePr>
          <p:nvPr>
            <p:extLst>
              <p:ext uri="{D42A27DB-BD31-4B8C-83A1-F6EECF244321}">
                <p14:modId xmlns:p14="http://schemas.microsoft.com/office/powerpoint/2010/main" val="412087020"/>
              </p:ext>
            </p:extLst>
          </p:nvPr>
        </p:nvGraphicFramePr>
        <p:xfrm>
          <a:off x="465138" y="1384852"/>
          <a:ext cx="11422062" cy="4224819"/>
        </p:xfrm>
        <a:graphic>
          <a:graphicData uri="http://schemas.openxmlformats.org/drawingml/2006/table">
            <a:tbl>
              <a:tblPr firstRow="1" bandRow="1">
                <a:tableStyleId>{FABFCF23-3B69-468F-B69F-88F6DE6A72F2}</a:tableStyleId>
              </a:tblPr>
              <a:tblGrid>
                <a:gridCol w="2735262">
                  <a:extLst>
                    <a:ext uri="{9D8B030D-6E8A-4147-A177-3AD203B41FA5}">
                      <a16:colId xmlns:a16="http://schemas.microsoft.com/office/drawing/2014/main" val="2875081745"/>
                    </a:ext>
                  </a:extLst>
                </a:gridCol>
                <a:gridCol w="2425700">
                  <a:extLst>
                    <a:ext uri="{9D8B030D-6E8A-4147-A177-3AD203B41FA5}">
                      <a16:colId xmlns:a16="http://schemas.microsoft.com/office/drawing/2014/main" val="1574648769"/>
                    </a:ext>
                  </a:extLst>
                </a:gridCol>
                <a:gridCol w="6261100">
                  <a:extLst>
                    <a:ext uri="{9D8B030D-6E8A-4147-A177-3AD203B41FA5}">
                      <a16:colId xmlns:a16="http://schemas.microsoft.com/office/drawing/2014/main" val="3694781822"/>
                    </a:ext>
                  </a:extLst>
                </a:gridCol>
              </a:tblGrid>
              <a:tr h="709848">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611703">
                <a:tc>
                  <a:txBody>
                    <a:bodyPr/>
                    <a:lstStyle/>
                    <a:p>
                      <a:pPr marL="0" marR="0" lvl="0" indent="0" algn="l" defTabSz="896354" rtl="0" eaLnBrk="1" fontAlgn="b" latinLnBrk="0" hangingPunct="1">
                        <a:lnSpc>
                          <a:spcPct val="107000"/>
                        </a:lnSpc>
                        <a:spcBef>
                          <a:spcPts val="0"/>
                        </a:spcBef>
                        <a:spcAft>
                          <a:spcPts val="0"/>
                        </a:spcAft>
                        <a:buClrTx/>
                        <a:buSzTx/>
                        <a:buFontTx/>
                        <a:buNone/>
                        <a:tabLst/>
                        <a:defRPr/>
                      </a:pPr>
                      <a:r>
                        <a:rPr lang="en-US" sz="1600" kern="1200">
                          <a:solidFill>
                            <a:schemeClr val="tx2"/>
                          </a:solidFill>
                          <a:latin typeface="Segoe UI Semibold (Headings)"/>
                          <a:ea typeface="+mn-ea"/>
                          <a:cs typeface="Segoe UI Semilight" panose="020B0402040204020203" pitchFamily="34" charset="0"/>
                        </a:rPr>
                        <a:t>Register Azure Migrate appliance (discovery and assessment)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Key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AAD app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communication between agents on appliance and </a:t>
                      </a:r>
                      <a:b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b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Azure Migrate</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Key Vault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management of certificate downloaded on the appliance during configuration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Hyper-V Replication Provider</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0000"/>
                        </a:lnSpc>
                        <a:spcBef>
                          <a:spcPts val="0"/>
                        </a:spcBef>
                        <a:spcAft>
                          <a:spcPts val="600"/>
                        </a:spcAft>
                        <a:buFont typeface="Arial" panose="020B0604020202020204" pitchFamily="34" charset="0"/>
                        <a:buNone/>
                      </a:pPr>
                      <a:r>
                        <a:rPr lang="en-US" sz="1400" b="0" i="0" kern="1200">
                          <a:solidFill>
                            <a:srgbClr val="0078D4"/>
                          </a:solidFill>
                          <a:latin typeface="Segoe UI Semibold (Headings)"/>
                          <a:ea typeface="+mn-ea"/>
                          <a:cs typeface="Segoe UI Semilight" panose="020B0402040204020203" pitchFamily="34" charset="0"/>
                        </a:rPr>
                        <a:t>Recovery Services Vault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for replication orchestrations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51634">
                <a:tc>
                  <a:txBody>
                    <a:bodyPr/>
                    <a:lstStyle/>
                    <a:p>
                      <a:pPr marL="0" marR="0" lvl="0" indent="0" algn="l" defTabSz="896354" rtl="0" eaLnBrk="1" fontAlgn="b" latinLnBrk="0" hangingPunct="1">
                        <a:lnSpc>
                          <a:spcPct val="107000"/>
                        </a:lnSpc>
                        <a:spcBef>
                          <a:spcPts val="0"/>
                        </a:spcBef>
                        <a:spcAft>
                          <a:spcPts val="0"/>
                        </a:spcAft>
                        <a:buClrTx/>
                        <a:buSzTx/>
                        <a:buFontTx/>
                        <a:buNone/>
                        <a:tabLst/>
                        <a:defRPr/>
                      </a:pPr>
                      <a:r>
                        <a:rPr lang="en-US" sz="1600" kern="1200">
                          <a:solidFill>
                            <a:schemeClr val="tx2"/>
                          </a:solidFill>
                          <a:latin typeface="Segoe UI Semibold (Headings)"/>
                          <a:ea typeface="+mn-ea"/>
                          <a:cs typeface="Segoe UI Semilight" panose="020B0402040204020203" pitchFamily="34" charset="0"/>
                        </a:rPr>
                        <a:t>Start first 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Storage Accounts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0" i="0" kern="1200">
                          <a:solidFill>
                            <a:srgbClr val="0078D4"/>
                          </a:solidFill>
                          <a:latin typeface="Segoe UI Semibold (Headings)"/>
                          <a:ea typeface="+mn-ea"/>
                          <a:cs typeface="Segoe UI Semilight" panose="020B0402040204020203" pitchFamily="34" charset="0"/>
                        </a:rPr>
                        <a:t>Storage Account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 Used by appliance to upload replicated data</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bl>
          </a:graphicData>
        </a:graphic>
      </p:graphicFrame>
      <p:sp>
        <p:nvSpPr>
          <p:cNvPr id="4" name="Title 9">
            <a:extLst>
              <a:ext uri="{FF2B5EF4-FFF2-40B4-BE49-F238E27FC236}">
                <a16:creationId xmlns:a16="http://schemas.microsoft.com/office/drawing/2014/main" id="{DF801DA2-AE02-4EC5-80F1-52AD5F0C9B8F}"/>
              </a:ext>
            </a:extLst>
          </p:cNvPr>
          <p:cNvSpPr>
            <a:spLocks noGrp="1"/>
          </p:cNvSpPr>
          <p:nvPr>
            <p:ph type="title"/>
          </p:nvPr>
        </p:nvSpPr>
        <p:spPr>
          <a:xfrm>
            <a:off x="465138" y="441332"/>
            <a:ext cx="11530584" cy="830020"/>
          </a:xfrm>
        </p:spPr>
        <p:txBody>
          <a:bodyPr/>
          <a:lstStyle/>
          <a:p>
            <a:r>
              <a:rPr lang="en-US"/>
              <a:t>Agentless Hyper-V: Azure artifacts created</a:t>
            </a:r>
          </a:p>
        </p:txBody>
      </p:sp>
    </p:spTree>
    <p:extLst>
      <p:ext uri="{BB962C8B-B14F-4D97-AF65-F5344CB8AC3E}">
        <p14:creationId xmlns:p14="http://schemas.microsoft.com/office/powerpoint/2010/main" val="49208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Agent-based migrations</a:t>
            </a:r>
          </a:p>
        </p:txBody>
      </p:sp>
    </p:spTree>
    <p:extLst>
      <p:ext uri="{BB962C8B-B14F-4D97-AF65-F5344CB8AC3E}">
        <p14:creationId xmlns:p14="http://schemas.microsoft.com/office/powerpoint/2010/main" val="17009729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6815947" y="4014168"/>
            <a:ext cx="5350564"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400">
                <a:solidFill>
                  <a:srgbClr val="0070C0"/>
                </a:solidFill>
                <a:latin typeface="Segoe UI"/>
              </a:rPr>
              <a:t>Deploy Hyper-V Replication Provider </a:t>
            </a:r>
            <a:r>
              <a:rPr lang="en-US" altLang="en-US" sz="1400">
                <a:solidFill>
                  <a:prstClr val="black"/>
                </a:solidFill>
                <a:latin typeface="Segoe UI"/>
              </a:rPr>
              <a:t>on Hyper-V host</a:t>
            </a:r>
          </a:p>
          <a:p>
            <a:pPr marL="0" indent="0" defTabSz="914191" fontAlgn="base">
              <a:spcBef>
                <a:spcPct val="0"/>
              </a:spcBef>
              <a:spcAft>
                <a:spcPct val="0"/>
              </a:spcAft>
              <a:buSzTx/>
              <a:buNone/>
            </a:pPr>
            <a:endParaRPr lang="en-US" altLang="en-US" sz="1400">
              <a:solidFill>
                <a:srgbClr val="0070C0"/>
              </a:soli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Start replicating </a:t>
            </a:r>
            <a:r>
              <a:rPr lang="en-US" altLang="en-US" sz="14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The Hyper-V Replication Provider orchestrates </a:t>
            </a:r>
            <a:r>
              <a:rPr lang="en-US" altLang="en-US" sz="1400">
                <a:solidFill>
                  <a:prstClr val="black"/>
                </a:solidFill>
                <a:latin typeface="Segoe UI"/>
              </a:rPr>
              <a:t>the replication of your VM data to your Azure subscription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Perform test migrations </a:t>
            </a:r>
            <a:r>
              <a:rPr lang="en-US" altLang="en-US" sz="14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4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400">
                <a:solidFill>
                  <a:srgbClr val="0070C0"/>
                </a:solidFill>
                <a:latin typeface="Segoe UI"/>
              </a:rPr>
              <a:t>Migrate to Azure </a:t>
            </a:r>
            <a:r>
              <a:rPr lang="en-US" altLang="en-US" sz="1400">
                <a:gradFill>
                  <a:gsLst>
                    <a:gs pos="2917">
                      <a:srgbClr val="1A1A1A"/>
                    </a:gs>
                    <a:gs pos="30000">
                      <a:srgbClr val="1A1A1A"/>
                    </a:gs>
                  </a:gsLst>
                  <a:lin ang="5400000" scaled="0"/>
                </a:gradFill>
                <a:latin typeface="Segoe UI"/>
              </a:rPr>
              <a:t>with zero data-loss and minimal downtime</a:t>
            </a:r>
          </a:p>
          <a:p>
            <a:pPr marL="233149" indent="-233149" defTabSz="951304"/>
            <a:endParaRPr lang="en-US" sz="2244">
              <a:gradFill>
                <a:gsLst>
                  <a:gs pos="1250">
                    <a:prstClr val="black"/>
                  </a:gs>
                  <a:gs pos="100000">
                    <a:prstClr val="black"/>
                  </a:gs>
                </a:gsLst>
                <a:lin ang="5400000" scaled="0"/>
              </a:gradFill>
            </a:endParaRPr>
          </a:p>
        </p:txBody>
      </p:sp>
      <p:pic>
        <p:nvPicPr>
          <p:cNvPr id="6" name="Picture 4">
            <a:extLst>
              <a:ext uri="{FF2B5EF4-FFF2-40B4-BE49-F238E27FC236}">
                <a16:creationId xmlns:a16="http://schemas.microsoft.com/office/drawing/2014/main" id="{1A2EA3C5-B0AA-4F6F-A512-D0C8D55048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p:blipFill>
        <p:spPr bwMode="auto">
          <a:xfrm>
            <a:off x="2416098" y="5550850"/>
            <a:ext cx="1727588" cy="740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99A80-44B1-4DEE-BD84-0E347EEE9FA6}"/>
              </a:ext>
            </a:extLst>
          </p:cNvPr>
          <p:cNvSpPr txBox="1">
            <a:spLocks/>
          </p:cNvSpPr>
          <p:nvPr/>
        </p:nvSpPr>
        <p:spPr>
          <a:xfrm>
            <a:off x="601652" y="1153497"/>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i="1" spc="-51">
              <a:solidFill>
                <a:prstClr val="black"/>
              </a:solidFill>
              <a:latin typeface="Segoe UI"/>
            </a:endParaRPr>
          </a:p>
        </p:txBody>
      </p:sp>
      <p:sp>
        <p:nvSpPr>
          <p:cNvPr id="33" name="Rectangle 32">
            <a:extLst>
              <a:ext uri="{FF2B5EF4-FFF2-40B4-BE49-F238E27FC236}">
                <a16:creationId xmlns:a16="http://schemas.microsoft.com/office/drawing/2014/main" id="{CCD0A6F2-BB9C-D44C-BFB2-70A08462DA32}"/>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A1B1FB0-A27F-1449-915F-F22C1C71815A}"/>
              </a:ext>
            </a:extLst>
          </p:cNvPr>
          <p:cNvGrpSpPr/>
          <p:nvPr/>
        </p:nvGrpSpPr>
        <p:grpSpPr>
          <a:xfrm>
            <a:off x="2190390" y="1898771"/>
            <a:ext cx="2112630" cy="2111010"/>
            <a:chOff x="1622425" y="1333500"/>
            <a:chExt cx="2071688" cy="2070100"/>
          </a:xfrm>
          <a:effectLst>
            <a:outerShdw blurRad="381000" sx="81000" sy="81000" algn="ctr" rotWithShape="0">
              <a:prstClr val="black">
                <a:alpha val="16000"/>
              </a:prstClr>
            </a:outerShdw>
          </a:effectLst>
        </p:grpSpPr>
        <p:grpSp>
          <p:nvGrpSpPr>
            <p:cNvPr id="37" name="Group 36">
              <a:extLst>
                <a:ext uri="{FF2B5EF4-FFF2-40B4-BE49-F238E27FC236}">
                  <a16:creationId xmlns:a16="http://schemas.microsoft.com/office/drawing/2014/main" id="{19E94AE1-AF8A-0843-94DF-5E55447E8705}"/>
                </a:ext>
              </a:extLst>
            </p:cNvPr>
            <p:cNvGrpSpPr/>
            <p:nvPr/>
          </p:nvGrpSpPr>
          <p:grpSpPr>
            <a:xfrm>
              <a:off x="1622425" y="1333500"/>
              <a:ext cx="2071688" cy="2070100"/>
              <a:chOff x="1622425" y="1333500"/>
              <a:chExt cx="2071688" cy="2070100"/>
            </a:xfrm>
          </p:grpSpPr>
          <p:sp>
            <p:nvSpPr>
              <p:cNvPr id="39" name="AutoShape 6">
                <a:extLst>
                  <a:ext uri="{FF2B5EF4-FFF2-40B4-BE49-F238E27FC236}">
                    <a16:creationId xmlns:a16="http://schemas.microsoft.com/office/drawing/2014/main" id="{115333BE-99D2-5945-8560-F507AE7179F4}"/>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0" name="Freeform 8">
                <a:extLst>
                  <a:ext uri="{FF2B5EF4-FFF2-40B4-BE49-F238E27FC236}">
                    <a16:creationId xmlns:a16="http://schemas.microsoft.com/office/drawing/2014/main" id="{43779236-20DC-4248-AA78-9360F9E9F84D}"/>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38" name="Freeform 9">
              <a:extLst>
                <a:ext uri="{FF2B5EF4-FFF2-40B4-BE49-F238E27FC236}">
                  <a16:creationId xmlns:a16="http://schemas.microsoft.com/office/drawing/2014/main" id="{DD68AFD8-4A34-D74D-8249-6AC4D980D747}"/>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55" name="Text Placeholder 4">
            <a:extLst>
              <a:ext uri="{FF2B5EF4-FFF2-40B4-BE49-F238E27FC236}">
                <a16:creationId xmlns:a16="http://schemas.microsoft.com/office/drawing/2014/main" id="{40DF5FE6-B631-2F4C-8217-97B0C9DDA9CD}"/>
              </a:ext>
            </a:extLst>
          </p:cNvPr>
          <p:cNvSpPr txBox="1">
            <a:spLocks/>
          </p:cNvSpPr>
          <p:nvPr/>
        </p:nvSpPr>
        <p:spPr>
          <a:xfrm>
            <a:off x="7176588" y="873401"/>
            <a:ext cx="4684153" cy="524772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1" fontAlgn="base">
              <a:spcBef>
                <a:spcPct val="0"/>
              </a:spcBef>
              <a:spcAft>
                <a:spcPct val="0"/>
              </a:spcAft>
              <a:buSzTx/>
              <a:buNone/>
            </a:pPr>
            <a:r>
              <a:rPr lang="en-US" altLang="en-US" sz="1800">
                <a:solidFill>
                  <a:srgbClr val="0070C0"/>
                </a:solidFill>
                <a:latin typeface="Segoe UI"/>
              </a:rPr>
              <a:t>Deploy Replication appliance (also known as configuration server) </a:t>
            </a:r>
            <a:r>
              <a:rPr lang="en-US" altLang="en-US" sz="1800">
                <a:solidFill>
                  <a:prstClr val="black"/>
                </a:solidFill>
                <a:latin typeface="Segoe UI"/>
              </a:rPr>
              <a:t>in your source environment</a:t>
            </a:r>
          </a:p>
          <a:p>
            <a:pPr marL="0" indent="0" defTabSz="914191" fontAlgn="base">
              <a:spcBef>
                <a:spcPct val="0"/>
              </a:spcBef>
              <a:spcAft>
                <a:spcPct val="0"/>
              </a:spcAft>
              <a:buSzTx/>
              <a:buNone/>
            </a:pPr>
            <a:endParaRPr lang="en-US" altLang="en-US" sz="1800">
              <a:solidFill>
                <a:srgbClr val="0070C0"/>
              </a:soli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Install Mobility Service </a:t>
            </a:r>
            <a:r>
              <a:rPr lang="en-US" altLang="en-US" sz="1800">
                <a:solidFill>
                  <a:prstClr val="black"/>
                </a:solidFill>
                <a:latin typeface="Segoe UI"/>
              </a:rPr>
              <a:t>on the servers to be migrated</a:t>
            </a:r>
          </a:p>
          <a:p>
            <a:pPr marL="0" indent="0" defTabSz="914191" fontAlgn="base">
              <a:spcBef>
                <a:spcPct val="0"/>
              </a:spcBef>
              <a:spcAft>
                <a:spcPct val="0"/>
              </a:spcAft>
              <a:buSzTx/>
              <a:buNone/>
            </a:pPr>
            <a:endParaRPr lang="en-US" altLang="en-US" sz="1800">
              <a:solidFill>
                <a:srgbClr val="0070C0"/>
              </a:soli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Start replicating </a:t>
            </a:r>
            <a:r>
              <a:rPr lang="en-US" altLang="en-US" sz="1800">
                <a:gradFill>
                  <a:gsLst>
                    <a:gs pos="2917">
                      <a:srgbClr val="1A1A1A"/>
                    </a:gs>
                    <a:gs pos="30000">
                      <a:srgbClr val="1A1A1A"/>
                    </a:gs>
                  </a:gsLst>
                  <a:lin ang="5400000" scaled="0"/>
                </a:gradFill>
                <a:latin typeface="Segoe UI"/>
              </a:rPr>
              <a:t>your Windows and Linux servers using Azure Migrate: Server Migration </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Replication appliance orchestrates </a:t>
            </a:r>
            <a:r>
              <a:rPr lang="en-US" altLang="en-US" sz="1800">
                <a:gradFill>
                  <a:gsLst>
                    <a:gs pos="2917">
                      <a:srgbClr val="1A1A1A"/>
                    </a:gs>
                    <a:gs pos="30000">
                      <a:srgbClr val="1A1A1A"/>
                    </a:gs>
                  </a:gsLst>
                  <a:lin ang="5400000" scaled="0"/>
                </a:gradFill>
                <a:latin typeface="Segoe UI"/>
              </a:rPr>
              <a:t>the replication of your VM data to your Azure subscription</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Perform test migrations </a:t>
            </a:r>
            <a:r>
              <a:rPr lang="en-US" altLang="en-US" sz="1800">
                <a:gradFill>
                  <a:gsLst>
                    <a:gs pos="2917">
                      <a:srgbClr val="1A1A1A"/>
                    </a:gs>
                    <a:gs pos="30000">
                      <a:srgbClr val="1A1A1A"/>
                    </a:gs>
                  </a:gsLst>
                  <a:lin ang="5400000" scaled="0"/>
                </a:gradFill>
                <a:latin typeface="Segoe UI"/>
              </a:rPr>
              <a:t>to a sandbox environment with no impact to production to validate migration</a:t>
            </a:r>
          </a:p>
          <a:p>
            <a:pPr marL="0" indent="0" defTabSz="914191" fontAlgn="base">
              <a:spcBef>
                <a:spcPct val="0"/>
              </a:spcBef>
              <a:spcAft>
                <a:spcPct val="0"/>
              </a:spcAft>
              <a:buSzTx/>
              <a:buNone/>
            </a:pPr>
            <a:endParaRPr lang="en-US" altLang="en-US" sz="1800">
              <a:gradFill>
                <a:gsLst>
                  <a:gs pos="2917">
                    <a:srgbClr val="1A1A1A"/>
                  </a:gs>
                  <a:gs pos="30000">
                    <a:srgbClr val="1A1A1A"/>
                  </a:gs>
                </a:gsLst>
                <a:lin ang="5400000" scaled="0"/>
              </a:gradFill>
              <a:latin typeface="Segoe UI"/>
            </a:endParaRPr>
          </a:p>
          <a:p>
            <a:pPr marL="0" indent="0" defTabSz="914191" fontAlgn="base">
              <a:spcBef>
                <a:spcPct val="0"/>
              </a:spcBef>
              <a:spcAft>
                <a:spcPct val="0"/>
              </a:spcAft>
              <a:buSzTx/>
              <a:buNone/>
            </a:pPr>
            <a:r>
              <a:rPr lang="en-US" altLang="en-US" sz="1800">
                <a:solidFill>
                  <a:srgbClr val="0070C0"/>
                </a:solidFill>
                <a:latin typeface="Segoe UI"/>
              </a:rPr>
              <a:t>Migrate </a:t>
            </a:r>
            <a:r>
              <a:rPr lang="en-US" altLang="en-US" sz="1800">
                <a:gradFill>
                  <a:gsLst>
                    <a:gs pos="2917">
                      <a:srgbClr val="1A1A1A"/>
                    </a:gs>
                    <a:gs pos="30000">
                      <a:srgbClr val="1A1A1A"/>
                    </a:gs>
                  </a:gsLst>
                  <a:lin ang="5400000" scaled="0"/>
                </a:gradFill>
                <a:latin typeface="Segoe UI"/>
              </a:rPr>
              <a:t>with minimal downtime</a:t>
            </a:r>
          </a:p>
        </p:txBody>
      </p:sp>
      <p:cxnSp>
        <p:nvCxnSpPr>
          <p:cNvPr id="56" name="Straight Connector 55">
            <a:extLst>
              <a:ext uri="{FF2B5EF4-FFF2-40B4-BE49-F238E27FC236}">
                <a16:creationId xmlns:a16="http://schemas.microsoft.com/office/drawing/2014/main" id="{32080CAE-B3A5-3243-8571-6E11D0D102EB}"/>
              </a:ext>
            </a:extLst>
          </p:cNvPr>
          <p:cNvCxnSpPr>
            <a:cxnSpLocks/>
          </p:cNvCxnSpPr>
          <p:nvPr/>
        </p:nvCxnSpPr>
        <p:spPr>
          <a:xfrm>
            <a:off x="7176588" y="1698620"/>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57" name="Straight Connector 56">
            <a:extLst>
              <a:ext uri="{FF2B5EF4-FFF2-40B4-BE49-F238E27FC236}">
                <a16:creationId xmlns:a16="http://schemas.microsoft.com/office/drawing/2014/main" id="{ECEED24C-9818-A042-98F8-9843E0762355}"/>
              </a:ext>
            </a:extLst>
          </p:cNvPr>
          <p:cNvCxnSpPr>
            <a:cxnSpLocks/>
          </p:cNvCxnSpPr>
          <p:nvPr/>
        </p:nvCxnSpPr>
        <p:spPr>
          <a:xfrm>
            <a:off x="7176588" y="2544587"/>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1" name="Straight Connector 70">
            <a:extLst>
              <a:ext uri="{FF2B5EF4-FFF2-40B4-BE49-F238E27FC236}">
                <a16:creationId xmlns:a16="http://schemas.microsoft.com/office/drawing/2014/main" id="{30485E64-8737-DC44-B7AB-21AFC7A0877B}"/>
              </a:ext>
            </a:extLst>
          </p:cNvPr>
          <p:cNvCxnSpPr>
            <a:cxnSpLocks/>
          </p:cNvCxnSpPr>
          <p:nvPr/>
        </p:nvCxnSpPr>
        <p:spPr>
          <a:xfrm>
            <a:off x="7176588" y="3656793"/>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72" name="Straight Connector 71">
            <a:extLst>
              <a:ext uri="{FF2B5EF4-FFF2-40B4-BE49-F238E27FC236}">
                <a16:creationId xmlns:a16="http://schemas.microsoft.com/office/drawing/2014/main" id="{E56E3814-9A79-8841-AF25-EC711AD19365}"/>
              </a:ext>
            </a:extLst>
          </p:cNvPr>
          <p:cNvCxnSpPr>
            <a:cxnSpLocks/>
          </p:cNvCxnSpPr>
          <p:nvPr/>
        </p:nvCxnSpPr>
        <p:spPr>
          <a:xfrm>
            <a:off x="7176588" y="4715998"/>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73" name="Group 72">
            <a:extLst>
              <a:ext uri="{FF2B5EF4-FFF2-40B4-BE49-F238E27FC236}">
                <a16:creationId xmlns:a16="http://schemas.microsoft.com/office/drawing/2014/main" id="{6FC3C9C2-772E-A840-81D3-26D7D98FC3F8}"/>
              </a:ext>
            </a:extLst>
          </p:cNvPr>
          <p:cNvGrpSpPr/>
          <p:nvPr/>
        </p:nvGrpSpPr>
        <p:grpSpPr>
          <a:xfrm>
            <a:off x="4581917" y="2503029"/>
            <a:ext cx="1349411" cy="589642"/>
            <a:chOff x="1671603" y="4900917"/>
            <a:chExt cx="1323259" cy="578215"/>
          </a:xfrm>
        </p:grpSpPr>
        <p:grpSp>
          <p:nvGrpSpPr>
            <p:cNvPr id="74" name="Group 73">
              <a:extLst>
                <a:ext uri="{FF2B5EF4-FFF2-40B4-BE49-F238E27FC236}">
                  <a16:creationId xmlns:a16="http://schemas.microsoft.com/office/drawing/2014/main" id="{3DDC11CF-7D0D-F446-80E6-326F40D0C60A}"/>
                </a:ext>
              </a:extLst>
            </p:cNvPr>
            <p:cNvGrpSpPr/>
            <p:nvPr/>
          </p:nvGrpSpPr>
          <p:grpSpPr>
            <a:xfrm>
              <a:off x="1671603" y="4900917"/>
              <a:ext cx="627183" cy="578215"/>
              <a:chOff x="2501959" y="5037105"/>
              <a:chExt cx="627183" cy="578215"/>
            </a:xfrm>
          </p:grpSpPr>
          <p:sp>
            <p:nvSpPr>
              <p:cNvPr id="78" name="Freeform 5">
                <a:extLst>
                  <a:ext uri="{FF2B5EF4-FFF2-40B4-BE49-F238E27FC236}">
                    <a16:creationId xmlns:a16="http://schemas.microsoft.com/office/drawing/2014/main" id="{421FFCE9-155A-4547-B2F0-3B6DABF1FE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9" name="Picture 78">
                <a:extLst>
                  <a:ext uri="{FF2B5EF4-FFF2-40B4-BE49-F238E27FC236}">
                    <a16:creationId xmlns:a16="http://schemas.microsoft.com/office/drawing/2014/main" id="{633C6F2D-852E-CE4B-A373-04D1087EBF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75" name="Group 74">
              <a:extLst>
                <a:ext uri="{FF2B5EF4-FFF2-40B4-BE49-F238E27FC236}">
                  <a16:creationId xmlns:a16="http://schemas.microsoft.com/office/drawing/2014/main" id="{9A11A357-E3DF-5049-808C-3EBC1B21B0F9}"/>
                </a:ext>
              </a:extLst>
            </p:cNvPr>
            <p:cNvGrpSpPr/>
            <p:nvPr/>
          </p:nvGrpSpPr>
          <p:grpSpPr>
            <a:xfrm>
              <a:off x="2367679" y="4900917"/>
              <a:ext cx="627183" cy="578215"/>
              <a:chOff x="2501959" y="5037105"/>
              <a:chExt cx="627183" cy="578215"/>
            </a:xfrm>
          </p:grpSpPr>
          <p:sp>
            <p:nvSpPr>
              <p:cNvPr id="76" name="Freeform 5">
                <a:extLst>
                  <a:ext uri="{FF2B5EF4-FFF2-40B4-BE49-F238E27FC236}">
                    <a16:creationId xmlns:a16="http://schemas.microsoft.com/office/drawing/2014/main" id="{07BF2B5E-ED48-E44C-B1BD-DE0390ED1F1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77" name="Picture 76">
                <a:extLst>
                  <a:ext uri="{FF2B5EF4-FFF2-40B4-BE49-F238E27FC236}">
                    <a16:creationId xmlns:a16="http://schemas.microsoft.com/office/drawing/2014/main" id="{EC3DE67C-0968-6F4C-BFBC-6DB6597D9A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grpSp>
        <p:nvGrpSpPr>
          <p:cNvPr id="80" name="Group 79">
            <a:extLst>
              <a:ext uri="{FF2B5EF4-FFF2-40B4-BE49-F238E27FC236}">
                <a16:creationId xmlns:a16="http://schemas.microsoft.com/office/drawing/2014/main" id="{0F4DC0CA-0352-1B47-85F7-8FD07DDC0E7E}"/>
              </a:ext>
            </a:extLst>
          </p:cNvPr>
          <p:cNvGrpSpPr/>
          <p:nvPr/>
        </p:nvGrpSpPr>
        <p:grpSpPr>
          <a:xfrm>
            <a:off x="573442" y="2503029"/>
            <a:ext cx="1349411" cy="589642"/>
            <a:chOff x="1671603" y="4900917"/>
            <a:chExt cx="1323259" cy="578215"/>
          </a:xfrm>
        </p:grpSpPr>
        <p:grpSp>
          <p:nvGrpSpPr>
            <p:cNvPr id="81" name="Group 80">
              <a:extLst>
                <a:ext uri="{FF2B5EF4-FFF2-40B4-BE49-F238E27FC236}">
                  <a16:creationId xmlns:a16="http://schemas.microsoft.com/office/drawing/2014/main" id="{2727B8A2-AA7F-554F-BE32-750BCD0B52CD}"/>
                </a:ext>
              </a:extLst>
            </p:cNvPr>
            <p:cNvGrpSpPr/>
            <p:nvPr/>
          </p:nvGrpSpPr>
          <p:grpSpPr>
            <a:xfrm>
              <a:off x="1671603" y="4900917"/>
              <a:ext cx="627183" cy="578215"/>
              <a:chOff x="2501959" y="5037105"/>
              <a:chExt cx="627183" cy="578215"/>
            </a:xfrm>
          </p:grpSpPr>
          <p:sp>
            <p:nvSpPr>
              <p:cNvPr id="85" name="Freeform 5">
                <a:extLst>
                  <a:ext uri="{FF2B5EF4-FFF2-40B4-BE49-F238E27FC236}">
                    <a16:creationId xmlns:a16="http://schemas.microsoft.com/office/drawing/2014/main" id="{2043B73E-3F4A-7549-856D-C9EC18F0438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6" name="Picture 85">
                <a:extLst>
                  <a:ext uri="{FF2B5EF4-FFF2-40B4-BE49-F238E27FC236}">
                    <a16:creationId xmlns:a16="http://schemas.microsoft.com/office/drawing/2014/main" id="{7E8EE64C-74C2-CE42-B955-3EDD595982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82" name="Group 81">
              <a:extLst>
                <a:ext uri="{FF2B5EF4-FFF2-40B4-BE49-F238E27FC236}">
                  <a16:creationId xmlns:a16="http://schemas.microsoft.com/office/drawing/2014/main" id="{ED0C9218-78D0-3642-818F-C1C25188969A}"/>
                </a:ext>
              </a:extLst>
            </p:cNvPr>
            <p:cNvGrpSpPr/>
            <p:nvPr/>
          </p:nvGrpSpPr>
          <p:grpSpPr>
            <a:xfrm>
              <a:off x="2367679" y="4900917"/>
              <a:ext cx="627183" cy="578215"/>
              <a:chOff x="2501959" y="5037105"/>
              <a:chExt cx="627183" cy="578215"/>
            </a:xfrm>
          </p:grpSpPr>
          <p:sp>
            <p:nvSpPr>
              <p:cNvPr id="83" name="Freeform 5">
                <a:extLst>
                  <a:ext uri="{FF2B5EF4-FFF2-40B4-BE49-F238E27FC236}">
                    <a16:creationId xmlns:a16="http://schemas.microsoft.com/office/drawing/2014/main" id="{0C0F5498-0412-AE44-B25C-4660B73F6EC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84" name="Picture 83">
                <a:extLst>
                  <a:ext uri="{FF2B5EF4-FFF2-40B4-BE49-F238E27FC236}">
                    <a16:creationId xmlns:a16="http://schemas.microsoft.com/office/drawing/2014/main" id="{C0DF788B-36CC-D843-8125-7438C2CB7C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87" name="TextBox 86">
            <a:extLst>
              <a:ext uri="{FF2B5EF4-FFF2-40B4-BE49-F238E27FC236}">
                <a16:creationId xmlns:a16="http://schemas.microsoft.com/office/drawing/2014/main" id="{40A82CA0-3561-AF4F-B011-A8C03784A7FA}"/>
              </a:ext>
            </a:extLst>
          </p:cNvPr>
          <p:cNvSpPr txBox="1"/>
          <p:nvPr/>
        </p:nvSpPr>
        <p:spPr>
          <a:xfrm>
            <a:off x="419812" y="3134182"/>
            <a:ext cx="1767340" cy="440719"/>
          </a:xfrm>
          <a:prstGeom prst="rect">
            <a:avLst/>
          </a:prstGeom>
          <a:noFill/>
        </p:spPr>
        <p:txBody>
          <a:bodyPr wrap="square" lIns="182854" tIns="146283" rIns="182854" bIns="146283" rtlCol="0">
            <a:spAutoFit/>
          </a:bodyPr>
          <a:lstStyle/>
          <a:p>
            <a:pPr defTabSz="932597">
              <a:lnSpc>
                <a:spcPct val="90000"/>
              </a:lnSpc>
              <a:spcAft>
                <a:spcPts val="600"/>
              </a:spcAft>
            </a:pPr>
            <a:r>
              <a:rPr lang="en-US" sz="1049">
                <a:gradFill>
                  <a:gsLst>
                    <a:gs pos="2917">
                      <a:prstClr val="black"/>
                    </a:gs>
                    <a:gs pos="30000">
                      <a:prstClr val="black"/>
                    </a:gs>
                  </a:gsLst>
                  <a:lin ang="5400000" scaled="0"/>
                </a:gradFill>
                <a:latin typeface="Segoe UI"/>
              </a:rPr>
              <a:t>Sandbox environment</a:t>
            </a:r>
          </a:p>
        </p:txBody>
      </p:sp>
      <p:sp>
        <p:nvSpPr>
          <p:cNvPr id="88" name="Rectangle 87">
            <a:extLst>
              <a:ext uri="{FF2B5EF4-FFF2-40B4-BE49-F238E27FC236}">
                <a16:creationId xmlns:a16="http://schemas.microsoft.com/office/drawing/2014/main" id="{1B701E66-0EA0-6847-A2BC-A27826CC25A9}"/>
              </a:ext>
            </a:extLst>
          </p:cNvPr>
          <p:cNvSpPr/>
          <p:nvPr/>
        </p:nvSpPr>
        <p:spPr bwMode="auto">
          <a:xfrm>
            <a:off x="419812" y="2373558"/>
            <a:ext cx="1674802" cy="1201343"/>
          </a:xfrm>
          <a:prstGeom prst="rect">
            <a:avLst/>
          </a:prstGeom>
          <a:no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5A5CEAEF-2CFC-5444-80E7-D6BD1F5BC57D}"/>
              </a:ext>
            </a:extLst>
          </p:cNvPr>
          <p:cNvCxnSpPr>
            <a:cxnSpLocks/>
          </p:cNvCxnSpPr>
          <p:nvPr/>
        </p:nvCxnSpPr>
        <p:spPr>
          <a:xfrm>
            <a:off x="7176588" y="5811152"/>
            <a:ext cx="4684153" cy="0"/>
          </a:xfrm>
          <a:prstGeom prst="line">
            <a:avLst/>
          </a:prstGeom>
          <a:noFill/>
          <a:ln w="12700" cap="flat" cmpd="sng" algn="ctr">
            <a:solidFill>
              <a:schemeClr val="bg1">
                <a:lumMod val="75000"/>
              </a:schemeClr>
            </a:solidFill>
            <a:prstDash val="solid"/>
            <a:headEnd type="none"/>
            <a:tailEnd type="none"/>
          </a:ln>
          <a:effectLst/>
        </p:spPr>
      </p:cxnSp>
      <p:grpSp>
        <p:nvGrpSpPr>
          <p:cNvPr id="43" name="Group 12">
            <a:extLst>
              <a:ext uri="{FF2B5EF4-FFF2-40B4-BE49-F238E27FC236}">
                <a16:creationId xmlns:a16="http://schemas.microsoft.com/office/drawing/2014/main" id="{1375FA1D-387A-8442-B567-CCFFF9473EDA}"/>
              </a:ext>
            </a:extLst>
          </p:cNvPr>
          <p:cNvGrpSpPr>
            <a:grpSpLocks noChangeAspect="1"/>
          </p:cNvGrpSpPr>
          <p:nvPr/>
        </p:nvGrpSpPr>
        <p:grpSpPr bwMode="auto">
          <a:xfrm>
            <a:off x="2939239" y="4040248"/>
            <a:ext cx="660445" cy="657316"/>
            <a:chOff x="1297" y="2230"/>
            <a:chExt cx="633" cy="630"/>
          </a:xfrm>
        </p:grpSpPr>
        <p:sp>
          <p:nvSpPr>
            <p:cNvPr id="44" name="Freeform 13">
              <a:extLst>
                <a:ext uri="{FF2B5EF4-FFF2-40B4-BE49-F238E27FC236}">
                  <a16:creationId xmlns:a16="http://schemas.microsoft.com/office/drawing/2014/main" id="{EF7A3CB0-C955-4F47-AD71-69037857F54E}"/>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5" name="Freeform 14">
              <a:extLst>
                <a:ext uri="{FF2B5EF4-FFF2-40B4-BE49-F238E27FC236}">
                  <a16:creationId xmlns:a16="http://schemas.microsoft.com/office/drawing/2014/main" id="{09CF4582-4C7B-B94B-9EEA-113FC7CF6333}"/>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6" name="Freeform 15">
              <a:extLst>
                <a:ext uri="{FF2B5EF4-FFF2-40B4-BE49-F238E27FC236}">
                  <a16:creationId xmlns:a16="http://schemas.microsoft.com/office/drawing/2014/main" id="{8873EFDA-12EC-BB49-8CD5-D3BEDDBA6418}"/>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8" name="Freeform 16">
              <a:extLst>
                <a:ext uri="{FF2B5EF4-FFF2-40B4-BE49-F238E27FC236}">
                  <a16:creationId xmlns:a16="http://schemas.microsoft.com/office/drawing/2014/main" id="{B48F76AB-B94B-7145-8C8E-B6596729DC06}"/>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tx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59" name="Freeform 17">
              <a:extLst>
                <a:ext uri="{FF2B5EF4-FFF2-40B4-BE49-F238E27FC236}">
                  <a16:creationId xmlns:a16="http://schemas.microsoft.com/office/drawing/2014/main" id="{B1A1C6EA-3015-344D-9AD4-89780667D70F}"/>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60" name="Group 59">
            <a:extLst>
              <a:ext uri="{FF2B5EF4-FFF2-40B4-BE49-F238E27FC236}">
                <a16:creationId xmlns:a16="http://schemas.microsoft.com/office/drawing/2014/main" id="{6BDF8B1C-EF39-2A43-A02C-F21EFF70E6F0}"/>
              </a:ext>
            </a:extLst>
          </p:cNvPr>
          <p:cNvGrpSpPr/>
          <p:nvPr/>
        </p:nvGrpSpPr>
        <p:grpSpPr>
          <a:xfrm>
            <a:off x="2561731" y="4829061"/>
            <a:ext cx="1349411" cy="589642"/>
            <a:chOff x="1671603" y="4900917"/>
            <a:chExt cx="1323259" cy="578215"/>
          </a:xfrm>
        </p:grpSpPr>
        <p:grpSp>
          <p:nvGrpSpPr>
            <p:cNvPr id="61" name="Group 60">
              <a:extLst>
                <a:ext uri="{FF2B5EF4-FFF2-40B4-BE49-F238E27FC236}">
                  <a16:creationId xmlns:a16="http://schemas.microsoft.com/office/drawing/2014/main" id="{20F502AE-EDF4-7048-84E8-7C920DB88DFA}"/>
                </a:ext>
              </a:extLst>
            </p:cNvPr>
            <p:cNvGrpSpPr/>
            <p:nvPr/>
          </p:nvGrpSpPr>
          <p:grpSpPr>
            <a:xfrm>
              <a:off x="1671603" y="4900917"/>
              <a:ext cx="627183" cy="578215"/>
              <a:chOff x="2501959" y="5037105"/>
              <a:chExt cx="627183" cy="578215"/>
            </a:xfrm>
          </p:grpSpPr>
          <p:sp>
            <p:nvSpPr>
              <p:cNvPr id="65" name="Freeform 5">
                <a:extLst>
                  <a:ext uri="{FF2B5EF4-FFF2-40B4-BE49-F238E27FC236}">
                    <a16:creationId xmlns:a16="http://schemas.microsoft.com/office/drawing/2014/main" id="{7C28F5A5-B655-7D45-BAB6-EDDBBF6A9BB1}"/>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6" name="Picture 65">
                <a:extLst>
                  <a:ext uri="{FF2B5EF4-FFF2-40B4-BE49-F238E27FC236}">
                    <a16:creationId xmlns:a16="http://schemas.microsoft.com/office/drawing/2014/main" id="{5DB35C78-39D6-EF40-9715-64DC6DA0D5F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62" name="Group 61">
              <a:extLst>
                <a:ext uri="{FF2B5EF4-FFF2-40B4-BE49-F238E27FC236}">
                  <a16:creationId xmlns:a16="http://schemas.microsoft.com/office/drawing/2014/main" id="{197FE37F-FC27-374D-AF39-C5E66A9443AB}"/>
                </a:ext>
              </a:extLst>
            </p:cNvPr>
            <p:cNvGrpSpPr/>
            <p:nvPr/>
          </p:nvGrpSpPr>
          <p:grpSpPr>
            <a:xfrm>
              <a:off x="2367679" y="4900917"/>
              <a:ext cx="627183" cy="578215"/>
              <a:chOff x="2501959" y="5037105"/>
              <a:chExt cx="627183" cy="578215"/>
            </a:xfrm>
          </p:grpSpPr>
          <p:sp>
            <p:nvSpPr>
              <p:cNvPr id="63" name="Freeform 5">
                <a:extLst>
                  <a:ext uri="{FF2B5EF4-FFF2-40B4-BE49-F238E27FC236}">
                    <a16:creationId xmlns:a16="http://schemas.microsoft.com/office/drawing/2014/main" id="{A6918536-1CC4-9048-A4A3-8834CF933A4D}"/>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64" name="Picture 63">
                <a:extLst>
                  <a:ext uri="{FF2B5EF4-FFF2-40B4-BE49-F238E27FC236}">
                    <a16:creationId xmlns:a16="http://schemas.microsoft.com/office/drawing/2014/main" id="{1B693CC9-8DCE-C14B-941A-0EEC29A9842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67" name="Freeform 16">
            <a:extLst>
              <a:ext uri="{FF2B5EF4-FFF2-40B4-BE49-F238E27FC236}">
                <a16:creationId xmlns:a16="http://schemas.microsoft.com/office/drawing/2014/main" id="{24DABC94-4758-A646-A619-BCA153D393D3}"/>
              </a:ext>
            </a:extLst>
          </p:cNvPr>
          <p:cNvSpPr>
            <a:spLocks noEditPoints="1"/>
          </p:cNvSpPr>
          <p:nvPr/>
        </p:nvSpPr>
        <p:spPr bwMode="auto">
          <a:xfrm>
            <a:off x="2334450"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68" name="Freeform 16">
            <a:extLst>
              <a:ext uri="{FF2B5EF4-FFF2-40B4-BE49-F238E27FC236}">
                <a16:creationId xmlns:a16="http://schemas.microsoft.com/office/drawing/2014/main" id="{181A7828-8926-234A-9A71-6103E36F8666}"/>
              </a:ext>
            </a:extLst>
          </p:cNvPr>
          <p:cNvSpPr>
            <a:spLocks noEditPoints="1"/>
          </p:cNvSpPr>
          <p:nvPr/>
        </p:nvSpPr>
        <p:spPr bwMode="auto">
          <a:xfrm>
            <a:off x="3816546" y="4905192"/>
            <a:ext cx="329701" cy="330745"/>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4" name="Text Placeholder 3">
            <a:extLst>
              <a:ext uri="{FF2B5EF4-FFF2-40B4-BE49-F238E27FC236}">
                <a16:creationId xmlns:a16="http://schemas.microsoft.com/office/drawing/2014/main" id="{D415D419-1E29-2E4F-AA5B-CE5FC212B535}"/>
              </a:ext>
            </a:extLst>
          </p:cNvPr>
          <p:cNvSpPr>
            <a:spLocks noGrp="1"/>
          </p:cNvSpPr>
          <p:nvPr>
            <p:ph type="body" sz="quarter" idx="10"/>
          </p:nvPr>
        </p:nvSpPr>
        <p:spPr>
          <a:xfrm>
            <a:off x="465138" y="898382"/>
            <a:ext cx="11887195" cy="492443"/>
          </a:xfrm>
        </p:spPr>
        <p:txBody>
          <a:bodyPr/>
          <a:lstStyle/>
          <a:p>
            <a:r>
              <a:rPr lang="en-US" dirty="0"/>
              <a:t>For physical servers/AWS, GCP, other cloud servers</a:t>
            </a:r>
          </a:p>
        </p:txBody>
      </p:sp>
      <p:sp>
        <p:nvSpPr>
          <p:cNvPr id="3" name="Title 2">
            <a:extLst>
              <a:ext uri="{FF2B5EF4-FFF2-40B4-BE49-F238E27FC236}">
                <a16:creationId xmlns:a16="http://schemas.microsoft.com/office/drawing/2014/main" id="{E48FB4B7-B47F-A141-BD57-3B60E75FDBB3}"/>
              </a:ext>
            </a:extLst>
          </p:cNvPr>
          <p:cNvSpPr>
            <a:spLocks noGrp="1"/>
          </p:cNvSpPr>
          <p:nvPr>
            <p:ph type="title"/>
          </p:nvPr>
        </p:nvSpPr>
        <p:spPr>
          <a:xfrm>
            <a:off x="465138" y="441332"/>
            <a:ext cx="11530584" cy="830020"/>
          </a:xfrm>
        </p:spPr>
        <p:txBody>
          <a:bodyPr/>
          <a:lstStyle/>
          <a:p>
            <a:r>
              <a:rPr lang="en-US"/>
              <a:t>Agent-based: Process</a:t>
            </a:r>
          </a:p>
        </p:txBody>
      </p:sp>
    </p:spTree>
    <p:extLst>
      <p:ext uri="{BB962C8B-B14F-4D97-AF65-F5344CB8AC3E}">
        <p14:creationId xmlns:p14="http://schemas.microsoft.com/office/powerpoint/2010/main" val="2107462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5">
                                            <p:txEl>
                                              <p:pRg st="2" end="2"/>
                                            </p:txEl>
                                          </p:spTgt>
                                        </p:tgtEl>
                                        <p:attrNameLst>
                                          <p:attrName>style.visibility</p:attrName>
                                        </p:attrNameLst>
                                      </p:cBhvr>
                                      <p:to>
                                        <p:strVal val="visible"/>
                                      </p:to>
                                    </p:set>
                                    <p:anim calcmode="lin" valueType="num">
                                      <p:cBhvr additive="base">
                                        <p:cTn id="17" dur="500" fill="hold"/>
                                        <p:tgtEl>
                                          <p:spTgt spid="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fill="hold"/>
                                        <p:tgtEl>
                                          <p:spTgt spid="67"/>
                                        </p:tgtEl>
                                        <p:attrNameLst>
                                          <p:attrName>ppt_x</p:attrName>
                                        </p:attrNameLst>
                                      </p:cBhvr>
                                      <p:tavLst>
                                        <p:tav tm="0">
                                          <p:val>
                                            <p:strVal val="#ppt_x"/>
                                          </p:val>
                                        </p:tav>
                                        <p:tav tm="100000">
                                          <p:val>
                                            <p:strVal val="#ppt_x"/>
                                          </p:val>
                                        </p:tav>
                                      </p:tavLst>
                                    </p:anim>
                                    <p:anim calcmode="lin" valueType="num">
                                      <p:cBhvr additive="base">
                                        <p:cTn id="22" dur="500" fill="hold"/>
                                        <p:tgtEl>
                                          <p:spTgt spid="6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ppt_x"/>
                                          </p:val>
                                        </p:tav>
                                        <p:tav tm="100000">
                                          <p:val>
                                            <p:strVal val="#ppt_x"/>
                                          </p:val>
                                        </p:tav>
                                      </p:tavLst>
                                    </p:anim>
                                    <p:anim calcmode="lin" valueType="num">
                                      <p:cBhvr additive="base">
                                        <p:cTn id="2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5">
                                            <p:txEl>
                                              <p:pRg st="4" end="4"/>
                                            </p:txEl>
                                          </p:spTgt>
                                        </p:tgtEl>
                                        <p:attrNameLst>
                                          <p:attrName>style.visibility</p:attrName>
                                        </p:attrNameLst>
                                      </p:cBhvr>
                                      <p:to>
                                        <p:strVal val="visible"/>
                                      </p:to>
                                    </p:set>
                                    <p:anim calcmode="lin" valueType="num">
                                      <p:cBhvr additive="base">
                                        <p:cTn id="31" dur="500" fill="hold"/>
                                        <p:tgtEl>
                                          <p:spTgt spid="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5">
                                            <p:txEl>
                                              <p:pRg st="6" end="6"/>
                                            </p:txEl>
                                          </p:spTgt>
                                        </p:tgtEl>
                                        <p:attrNameLst>
                                          <p:attrName>style.visibility</p:attrName>
                                        </p:attrNameLst>
                                      </p:cBhvr>
                                      <p:to>
                                        <p:strVal val="visible"/>
                                      </p:to>
                                    </p:set>
                                    <p:anim calcmode="lin" valueType="num">
                                      <p:cBhvr additive="base">
                                        <p:cTn id="41" dur="500" fill="hold"/>
                                        <p:tgtEl>
                                          <p:spTgt spid="5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
                                            <p:txEl>
                                              <p:pRg st="6" end="6"/>
                                            </p:txEl>
                                          </p:spTgt>
                                        </p:tgtEl>
                                        <p:attrNameLst>
                                          <p:attrName>ppt_y</p:attrName>
                                        </p:attrNameLst>
                                      </p:cBhvr>
                                      <p:tavLst>
                                        <p:tav tm="0">
                                          <p:val>
                                            <p:strVal val="1+#ppt_h/2"/>
                                          </p:val>
                                        </p:tav>
                                        <p:tav tm="100000">
                                          <p:val>
                                            <p:strVal val="#ppt_y"/>
                                          </p:val>
                                        </p:tav>
                                      </p:tavLst>
                                    </p:anim>
                                  </p:childTnLst>
                                </p:cTn>
                              </p:par>
                              <p:par>
                                <p:cTn id="43" presetID="26" presetClass="emph" presetSubtype="0" fill="hold" nodeType="withEffect">
                                  <p:stCondLst>
                                    <p:cond delay="0"/>
                                  </p:stCondLst>
                                  <p:childTnLst>
                                    <p:animEffect transition="out" filter="fade">
                                      <p:cBhvr>
                                        <p:cTn id="44" dur="500" tmFilter="0, 0; .2, .5; .8, .5; 1, 0"/>
                                        <p:tgtEl>
                                          <p:spTgt spid="43"/>
                                        </p:tgtEl>
                                      </p:cBhvr>
                                    </p:animEffect>
                                    <p:animScale>
                                      <p:cBhvr>
                                        <p:cTn id="45" dur="250" autoRev="1" fill="hold"/>
                                        <p:tgtEl>
                                          <p:spTgt spid="43"/>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5">
                                            <p:txEl>
                                              <p:pRg st="8" end="8"/>
                                            </p:txEl>
                                          </p:spTgt>
                                        </p:tgtEl>
                                        <p:attrNameLst>
                                          <p:attrName>style.visibility</p:attrName>
                                        </p:attrNameLst>
                                      </p:cBhvr>
                                      <p:to>
                                        <p:strVal val="visible"/>
                                      </p:to>
                                    </p:set>
                                    <p:anim calcmode="lin" valueType="num">
                                      <p:cBhvr additive="base">
                                        <p:cTn id="50" dur="500" fill="hold"/>
                                        <p:tgtEl>
                                          <p:spTgt spid="55">
                                            <p:txEl>
                                              <p:pRg st="8" end="8"/>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55">
                                            <p:txEl>
                                              <p:pRg st="8" end="8"/>
                                            </p:txEl>
                                          </p:spTgt>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 calcmode="lin" valueType="num">
                                      <p:cBhvr additive="base">
                                        <p:cTn id="54" dur="500" fill="hold"/>
                                        <p:tgtEl>
                                          <p:spTgt spid="87"/>
                                        </p:tgtEl>
                                        <p:attrNameLst>
                                          <p:attrName>ppt_x</p:attrName>
                                        </p:attrNameLst>
                                      </p:cBhvr>
                                      <p:tavLst>
                                        <p:tav tm="0">
                                          <p:val>
                                            <p:strVal val="#ppt_x"/>
                                          </p:val>
                                        </p:tav>
                                        <p:tav tm="100000">
                                          <p:val>
                                            <p:strVal val="#ppt_x"/>
                                          </p:val>
                                        </p:tav>
                                      </p:tavLst>
                                    </p:anim>
                                    <p:anim calcmode="lin" valueType="num">
                                      <p:cBhvr additive="base">
                                        <p:cTn id="55" dur="500" fill="hold"/>
                                        <p:tgtEl>
                                          <p:spTgt spid="87"/>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additive="base">
                                        <p:cTn id="58" dur="500" fill="hold"/>
                                        <p:tgtEl>
                                          <p:spTgt spid="80"/>
                                        </p:tgtEl>
                                        <p:attrNameLst>
                                          <p:attrName>ppt_x</p:attrName>
                                        </p:attrNameLst>
                                      </p:cBhvr>
                                      <p:tavLst>
                                        <p:tav tm="0">
                                          <p:val>
                                            <p:strVal val="#ppt_x"/>
                                          </p:val>
                                        </p:tav>
                                        <p:tav tm="100000">
                                          <p:val>
                                            <p:strVal val="#ppt_x"/>
                                          </p:val>
                                        </p:tav>
                                      </p:tavLst>
                                    </p:anim>
                                    <p:anim calcmode="lin" valueType="num">
                                      <p:cBhvr additive="base">
                                        <p:cTn id="59" dur="500" fill="hold"/>
                                        <p:tgtEl>
                                          <p:spTgt spid="8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 calcmode="lin" valueType="num">
                                      <p:cBhvr additive="base">
                                        <p:cTn id="62" dur="500" fill="hold"/>
                                        <p:tgtEl>
                                          <p:spTgt spid="88"/>
                                        </p:tgtEl>
                                        <p:attrNameLst>
                                          <p:attrName>ppt_x</p:attrName>
                                        </p:attrNameLst>
                                      </p:cBhvr>
                                      <p:tavLst>
                                        <p:tav tm="0">
                                          <p:val>
                                            <p:strVal val="#ppt_x"/>
                                          </p:val>
                                        </p:tav>
                                        <p:tav tm="100000">
                                          <p:val>
                                            <p:strVal val="#ppt_x"/>
                                          </p:val>
                                        </p:tav>
                                      </p:tavLst>
                                    </p:anim>
                                    <p:anim calcmode="lin" valueType="num">
                                      <p:cBhvr additive="base">
                                        <p:cTn id="63"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5">
                                            <p:txEl>
                                              <p:pRg st="10" end="10"/>
                                            </p:txEl>
                                          </p:spTgt>
                                        </p:tgtEl>
                                        <p:attrNameLst>
                                          <p:attrName>style.visibility</p:attrName>
                                        </p:attrNameLst>
                                      </p:cBhvr>
                                      <p:to>
                                        <p:strVal val="visible"/>
                                      </p:to>
                                    </p:set>
                                    <p:anim calcmode="lin" valueType="num">
                                      <p:cBhvr additive="base">
                                        <p:cTn id="68" dur="500" fill="hold"/>
                                        <p:tgtEl>
                                          <p:spTgt spid="55">
                                            <p:txEl>
                                              <p:pRg st="10" end="1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55">
                                            <p:txEl>
                                              <p:pRg st="10" end="10"/>
                                            </p:txEl>
                                          </p:spTgt>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73"/>
                                        </p:tgtEl>
                                        <p:attrNameLst>
                                          <p:attrName>style.visibility</p:attrName>
                                        </p:attrNameLst>
                                      </p:cBhvr>
                                      <p:to>
                                        <p:strVal val="visible"/>
                                      </p:to>
                                    </p:set>
                                    <p:anim calcmode="lin" valueType="num">
                                      <p:cBhvr additive="base">
                                        <p:cTn id="72" dur="500" fill="hold"/>
                                        <p:tgtEl>
                                          <p:spTgt spid="73"/>
                                        </p:tgtEl>
                                        <p:attrNameLst>
                                          <p:attrName>ppt_x</p:attrName>
                                        </p:attrNameLst>
                                      </p:cBhvr>
                                      <p:tavLst>
                                        <p:tav tm="0">
                                          <p:val>
                                            <p:strVal val="#ppt_x"/>
                                          </p:val>
                                        </p:tav>
                                        <p:tav tm="100000">
                                          <p:val>
                                            <p:strVal val="#ppt_x"/>
                                          </p:val>
                                        </p:tav>
                                      </p:tavLst>
                                    </p:anim>
                                    <p:anim calcmode="lin" valueType="num">
                                      <p:cBhvr additive="base">
                                        <p:cTn id="73"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67" grpId="0" animBg="1"/>
      <p:bldP spid="6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AEB1BC-3FCF-4592-8F20-33591590C429}"/>
              </a:ext>
            </a:extLst>
          </p:cNvPr>
          <p:cNvSpPr/>
          <p:nvPr/>
        </p:nvSpPr>
        <p:spPr bwMode="auto">
          <a:xfrm>
            <a:off x="0" y="5167827"/>
            <a:ext cx="12436475" cy="18716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3B289C24-626E-4FBF-B993-F76FBBDA0143}"/>
              </a:ext>
            </a:extLst>
          </p:cNvPr>
          <p:cNvSpPr/>
          <p:nvPr/>
        </p:nvSpPr>
        <p:spPr>
          <a:xfrm>
            <a:off x="5438634" y="3324334"/>
            <a:ext cx="2880391" cy="1343766"/>
          </a:xfrm>
          <a:prstGeom prst="rect">
            <a:avLst/>
          </a:prstGeom>
          <a:solidFill>
            <a:schemeClr val="bg1"/>
          </a:solidFill>
          <a:ln>
            <a:noFill/>
            <a:prstDash val="dash"/>
          </a:ln>
        </p:spPr>
        <p:txBody>
          <a:bodyPr wrap="square">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Configuration Server </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Centralized orchestration of data replication and communication from on-premises to Azure</a:t>
            </a:r>
          </a:p>
          <a:p>
            <a:pPr marL="291436" indent="-291436" defTabSz="914191">
              <a:buFont typeface="Arial" panose="020B0604020202020204" pitchFamily="34" charset="0"/>
              <a:buChar char="•"/>
              <a:defRPr/>
            </a:pPr>
            <a:endParaRPr lang="en-US">
              <a:ln>
                <a:solidFill>
                  <a:prstClr val="white"/>
                </a:solidFill>
              </a:ln>
              <a:solidFill>
                <a:prstClr val="black"/>
              </a:solidFill>
              <a:latin typeface="Segoe UI"/>
            </a:endParaRPr>
          </a:p>
        </p:txBody>
      </p:sp>
      <p:sp>
        <p:nvSpPr>
          <p:cNvPr id="31" name="Rectangle 30">
            <a:extLst>
              <a:ext uri="{FF2B5EF4-FFF2-40B4-BE49-F238E27FC236}">
                <a16:creationId xmlns:a16="http://schemas.microsoft.com/office/drawing/2014/main" id="{F4037C0B-0A2C-41C6-A501-DDCBE0783EFE}"/>
              </a:ext>
            </a:extLst>
          </p:cNvPr>
          <p:cNvSpPr/>
          <p:nvPr/>
        </p:nvSpPr>
        <p:spPr>
          <a:xfrm>
            <a:off x="8592547" y="3324334"/>
            <a:ext cx="3759786" cy="1343766"/>
          </a:xfrm>
          <a:prstGeom prst="rect">
            <a:avLst/>
          </a:prstGeom>
          <a:solidFill>
            <a:schemeClr val="bg1"/>
          </a:solidFill>
          <a:ln>
            <a:noFill/>
            <a:prstDash val="dash"/>
          </a:ln>
        </p:spPr>
        <p:txBody>
          <a:bodyPr wrap="square">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Process server</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Replication gateway. Receives replication data; optimizes it with caching, compression and encryption, and sends it to Azure</a:t>
            </a:r>
          </a:p>
          <a:p>
            <a:pPr marL="291436" indent="-291436" defTabSz="914191">
              <a:buFont typeface="Arial" panose="020B0604020202020204" pitchFamily="34" charset="0"/>
              <a:buChar char="•"/>
              <a:defRPr/>
            </a:pPr>
            <a:endParaRPr lang="en-US">
              <a:ln>
                <a:solidFill>
                  <a:prstClr val="white"/>
                </a:solidFill>
              </a:ln>
              <a:solidFill>
                <a:prstClr val="black"/>
              </a:solidFill>
              <a:latin typeface="Segoe UI"/>
            </a:endParaRPr>
          </a:p>
        </p:txBody>
      </p:sp>
      <p:sp>
        <p:nvSpPr>
          <p:cNvPr id="36" name="Freeform 342">
            <a:extLst>
              <a:ext uri="{FF2B5EF4-FFF2-40B4-BE49-F238E27FC236}">
                <a16:creationId xmlns:a16="http://schemas.microsoft.com/office/drawing/2014/main" id="{B5CD296F-3BA6-4E0E-AEC2-669FD5C00B09}"/>
              </a:ext>
            </a:extLst>
          </p:cNvPr>
          <p:cNvSpPr>
            <a:spLocks noEditPoints="1"/>
          </p:cNvSpPr>
          <p:nvPr/>
        </p:nvSpPr>
        <p:spPr bwMode="auto">
          <a:xfrm>
            <a:off x="3680480" y="5660974"/>
            <a:ext cx="860972" cy="83340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50E6FF"/>
          </a:solidFill>
          <a:ln>
            <a:noFill/>
          </a:ln>
        </p:spPr>
        <p:txBody>
          <a:bodyPr vert="horz" wrap="square" lIns="93247" tIns="46623" rIns="93247" bIns="46623" numCol="1" anchor="ctr"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37" name="Rectangle 36">
            <a:extLst>
              <a:ext uri="{FF2B5EF4-FFF2-40B4-BE49-F238E27FC236}">
                <a16:creationId xmlns:a16="http://schemas.microsoft.com/office/drawing/2014/main" id="{3F77FAA0-B6BB-487B-AF08-FACB6D3E7999}"/>
              </a:ext>
            </a:extLst>
          </p:cNvPr>
          <p:cNvSpPr/>
          <p:nvPr/>
        </p:nvSpPr>
        <p:spPr>
          <a:xfrm>
            <a:off x="356499" y="5652015"/>
            <a:ext cx="2527696" cy="851323"/>
          </a:xfrm>
          <a:prstGeom prst="rect">
            <a:avLst/>
          </a:prstGeom>
          <a:noFill/>
          <a:ln>
            <a:noFill/>
            <a:prstDash val="dash"/>
          </a:ln>
        </p:spPr>
        <p:txBody>
          <a:bodyPr wrap="square" anchor="ctr">
            <a:spAutoFit/>
          </a:bodyPr>
          <a:lstStyle/>
          <a:p>
            <a:pPr defTabSz="914191">
              <a:spcAft>
                <a:spcPts val="600"/>
              </a:spcAft>
              <a:defRPr/>
            </a:pPr>
            <a:r>
              <a:rPr lang="en-US" sz="1632">
                <a:solidFill>
                  <a:schemeClr val="accent5"/>
                </a:solidFill>
                <a:latin typeface="Segoe UI Semibold (Headings)"/>
                <a:cs typeface="Segoe UI Semilight" panose="020B0402040204020203" pitchFamily="34" charset="0"/>
              </a:rPr>
              <a:t>Mobility Service</a:t>
            </a:r>
          </a:p>
          <a:p>
            <a:pPr defTabSz="914191">
              <a:defRPr/>
            </a:pPr>
            <a:r>
              <a:rPr lang="en-US" sz="1400">
                <a:solidFill>
                  <a:schemeClr val="bg1"/>
                </a:solidFill>
                <a:cs typeface="Segoe UI Semilight" panose="020B0402040204020203" pitchFamily="34" charset="0"/>
              </a:rPr>
              <a:t>Deployed on each source server to be migrated</a:t>
            </a:r>
            <a:endParaRPr lang="en-US" sz="1400">
              <a:solidFill>
                <a:schemeClr val="bg1"/>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B3149E8D-D5D3-458F-813E-016A9AAF3A9C}"/>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6" name="Rectangle 5">
            <a:extLst>
              <a:ext uri="{FF2B5EF4-FFF2-40B4-BE49-F238E27FC236}">
                <a16:creationId xmlns:a16="http://schemas.microsoft.com/office/drawing/2014/main" id="{6E413F5A-B199-461F-A050-29ECFC975B0D}"/>
              </a:ext>
            </a:extLst>
          </p:cNvPr>
          <p:cNvSpPr/>
          <p:nvPr/>
        </p:nvSpPr>
        <p:spPr>
          <a:xfrm>
            <a:off x="5438633" y="2345133"/>
            <a:ext cx="6085597" cy="630942"/>
          </a:xfrm>
          <a:prstGeom prst="rect">
            <a:avLst/>
          </a:prstGeom>
          <a:solidFill>
            <a:schemeClr val="bg1"/>
          </a:solidFill>
          <a:ln>
            <a:noFill/>
            <a:prstDash val="dash"/>
          </a:ln>
        </p:spPr>
        <p:txBody>
          <a:bodyPr wrap="square" numCol="1">
            <a:spAutoFit/>
          </a:bodyPr>
          <a:lstStyle/>
          <a:p>
            <a:pPr defTabSz="914191">
              <a:spcAft>
                <a:spcPts val="600"/>
              </a:spcAft>
              <a:defRPr/>
            </a:pPr>
            <a:r>
              <a:rPr lang="en-US" sz="1632">
                <a:solidFill>
                  <a:srgbClr val="0078D4"/>
                </a:solidFill>
                <a:latin typeface="Segoe UI Semibold (Headings)"/>
                <a:cs typeface="Segoe UI Semilight" panose="020B0402040204020203" pitchFamily="34" charset="0"/>
              </a:rPr>
              <a:t>Deployment options</a:t>
            </a:r>
          </a:p>
          <a:p>
            <a:pPr defTabSz="914191">
              <a:defRPr/>
            </a:pPr>
            <a:r>
              <a:rPr lang="en-US" sz="1400">
                <a:gradFill>
                  <a:gsLst>
                    <a:gs pos="2917">
                      <a:srgbClr val="1A1A1A"/>
                    </a:gs>
                    <a:gs pos="30000">
                      <a:srgbClr val="1A1A1A"/>
                    </a:gs>
                  </a:gsLst>
                  <a:lin ang="5400000" scaled="0"/>
                </a:gradFill>
                <a:latin typeface="Segoe UI"/>
                <a:cs typeface="Segoe UI Semilight" panose="020B0402040204020203" pitchFamily="34" charset="0"/>
              </a:rPr>
              <a:t>Import OVA (VMware only) | Prepare 2016 OS machine and run installer</a:t>
            </a:r>
          </a:p>
        </p:txBody>
      </p:sp>
      <p:sp>
        <p:nvSpPr>
          <p:cNvPr id="11" name="Text Placeholder 10">
            <a:extLst>
              <a:ext uri="{FF2B5EF4-FFF2-40B4-BE49-F238E27FC236}">
                <a16:creationId xmlns:a16="http://schemas.microsoft.com/office/drawing/2014/main" id="{8671BAC1-D7E6-C643-AC0C-2327F42B8CAB}"/>
              </a:ext>
            </a:extLst>
          </p:cNvPr>
          <p:cNvSpPr>
            <a:spLocks noGrp="1"/>
          </p:cNvSpPr>
          <p:nvPr>
            <p:ph type="body" sz="quarter" idx="10"/>
          </p:nvPr>
        </p:nvSpPr>
        <p:spPr>
          <a:xfrm>
            <a:off x="465138" y="898382"/>
            <a:ext cx="11887195" cy="492443"/>
          </a:xfrm>
        </p:spPr>
        <p:txBody>
          <a:bodyPr/>
          <a:lstStyle/>
          <a:p>
            <a:r>
              <a:rPr lang="en-US"/>
              <a:t>Replication appliance and Mobility service</a:t>
            </a:r>
          </a:p>
        </p:txBody>
      </p:sp>
      <p:sp>
        <p:nvSpPr>
          <p:cNvPr id="15" name="Title 14">
            <a:extLst>
              <a:ext uri="{FF2B5EF4-FFF2-40B4-BE49-F238E27FC236}">
                <a16:creationId xmlns:a16="http://schemas.microsoft.com/office/drawing/2014/main" id="{662AA123-BCB1-2046-A163-CEDBBAF11F9A}"/>
              </a:ext>
            </a:extLst>
          </p:cNvPr>
          <p:cNvSpPr>
            <a:spLocks noGrp="1"/>
          </p:cNvSpPr>
          <p:nvPr>
            <p:ph type="title"/>
          </p:nvPr>
        </p:nvSpPr>
        <p:spPr>
          <a:xfrm>
            <a:off x="465138" y="441332"/>
            <a:ext cx="11530584" cy="492443"/>
          </a:xfrm>
        </p:spPr>
        <p:txBody>
          <a:bodyPr/>
          <a:lstStyle/>
          <a:p>
            <a:r>
              <a:rPr lang="en-US"/>
              <a:t>Agent-based: Components used</a:t>
            </a:r>
          </a:p>
        </p:txBody>
      </p:sp>
      <p:sp>
        <p:nvSpPr>
          <p:cNvPr id="13" name="Rectangle 12">
            <a:extLst>
              <a:ext uri="{FF2B5EF4-FFF2-40B4-BE49-F238E27FC236}">
                <a16:creationId xmlns:a16="http://schemas.microsoft.com/office/drawing/2014/main" id="{136AE7CF-8BA3-034F-83F4-345AC4754D1A}"/>
              </a:ext>
            </a:extLst>
          </p:cNvPr>
          <p:cNvSpPr/>
          <p:nvPr/>
        </p:nvSpPr>
        <p:spPr>
          <a:xfrm>
            <a:off x="346490" y="2345133"/>
            <a:ext cx="2617101" cy="851323"/>
          </a:xfrm>
          <a:prstGeom prst="rect">
            <a:avLst/>
          </a:prstGeom>
          <a:noFill/>
          <a:ln>
            <a:noFill/>
            <a:prstDash val="dash"/>
          </a:ln>
        </p:spPr>
        <p:txBody>
          <a:bodyPr wrap="square" anchor="t">
            <a:spAutoFit/>
          </a:bodyPr>
          <a:lstStyle/>
          <a:p>
            <a:pPr defTabSz="914191">
              <a:spcAft>
                <a:spcPts val="600"/>
              </a:spcAft>
              <a:defRPr/>
            </a:pPr>
            <a:r>
              <a:rPr lang="en-US" sz="1632">
                <a:latin typeface="Segoe UI Semibold (Headings)"/>
                <a:cs typeface="Segoe UI Semilight" panose="020B0402040204020203" pitchFamily="34" charset="0"/>
              </a:rPr>
              <a:t>Replication appliance</a:t>
            </a:r>
          </a:p>
          <a:p>
            <a:pPr defTabSz="914191">
              <a:defRPr/>
            </a:pPr>
            <a:r>
              <a:rPr lang="en-US" sz="1400">
                <a:cs typeface="Segoe UI Semilight" panose="020B0402040204020203" pitchFamily="34" charset="0"/>
              </a:rPr>
              <a:t>Deployed on a dedicated Windows Server 2016 server</a:t>
            </a:r>
          </a:p>
        </p:txBody>
      </p:sp>
      <p:grpSp>
        <p:nvGrpSpPr>
          <p:cNvPr id="8" name="Group 7">
            <a:extLst>
              <a:ext uri="{FF2B5EF4-FFF2-40B4-BE49-F238E27FC236}">
                <a16:creationId xmlns:a16="http://schemas.microsoft.com/office/drawing/2014/main" id="{FDC8823F-5356-0B44-8B6F-E89A05027C39}"/>
              </a:ext>
            </a:extLst>
          </p:cNvPr>
          <p:cNvGrpSpPr/>
          <p:nvPr/>
        </p:nvGrpSpPr>
        <p:grpSpPr>
          <a:xfrm>
            <a:off x="3237113" y="2040196"/>
            <a:ext cx="1642528" cy="3127631"/>
            <a:chOff x="441325" y="1664209"/>
            <a:chExt cx="1642528" cy="3127631"/>
          </a:xfrm>
        </p:grpSpPr>
        <p:sp>
          <p:nvSpPr>
            <p:cNvPr id="4" name="Graphic 15">
              <a:extLst>
                <a:ext uri="{FF2B5EF4-FFF2-40B4-BE49-F238E27FC236}">
                  <a16:creationId xmlns:a16="http://schemas.microsoft.com/office/drawing/2014/main" id="{87A721E8-0791-A348-8D1B-50B636C10FBB}"/>
                </a:ext>
              </a:extLst>
            </p:cNvPr>
            <p:cNvSpPr/>
            <p:nvPr/>
          </p:nvSpPr>
          <p:spPr>
            <a:xfrm>
              <a:off x="441325" y="1664209"/>
              <a:ext cx="1642528" cy="3127631"/>
            </a:xfrm>
            <a:custGeom>
              <a:avLst/>
              <a:gdLst>
                <a:gd name="connsiteX0" fmla="*/ 1478276 w 1642528"/>
                <a:gd name="connsiteY0" fmla="*/ 0 h 3127631"/>
                <a:gd name="connsiteX1" fmla="*/ 164253 w 1642528"/>
                <a:gd name="connsiteY1" fmla="*/ 0 h 3127631"/>
                <a:gd name="connsiteX2" fmla="*/ 0 w 1642528"/>
                <a:gd name="connsiteY2" fmla="*/ 152567 h 3127631"/>
                <a:gd name="connsiteX3" fmla="*/ 0 w 1642528"/>
                <a:gd name="connsiteY3" fmla="*/ 3127632 h 3127631"/>
                <a:gd name="connsiteX4" fmla="*/ 1642529 w 1642528"/>
                <a:gd name="connsiteY4" fmla="*/ 3127632 h 3127631"/>
                <a:gd name="connsiteX5" fmla="*/ 1642529 w 1642528"/>
                <a:gd name="connsiteY5" fmla="*/ 152567 h 3127631"/>
                <a:gd name="connsiteX6" fmla="*/ 1478276 w 1642528"/>
                <a:gd name="connsiteY6" fmla="*/ 0 h 3127631"/>
                <a:gd name="connsiteX7" fmla="*/ 1396150 w 1642528"/>
                <a:gd name="connsiteY7" fmla="*/ 2822497 h 3127631"/>
                <a:gd name="connsiteX8" fmla="*/ 246379 w 1642528"/>
                <a:gd name="connsiteY8" fmla="*/ 2822497 h 3127631"/>
                <a:gd name="connsiteX9" fmla="*/ 246379 w 1642528"/>
                <a:gd name="connsiteY9" fmla="*/ 2669930 h 3127631"/>
                <a:gd name="connsiteX10" fmla="*/ 1396150 w 1642528"/>
                <a:gd name="connsiteY10" fmla="*/ 2669930 h 3127631"/>
                <a:gd name="connsiteX11" fmla="*/ 1396150 w 1642528"/>
                <a:gd name="connsiteY11" fmla="*/ 2822497 h 3127631"/>
                <a:gd name="connsiteX12" fmla="*/ 1396150 w 1642528"/>
                <a:gd name="connsiteY12" fmla="*/ 2517362 h 3127631"/>
                <a:gd name="connsiteX13" fmla="*/ 246379 w 1642528"/>
                <a:gd name="connsiteY13" fmla="*/ 2517362 h 3127631"/>
                <a:gd name="connsiteX14" fmla="*/ 246379 w 1642528"/>
                <a:gd name="connsiteY14" fmla="*/ 2364795 h 3127631"/>
                <a:gd name="connsiteX15" fmla="*/ 1396150 w 1642528"/>
                <a:gd name="connsiteY15" fmla="*/ 2364795 h 3127631"/>
                <a:gd name="connsiteX16" fmla="*/ 1396150 w 1642528"/>
                <a:gd name="connsiteY16" fmla="*/ 2517362 h 3127631"/>
                <a:gd name="connsiteX17" fmla="*/ 1396150 w 1642528"/>
                <a:gd name="connsiteY17" fmla="*/ 610270 h 3127631"/>
                <a:gd name="connsiteX18" fmla="*/ 246379 w 1642528"/>
                <a:gd name="connsiteY18" fmla="*/ 610270 h 3127631"/>
                <a:gd name="connsiteX19" fmla="*/ 246379 w 1642528"/>
                <a:gd name="connsiteY19" fmla="*/ 457702 h 3127631"/>
                <a:gd name="connsiteX20" fmla="*/ 1396150 w 1642528"/>
                <a:gd name="connsiteY20" fmla="*/ 457702 h 3127631"/>
                <a:gd name="connsiteX21" fmla="*/ 1396150 w 1642528"/>
                <a:gd name="connsiteY21" fmla="*/ 610270 h 312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2528" h="3127631">
                  <a:moveTo>
                    <a:pt x="1478276" y="0"/>
                  </a:moveTo>
                  <a:lnTo>
                    <a:pt x="164253" y="0"/>
                  </a:lnTo>
                  <a:cubicBezTo>
                    <a:pt x="73914" y="0"/>
                    <a:pt x="0" y="68655"/>
                    <a:pt x="0" y="152567"/>
                  </a:cubicBezTo>
                  <a:lnTo>
                    <a:pt x="0" y="3127632"/>
                  </a:lnTo>
                  <a:lnTo>
                    <a:pt x="1642529" y="3127632"/>
                  </a:lnTo>
                  <a:lnTo>
                    <a:pt x="1642529" y="152567"/>
                  </a:lnTo>
                  <a:cubicBezTo>
                    <a:pt x="1642529" y="68655"/>
                    <a:pt x="1568615" y="0"/>
                    <a:pt x="1478276" y="0"/>
                  </a:cubicBezTo>
                  <a:close/>
                  <a:moveTo>
                    <a:pt x="1396150" y="2822497"/>
                  </a:moveTo>
                  <a:lnTo>
                    <a:pt x="246379" y="2822497"/>
                  </a:lnTo>
                  <a:lnTo>
                    <a:pt x="246379" y="2669930"/>
                  </a:lnTo>
                  <a:lnTo>
                    <a:pt x="1396150" y="2669930"/>
                  </a:lnTo>
                  <a:lnTo>
                    <a:pt x="1396150" y="2822497"/>
                  </a:lnTo>
                  <a:close/>
                  <a:moveTo>
                    <a:pt x="1396150" y="2517362"/>
                  </a:moveTo>
                  <a:lnTo>
                    <a:pt x="246379" y="2517362"/>
                  </a:lnTo>
                  <a:lnTo>
                    <a:pt x="246379" y="2364795"/>
                  </a:lnTo>
                  <a:lnTo>
                    <a:pt x="1396150" y="2364795"/>
                  </a:lnTo>
                  <a:lnTo>
                    <a:pt x="1396150" y="2517362"/>
                  </a:lnTo>
                  <a:close/>
                  <a:moveTo>
                    <a:pt x="1396150" y="610270"/>
                  </a:moveTo>
                  <a:lnTo>
                    <a:pt x="246379" y="610270"/>
                  </a:lnTo>
                  <a:lnTo>
                    <a:pt x="246379" y="457702"/>
                  </a:lnTo>
                  <a:lnTo>
                    <a:pt x="1396150" y="457702"/>
                  </a:lnTo>
                  <a:lnTo>
                    <a:pt x="1396150" y="610270"/>
                  </a:lnTo>
                  <a:close/>
                </a:path>
              </a:pathLst>
            </a:custGeom>
            <a:solidFill>
              <a:schemeClr val="bg1">
                <a:lumMod val="75000"/>
              </a:schemeClr>
            </a:solidFill>
            <a:ln w="25870"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F4872F8B-7670-5D4C-96C5-F716FF7F0698}"/>
                </a:ext>
              </a:extLst>
            </p:cNvPr>
            <p:cNvSpPr txBox="1"/>
            <p:nvPr/>
          </p:nvSpPr>
          <p:spPr>
            <a:xfrm>
              <a:off x="508243" y="2626879"/>
              <a:ext cx="1516249" cy="523220"/>
            </a:xfrm>
            <a:prstGeom prst="rect">
              <a:avLst/>
            </a:prstGeom>
            <a:solidFill>
              <a:schemeClr val="accent4"/>
            </a:solidFill>
            <a:ln>
              <a:noFill/>
              <a:prstDash val="solid"/>
            </a:ln>
          </p:spPr>
          <p:txBody>
            <a:bodyPr wrap="square" rtlCol="0">
              <a:spAutoFit/>
            </a:bodyPr>
            <a:lstStyle/>
            <a:p>
              <a:pPr algn="ctr" defTabSz="932597"/>
              <a:r>
                <a:rPr lang="en-US" sz="1400" kern="0">
                  <a:solidFill>
                    <a:schemeClr val="bg1"/>
                  </a:solidFill>
                  <a:latin typeface="+mj-lt"/>
                </a:rPr>
                <a:t>Configuration Server</a:t>
              </a:r>
            </a:p>
          </p:txBody>
        </p:sp>
        <p:sp>
          <p:nvSpPr>
            <p:cNvPr id="21" name="TextBox 20">
              <a:extLst>
                <a:ext uri="{FF2B5EF4-FFF2-40B4-BE49-F238E27FC236}">
                  <a16:creationId xmlns:a16="http://schemas.microsoft.com/office/drawing/2014/main" id="{F5D287BA-B495-7C46-9BCC-51E9FDEF2E32}"/>
                </a:ext>
              </a:extLst>
            </p:cNvPr>
            <p:cNvSpPr txBox="1"/>
            <p:nvPr/>
          </p:nvSpPr>
          <p:spPr>
            <a:xfrm>
              <a:off x="508243" y="3213080"/>
              <a:ext cx="1516249" cy="523220"/>
            </a:xfrm>
            <a:prstGeom prst="rect">
              <a:avLst/>
            </a:prstGeom>
            <a:solidFill>
              <a:schemeClr val="accent5"/>
            </a:solidFill>
            <a:ln>
              <a:noFill/>
              <a:prstDash val="solid"/>
            </a:ln>
          </p:spPr>
          <p:txBody>
            <a:bodyPr wrap="square" rtlCol="0">
              <a:spAutoFit/>
            </a:bodyPr>
            <a:lstStyle/>
            <a:p>
              <a:pPr algn="ctr" defTabSz="932597"/>
              <a:r>
                <a:rPr lang="en-US" sz="1400" kern="0">
                  <a:solidFill>
                    <a:prstClr val="black"/>
                  </a:solidFill>
                  <a:latin typeface="+mj-lt"/>
                </a:rPr>
                <a:t>Process </a:t>
              </a:r>
            </a:p>
            <a:p>
              <a:pPr algn="ctr" defTabSz="932597"/>
              <a:r>
                <a:rPr lang="en-US" sz="1400" kern="0">
                  <a:solidFill>
                    <a:prstClr val="black"/>
                  </a:solidFill>
                  <a:latin typeface="+mj-lt"/>
                </a:rPr>
                <a:t>Server</a:t>
              </a:r>
            </a:p>
          </p:txBody>
        </p:sp>
      </p:grpSp>
      <p:sp>
        <p:nvSpPr>
          <p:cNvPr id="22" name="Rectangle 21">
            <a:extLst>
              <a:ext uri="{FF2B5EF4-FFF2-40B4-BE49-F238E27FC236}">
                <a16:creationId xmlns:a16="http://schemas.microsoft.com/office/drawing/2014/main" id="{ED6B0B99-A1F2-5047-BB30-840C5866FDF3}"/>
              </a:ext>
            </a:extLst>
          </p:cNvPr>
          <p:cNvSpPr/>
          <p:nvPr/>
        </p:nvSpPr>
        <p:spPr>
          <a:xfrm>
            <a:off x="5438633" y="5816066"/>
            <a:ext cx="5580392" cy="523220"/>
          </a:xfrm>
          <a:prstGeom prst="rect">
            <a:avLst/>
          </a:prstGeom>
          <a:solidFill>
            <a:schemeClr val="tx1"/>
          </a:solidFill>
          <a:ln>
            <a:noFill/>
            <a:prstDash val="dash"/>
          </a:ln>
        </p:spPr>
        <p:txBody>
          <a:bodyPr wrap="square" anchor="ctr">
            <a:spAutoFit/>
          </a:bodyPr>
          <a:lstStyle/>
          <a:p>
            <a:pPr defTabSz="914191">
              <a:defRPr/>
            </a:pPr>
            <a:r>
              <a:rPr lang="en-US" sz="1400">
                <a:solidFill>
                  <a:schemeClr val="bg1"/>
                </a:solidFill>
                <a:latin typeface="Segoe UI"/>
                <a:cs typeface="Segoe UI Semilight" panose="020B0402040204020203" pitchFamily="34" charset="0"/>
              </a:rPr>
              <a:t>Captures data writes from memory and sends replication data from source server to Process server </a:t>
            </a:r>
          </a:p>
        </p:txBody>
      </p:sp>
    </p:spTree>
    <p:extLst>
      <p:ext uri="{BB962C8B-B14F-4D97-AF65-F5344CB8AC3E}">
        <p14:creationId xmlns:p14="http://schemas.microsoft.com/office/powerpoint/2010/main" val="212714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D85EA2A9-C08F-8A41-8C70-4DF9F00F259D}"/>
              </a:ext>
            </a:extLst>
          </p:cNvPr>
          <p:cNvSpPr/>
          <p:nvPr/>
        </p:nvSpPr>
        <p:spPr bwMode="auto">
          <a:xfrm>
            <a:off x="0" y="0"/>
            <a:ext cx="12436475" cy="46181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FB1CAEDC-362F-3349-9A89-2B08A691E678}"/>
              </a:ext>
            </a:extLst>
          </p:cNvPr>
          <p:cNvSpPr/>
          <p:nvPr/>
        </p:nvSpPr>
        <p:spPr>
          <a:xfrm>
            <a:off x="8917062" y="2914403"/>
            <a:ext cx="1593726" cy="1973588"/>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10" name="Title 9">
            <a:extLst>
              <a:ext uri="{FF2B5EF4-FFF2-40B4-BE49-F238E27FC236}">
                <a16:creationId xmlns:a16="http://schemas.microsoft.com/office/drawing/2014/main" id="{A1A65F6F-9626-C741-82B1-B68DA1C2AB4C}"/>
              </a:ext>
            </a:extLst>
          </p:cNvPr>
          <p:cNvSpPr>
            <a:spLocks noGrp="1"/>
          </p:cNvSpPr>
          <p:nvPr>
            <p:ph type="title"/>
          </p:nvPr>
        </p:nvSpPr>
        <p:spPr>
          <a:xfrm>
            <a:off x="465138" y="441332"/>
            <a:ext cx="11530584" cy="830020"/>
          </a:xfrm>
        </p:spPr>
        <p:txBody>
          <a:bodyPr/>
          <a:lstStyle/>
          <a:p>
            <a:r>
              <a:rPr lang="en-US"/>
              <a:t>Agent-based: Architecture</a:t>
            </a:r>
          </a:p>
        </p:txBody>
      </p:sp>
      <p:sp>
        <p:nvSpPr>
          <p:cNvPr id="124" name="TextBox 123">
            <a:extLst>
              <a:ext uri="{FF2B5EF4-FFF2-40B4-BE49-F238E27FC236}">
                <a16:creationId xmlns:a16="http://schemas.microsoft.com/office/drawing/2014/main" id="{E9E246CC-6DAA-FA45-8180-F45EA85A7F76}"/>
              </a:ext>
            </a:extLst>
          </p:cNvPr>
          <p:cNvSpPr txBox="1"/>
          <p:nvPr/>
        </p:nvSpPr>
        <p:spPr>
          <a:xfrm>
            <a:off x="8740348" y="1946175"/>
            <a:ext cx="1741527" cy="265009"/>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a:t>
            </a:r>
          </a:p>
        </p:txBody>
      </p:sp>
      <p:pic>
        <p:nvPicPr>
          <p:cNvPr id="114" name="Picture 113">
            <a:extLst>
              <a:ext uri="{FF2B5EF4-FFF2-40B4-BE49-F238E27FC236}">
                <a16:creationId xmlns:a16="http://schemas.microsoft.com/office/drawing/2014/main" id="{4CC2CC07-9C98-B74E-A7F0-2C9867766182}"/>
              </a:ext>
            </a:extLst>
          </p:cNvPr>
          <p:cNvPicPr>
            <a:picLocks noChangeAspect="1"/>
          </p:cNvPicPr>
          <p:nvPr/>
        </p:nvPicPr>
        <p:blipFill>
          <a:blip r:embed="rId3"/>
          <a:stretch>
            <a:fillRect/>
          </a:stretch>
        </p:blipFill>
        <p:spPr>
          <a:xfrm>
            <a:off x="11510493" y="1692915"/>
            <a:ext cx="439464" cy="427260"/>
          </a:xfrm>
          <a:prstGeom prst="rect">
            <a:avLst/>
          </a:prstGeom>
        </p:spPr>
      </p:pic>
      <p:pic>
        <p:nvPicPr>
          <p:cNvPr id="117" name="Graphic 116">
            <a:extLst>
              <a:ext uri="{FF2B5EF4-FFF2-40B4-BE49-F238E27FC236}">
                <a16:creationId xmlns:a16="http://schemas.microsoft.com/office/drawing/2014/main" id="{2224F254-04AF-4F49-B68E-FF2EC8F61B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1779453"/>
            <a:ext cx="439464" cy="439464"/>
          </a:xfrm>
          <a:prstGeom prst="rect">
            <a:avLst/>
          </a:prstGeom>
        </p:spPr>
      </p:pic>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488712" y="3081172"/>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07996" y="2868942"/>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a:endCxn id="129" idx="0"/>
          </p:cNvCxnSpPr>
          <p:nvPr/>
        </p:nvCxnSpPr>
        <p:spPr>
          <a:xfrm flipH="1">
            <a:off x="9713925" y="2078680"/>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005755" y="3460966"/>
            <a:ext cx="1416341" cy="270285"/>
          </a:xfrm>
          <a:prstGeom prst="rect">
            <a:avLst/>
          </a:prstGeom>
          <a:noFill/>
        </p:spPr>
        <p:txBody>
          <a:bodyPr wrap="square" rtlCol="0">
            <a:spAutoFit/>
          </a:bodyPr>
          <a:lstStyle/>
          <a:p>
            <a:pPr algn="ctr" defTabSz="932418">
              <a:defRPr/>
            </a:pPr>
            <a:r>
              <a:rPr lang="en-US" sz="1122" kern="0">
                <a:solidFill>
                  <a:prstClr val="black"/>
                </a:solidFill>
                <a:latin typeface="Segoe UI Semilight"/>
              </a:rPr>
              <a:t>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3322715"/>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94193" y="3877738"/>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097708" y="4259553"/>
            <a:ext cx="1232434" cy="446397"/>
          </a:xfrm>
          <a:prstGeom prst="rect">
            <a:avLst/>
          </a:prstGeom>
          <a:noFill/>
        </p:spPr>
        <p:txBody>
          <a:bodyPr wrap="square" rtlCol="0">
            <a:spAutoFit/>
          </a:bodyPr>
          <a:lstStyle/>
          <a:p>
            <a:pPr algn="ctr" defTabSz="932418">
              <a:defRPr/>
            </a:pPr>
            <a:r>
              <a:rPr lang="en-US" sz="1122"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2314944"/>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2240290"/>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2078680"/>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1292749"/>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3063711"/>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56" name="Oval 155">
            <a:extLst>
              <a:ext uri="{FF2B5EF4-FFF2-40B4-BE49-F238E27FC236}">
                <a16:creationId xmlns:a16="http://schemas.microsoft.com/office/drawing/2014/main" id="{44FCEEF3-F2AF-2746-9CE2-A2003EA31461}"/>
              </a:ext>
            </a:extLst>
          </p:cNvPr>
          <p:cNvSpPr/>
          <p:nvPr/>
        </p:nvSpPr>
        <p:spPr bwMode="auto">
          <a:xfrm>
            <a:off x="10703963" y="314043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3</a:t>
            </a:r>
          </a:p>
        </p:txBody>
      </p:sp>
      <p:pic>
        <p:nvPicPr>
          <p:cNvPr id="71" name="Picture 6" descr="Image result for aws transparent icon">
            <a:extLst>
              <a:ext uri="{FF2B5EF4-FFF2-40B4-BE49-F238E27FC236}">
                <a16:creationId xmlns:a16="http://schemas.microsoft.com/office/drawing/2014/main" id="{AE572DFF-B52E-EC41-B6BA-13C587EC715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637676" y="5268533"/>
            <a:ext cx="789156" cy="3084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Image result for google cloud logo png">
            <a:extLst>
              <a:ext uri="{FF2B5EF4-FFF2-40B4-BE49-F238E27FC236}">
                <a16:creationId xmlns:a16="http://schemas.microsoft.com/office/drawing/2014/main" id="{64B64662-43B0-4D46-84C1-2B7A55323132}"/>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43126" y="5752047"/>
            <a:ext cx="1340377" cy="20657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CD294BC0-2FC4-6F4A-8458-380C4C103474}"/>
              </a:ext>
            </a:extLst>
          </p:cNvPr>
          <p:cNvPicPr>
            <a:picLocks noChangeAspect="1"/>
          </p:cNvPicPr>
          <p:nvPr/>
        </p:nvPicPr>
        <p:blipFill>
          <a:blip r:embed="rId14"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152299" y="5260679"/>
            <a:ext cx="321969" cy="321969"/>
          </a:xfrm>
          <a:prstGeom prst="rect">
            <a:avLst/>
          </a:prstGeom>
        </p:spPr>
      </p:pic>
      <p:grpSp>
        <p:nvGrpSpPr>
          <p:cNvPr id="2" name="Group 1">
            <a:extLst>
              <a:ext uri="{FF2B5EF4-FFF2-40B4-BE49-F238E27FC236}">
                <a16:creationId xmlns:a16="http://schemas.microsoft.com/office/drawing/2014/main" id="{ABD10256-FD93-0440-8F66-26057F5B98A9}"/>
              </a:ext>
            </a:extLst>
          </p:cNvPr>
          <p:cNvGrpSpPr/>
          <p:nvPr/>
        </p:nvGrpSpPr>
        <p:grpSpPr>
          <a:xfrm>
            <a:off x="1332240" y="2103612"/>
            <a:ext cx="1117383" cy="1549215"/>
            <a:chOff x="1388274" y="1756894"/>
            <a:chExt cx="895429" cy="1241483"/>
          </a:xfrm>
        </p:grpSpPr>
        <p:pic>
          <p:nvPicPr>
            <p:cNvPr id="67" name="Picture 66">
              <a:extLst>
                <a:ext uri="{FF2B5EF4-FFF2-40B4-BE49-F238E27FC236}">
                  <a16:creationId xmlns:a16="http://schemas.microsoft.com/office/drawing/2014/main" id="{37B26321-91A4-A346-A428-FB58FE2FDC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0893" y="2742612"/>
              <a:ext cx="289378" cy="255765"/>
            </a:xfrm>
            <a:prstGeom prst="rect">
              <a:avLst/>
            </a:prstGeom>
          </p:spPr>
        </p:pic>
        <p:pic>
          <p:nvPicPr>
            <p:cNvPr id="68" name="Picture 67">
              <a:extLst>
                <a:ext uri="{FF2B5EF4-FFF2-40B4-BE49-F238E27FC236}">
                  <a16:creationId xmlns:a16="http://schemas.microsoft.com/office/drawing/2014/main" id="{6E4E1D99-F834-5047-9585-6B871FD85C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7269" y="2418981"/>
              <a:ext cx="289378" cy="255765"/>
            </a:xfrm>
            <a:prstGeom prst="rect">
              <a:avLst/>
            </a:prstGeom>
          </p:spPr>
        </p:pic>
        <p:pic>
          <p:nvPicPr>
            <p:cNvPr id="69" name="Picture 68">
              <a:extLst>
                <a:ext uri="{FF2B5EF4-FFF2-40B4-BE49-F238E27FC236}">
                  <a16:creationId xmlns:a16="http://schemas.microsoft.com/office/drawing/2014/main" id="{21689DC1-89A9-1444-BB9F-C4BABC224B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30740" y="2102193"/>
              <a:ext cx="289378" cy="255765"/>
            </a:xfrm>
            <a:prstGeom prst="rect">
              <a:avLst/>
            </a:prstGeom>
          </p:spPr>
        </p:pic>
        <p:pic>
          <p:nvPicPr>
            <p:cNvPr id="70" name="Picture 69">
              <a:extLst>
                <a:ext uri="{FF2B5EF4-FFF2-40B4-BE49-F238E27FC236}">
                  <a16:creationId xmlns:a16="http://schemas.microsoft.com/office/drawing/2014/main" id="{4F3DA097-957D-9049-B70D-9321ECDB88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33029" y="1775642"/>
              <a:ext cx="289378" cy="255765"/>
            </a:xfrm>
            <a:prstGeom prst="rect">
              <a:avLst/>
            </a:prstGeom>
          </p:spPr>
        </p:pic>
        <p:sp>
          <p:nvSpPr>
            <p:cNvPr id="79" name="Freeform 342">
              <a:extLst>
                <a:ext uri="{FF2B5EF4-FFF2-40B4-BE49-F238E27FC236}">
                  <a16:creationId xmlns:a16="http://schemas.microsoft.com/office/drawing/2014/main" id="{6DDEFC53-12A0-F54A-8F27-D255B87A80DF}"/>
                </a:ext>
              </a:extLst>
            </p:cNvPr>
            <p:cNvSpPr>
              <a:spLocks noEditPoints="1"/>
            </p:cNvSpPr>
            <p:nvPr/>
          </p:nvSpPr>
          <p:spPr bwMode="auto">
            <a:xfrm>
              <a:off x="2064295" y="2081359"/>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0" name="Freeform 342">
              <a:extLst>
                <a:ext uri="{FF2B5EF4-FFF2-40B4-BE49-F238E27FC236}">
                  <a16:creationId xmlns:a16="http://schemas.microsoft.com/office/drawing/2014/main" id="{EFF9F5AA-AD6F-AE4B-AC44-F6977E45822F}"/>
                </a:ext>
              </a:extLst>
            </p:cNvPr>
            <p:cNvSpPr>
              <a:spLocks noEditPoints="1"/>
            </p:cNvSpPr>
            <p:nvPr/>
          </p:nvSpPr>
          <p:spPr bwMode="auto">
            <a:xfrm>
              <a:off x="2064295" y="2405824"/>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1" name="Freeform 342">
              <a:extLst>
                <a:ext uri="{FF2B5EF4-FFF2-40B4-BE49-F238E27FC236}">
                  <a16:creationId xmlns:a16="http://schemas.microsoft.com/office/drawing/2014/main" id="{8A29F69D-3735-DB4F-B904-F21DE8690625}"/>
                </a:ext>
              </a:extLst>
            </p:cNvPr>
            <p:cNvSpPr>
              <a:spLocks noEditPoints="1"/>
            </p:cNvSpPr>
            <p:nvPr/>
          </p:nvSpPr>
          <p:spPr bwMode="auto">
            <a:xfrm>
              <a:off x="2064295" y="2730288"/>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sp>
          <p:nvSpPr>
            <p:cNvPr id="82" name="Freeform 342">
              <a:extLst>
                <a:ext uri="{FF2B5EF4-FFF2-40B4-BE49-F238E27FC236}">
                  <a16:creationId xmlns:a16="http://schemas.microsoft.com/office/drawing/2014/main" id="{6744D8E7-8353-0942-B12F-4C3DDCA5EA58}"/>
                </a:ext>
              </a:extLst>
            </p:cNvPr>
            <p:cNvSpPr>
              <a:spLocks noEditPoints="1"/>
            </p:cNvSpPr>
            <p:nvPr/>
          </p:nvSpPr>
          <p:spPr bwMode="auto">
            <a:xfrm>
              <a:off x="2064295" y="1756894"/>
              <a:ext cx="219408" cy="23229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83" name="Picture 82">
              <a:extLst>
                <a:ext uri="{FF2B5EF4-FFF2-40B4-BE49-F238E27FC236}">
                  <a16:creationId xmlns:a16="http://schemas.microsoft.com/office/drawing/2014/main" id="{DECCBB2C-D7F8-9749-B602-24D990728E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8274" y="2742612"/>
              <a:ext cx="289378" cy="255765"/>
            </a:xfrm>
            <a:prstGeom prst="rect">
              <a:avLst/>
            </a:prstGeom>
          </p:spPr>
        </p:pic>
        <p:pic>
          <p:nvPicPr>
            <p:cNvPr id="84" name="Picture 83">
              <a:extLst>
                <a:ext uri="{FF2B5EF4-FFF2-40B4-BE49-F238E27FC236}">
                  <a16:creationId xmlns:a16="http://schemas.microsoft.com/office/drawing/2014/main" id="{F797D06F-1A9C-6048-9DBF-E283EF493FF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4650" y="2418981"/>
              <a:ext cx="289378" cy="255765"/>
            </a:xfrm>
            <a:prstGeom prst="rect">
              <a:avLst/>
            </a:prstGeom>
          </p:spPr>
        </p:pic>
        <p:pic>
          <p:nvPicPr>
            <p:cNvPr id="85" name="Picture 84">
              <a:extLst>
                <a:ext uri="{FF2B5EF4-FFF2-40B4-BE49-F238E27FC236}">
                  <a16:creationId xmlns:a16="http://schemas.microsoft.com/office/drawing/2014/main" id="{F8292541-ACBA-F545-B36A-E12844BBA18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8121" y="2102193"/>
              <a:ext cx="289378" cy="255765"/>
            </a:xfrm>
            <a:prstGeom prst="rect">
              <a:avLst/>
            </a:prstGeom>
          </p:spPr>
        </p:pic>
        <p:pic>
          <p:nvPicPr>
            <p:cNvPr id="86" name="Picture 85">
              <a:extLst>
                <a:ext uri="{FF2B5EF4-FFF2-40B4-BE49-F238E27FC236}">
                  <a16:creationId xmlns:a16="http://schemas.microsoft.com/office/drawing/2014/main" id="{C84CF88C-7129-874C-9746-1C46BBF73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00410" y="1775642"/>
              <a:ext cx="289378" cy="255765"/>
            </a:xfrm>
            <a:prstGeom prst="rect">
              <a:avLst/>
            </a:prstGeom>
          </p:spPr>
        </p:pic>
      </p:grpSp>
      <p:sp>
        <p:nvSpPr>
          <p:cNvPr id="87" name="Triangle 86">
            <a:extLst>
              <a:ext uri="{FF2B5EF4-FFF2-40B4-BE49-F238E27FC236}">
                <a16:creationId xmlns:a16="http://schemas.microsoft.com/office/drawing/2014/main" id="{DA808528-AF56-3D4E-A4C6-48D3DF403658}"/>
              </a:ext>
            </a:extLst>
          </p:cNvPr>
          <p:cNvSpPr/>
          <p:nvPr/>
        </p:nvSpPr>
        <p:spPr bwMode="auto">
          <a:xfrm>
            <a:off x="1408239" y="4460898"/>
            <a:ext cx="841965" cy="33381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Left Brace 87">
            <a:extLst>
              <a:ext uri="{FF2B5EF4-FFF2-40B4-BE49-F238E27FC236}">
                <a16:creationId xmlns:a16="http://schemas.microsoft.com/office/drawing/2014/main" id="{38FBDA61-7C21-ED47-A865-38259249B71A}"/>
              </a:ext>
            </a:extLst>
          </p:cNvPr>
          <p:cNvSpPr/>
          <p:nvPr/>
        </p:nvSpPr>
        <p:spPr>
          <a:xfrm rot="5400000">
            <a:off x="1662448" y="3644880"/>
            <a:ext cx="333545" cy="2357374"/>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sp>
        <p:nvSpPr>
          <p:cNvPr id="90" name="TextBox 89">
            <a:extLst>
              <a:ext uri="{FF2B5EF4-FFF2-40B4-BE49-F238E27FC236}">
                <a16:creationId xmlns:a16="http://schemas.microsoft.com/office/drawing/2014/main" id="{5F1FDC81-60CA-1E4F-97A1-5AED5A085B76}"/>
              </a:ext>
            </a:extLst>
          </p:cNvPr>
          <p:cNvSpPr txBox="1"/>
          <p:nvPr/>
        </p:nvSpPr>
        <p:spPr>
          <a:xfrm>
            <a:off x="940393" y="3708686"/>
            <a:ext cx="1777654" cy="610360"/>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Physical servers/ AWS VM/ GCP VMs/ VMs in other clouds</a:t>
            </a:r>
          </a:p>
        </p:txBody>
      </p:sp>
      <p:grpSp>
        <p:nvGrpSpPr>
          <p:cNvPr id="91" name="Group 90">
            <a:extLst>
              <a:ext uri="{FF2B5EF4-FFF2-40B4-BE49-F238E27FC236}">
                <a16:creationId xmlns:a16="http://schemas.microsoft.com/office/drawing/2014/main" id="{0F29535E-14A9-BB43-A2D4-3BC6508654B4}"/>
              </a:ext>
            </a:extLst>
          </p:cNvPr>
          <p:cNvGrpSpPr/>
          <p:nvPr/>
        </p:nvGrpSpPr>
        <p:grpSpPr>
          <a:xfrm>
            <a:off x="2611951" y="3106007"/>
            <a:ext cx="6209129" cy="111819"/>
            <a:chOff x="2277061" y="2644461"/>
            <a:chExt cx="3856395" cy="99353"/>
          </a:xfrm>
        </p:grpSpPr>
        <p:cxnSp>
          <p:nvCxnSpPr>
            <p:cNvPr id="92" name="Straight Arrow Connector 91">
              <a:extLst>
                <a:ext uri="{FF2B5EF4-FFF2-40B4-BE49-F238E27FC236}">
                  <a16:creationId xmlns:a16="http://schemas.microsoft.com/office/drawing/2014/main" id="{16A4180A-24FD-F845-989B-17705AD6021E}"/>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93" name="Straight Arrow Connector 92">
              <a:extLst>
                <a:ext uri="{FF2B5EF4-FFF2-40B4-BE49-F238E27FC236}">
                  <a16:creationId xmlns:a16="http://schemas.microsoft.com/office/drawing/2014/main" id="{2F8FDFF0-CABE-544A-A1AB-997E325D8AD1}"/>
                </a:ext>
              </a:extLst>
            </p:cNvPr>
            <p:cNvCxnSpPr>
              <a:cxnSpLocks/>
            </p:cNvCxnSpPr>
            <p:nvPr/>
          </p:nvCxnSpPr>
          <p:spPr>
            <a:xfrm>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05" name="Straight Arrow Connector 104">
              <a:extLst>
                <a:ext uri="{FF2B5EF4-FFF2-40B4-BE49-F238E27FC236}">
                  <a16:creationId xmlns:a16="http://schemas.microsoft.com/office/drawing/2014/main" id="{8D5A9DBE-6054-9B4A-B978-89A82312C888}"/>
                </a:ext>
              </a:extLst>
            </p:cNvPr>
            <p:cNvCxnSpPr>
              <a:cxnSpLocks/>
            </p:cNvCxnSpPr>
            <p:nvPr/>
          </p:nvCxnSpPr>
          <p:spPr>
            <a:xfrm>
              <a:off x="4641827" y="2644461"/>
              <a:ext cx="1491629"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94" name="TextBox 93">
            <a:extLst>
              <a:ext uri="{FF2B5EF4-FFF2-40B4-BE49-F238E27FC236}">
                <a16:creationId xmlns:a16="http://schemas.microsoft.com/office/drawing/2014/main" id="{1ACF9F8D-114D-074B-81D6-617B7058EAD3}"/>
              </a:ext>
            </a:extLst>
          </p:cNvPr>
          <p:cNvSpPr txBox="1"/>
          <p:nvPr/>
        </p:nvSpPr>
        <p:spPr>
          <a:xfrm>
            <a:off x="2923943" y="2780340"/>
            <a:ext cx="2343790" cy="246221"/>
          </a:xfrm>
          <a:prstGeom prst="rect">
            <a:avLst/>
          </a:prstGeom>
          <a:noFill/>
        </p:spPr>
        <p:txBody>
          <a:bodyPr wrap="square" rtlCol="0">
            <a:spAutoFit/>
          </a:bodyPr>
          <a:lstStyle/>
          <a:p>
            <a:pPr algn="r" defTabSz="932418">
              <a:defRPr/>
            </a:pPr>
            <a:r>
              <a:rPr lang="en-US" sz="1000" i="1">
                <a:solidFill>
                  <a:schemeClr val="accent2"/>
                </a:solidFill>
              </a:rPr>
              <a:t>Orchestration data (HTTPS 443)</a:t>
            </a:r>
          </a:p>
        </p:txBody>
      </p:sp>
      <p:sp>
        <p:nvSpPr>
          <p:cNvPr id="95" name="Oval 94">
            <a:extLst>
              <a:ext uri="{FF2B5EF4-FFF2-40B4-BE49-F238E27FC236}">
                <a16:creationId xmlns:a16="http://schemas.microsoft.com/office/drawing/2014/main" id="{66EFFF6A-67DA-344C-A25F-8A56AC04166E}"/>
              </a:ext>
            </a:extLst>
          </p:cNvPr>
          <p:cNvSpPr/>
          <p:nvPr/>
        </p:nvSpPr>
        <p:spPr bwMode="auto">
          <a:xfrm>
            <a:off x="5264485" y="281246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97" name="Oval 96">
            <a:extLst>
              <a:ext uri="{FF2B5EF4-FFF2-40B4-BE49-F238E27FC236}">
                <a16:creationId xmlns:a16="http://schemas.microsoft.com/office/drawing/2014/main" id="{343AEECF-82ED-944C-8EEE-5A0AFFC6FDBD}"/>
              </a:ext>
            </a:extLst>
          </p:cNvPr>
          <p:cNvSpPr/>
          <p:nvPr/>
        </p:nvSpPr>
        <p:spPr bwMode="auto">
          <a:xfrm>
            <a:off x="5264485" y="3265603"/>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1</a:t>
            </a:r>
          </a:p>
        </p:txBody>
      </p:sp>
      <p:sp>
        <p:nvSpPr>
          <p:cNvPr id="98" name="TextBox 97">
            <a:extLst>
              <a:ext uri="{FF2B5EF4-FFF2-40B4-BE49-F238E27FC236}">
                <a16:creationId xmlns:a16="http://schemas.microsoft.com/office/drawing/2014/main" id="{66CA03D1-075A-884C-A230-101CCE6C1CEC}"/>
              </a:ext>
            </a:extLst>
          </p:cNvPr>
          <p:cNvSpPr txBox="1"/>
          <p:nvPr/>
        </p:nvSpPr>
        <p:spPr>
          <a:xfrm>
            <a:off x="2923943" y="3232624"/>
            <a:ext cx="2343790" cy="246221"/>
          </a:xfrm>
          <a:prstGeom prst="rect">
            <a:avLst/>
          </a:prstGeom>
          <a:noFill/>
        </p:spPr>
        <p:txBody>
          <a:bodyPr wrap="square" rtlCol="0">
            <a:spAutoFit/>
          </a:bodyPr>
          <a:lstStyle/>
          <a:p>
            <a:pPr algn="r" defTabSz="932418">
              <a:defRPr/>
            </a:pPr>
            <a:r>
              <a:rPr lang="en-US" sz="1000" i="1">
                <a:solidFill>
                  <a:schemeClr val="accent2"/>
                </a:solidFill>
              </a:rPr>
              <a:t>Replication data (HTTPS 9443)</a:t>
            </a:r>
          </a:p>
        </p:txBody>
      </p:sp>
      <p:sp>
        <p:nvSpPr>
          <p:cNvPr id="99" name="TextBox 98">
            <a:extLst>
              <a:ext uri="{FF2B5EF4-FFF2-40B4-BE49-F238E27FC236}">
                <a16:creationId xmlns:a16="http://schemas.microsoft.com/office/drawing/2014/main" id="{46345510-D6AE-C54C-9326-8BFBDCB8B411}"/>
              </a:ext>
            </a:extLst>
          </p:cNvPr>
          <p:cNvSpPr txBox="1"/>
          <p:nvPr/>
        </p:nvSpPr>
        <p:spPr>
          <a:xfrm>
            <a:off x="2523387" y="2589075"/>
            <a:ext cx="1777654"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pPr algn="l"/>
            <a:r>
              <a:rPr lang="en-US"/>
              <a:t>Mobility </a:t>
            </a:r>
            <a:br>
              <a:rPr lang="en-US"/>
            </a:br>
            <a:r>
              <a:rPr lang="en-US"/>
              <a:t>Service</a:t>
            </a:r>
          </a:p>
        </p:txBody>
      </p:sp>
      <p:sp>
        <p:nvSpPr>
          <p:cNvPr id="104" name="TextBox 103">
            <a:extLst>
              <a:ext uri="{FF2B5EF4-FFF2-40B4-BE49-F238E27FC236}">
                <a16:creationId xmlns:a16="http://schemas.microsoft.com/office/drawing/2014/main" id="{33B90DB0-707C-7348-9623-1B51A7B1C84C}"/>
              </a:ext>
            </a:extLst>
          </p:cNvPr>
          <p:cNvSpPr txBox="1"/>
          <p:nvPr/>
        </p:nvSpPr>
        <p:spPr>
          <a:xfrm>
            <a:off x="5189544" y="3531599"/>
            <a:ext cx="1741527" cy="610360"/>
          </a:xfrm>
          <a:prstGeom prst="rect">
            <a:avLst/>
          </a:prstGeom>
          <a:noFill/>
        </p:spPr>
        <p:txBody>
          <a:bodyPr wrap="square" rtlCol="0">
            <a:spAutoFit/>
          </a:bodyPr>
          <a:lstStyle/>
          <a:p>
            <a:pPr algn="ctr" defTabSz="932418">
              <a:defRPr/>
            </a:pPr>
            <a:r>
              <a:rPr lang="en-US" sz="1122" kern="0">
                <a:solidFill>
                  <a:prstClr val="black"/>
                </a:solidFill>
                <a:latin typeface="+mj-lt"/>
              </a:rPr>
              <a:t>Replication appliance</a:t>
            </a:r>
          </a:p>
          <a:p>
            <a:pPr algn="ctr" defTabSz="932418">
              <a:defRPr/>
            </a:pPr>
            <a:r>
              <a:rPr lang="en-US" sz="1122" kern="0">
                <a:solidFill>
                  <a:prstClr val="black"/>
                </a:solidFill>
                <a:latin typeface="+mj-lt"/>
              </a:rPr>
              <a:t>(configuration server and process server)</a:t>
            </a:r>
          </a:p>
        </p:txBody>
      </p:sp>
      <p:sp>
        <p:nvSpPr>
          <p:cNvPr id="106" name="TextBox 105">
            <a:extLst>
              <a:ext uri="{FF2B5EF4-FFF2-40B4-BE49-F238E27FC236}">
                <a16:creationId xmlns:a16="http://schemas.microsoft.com/office/drawing/2014/main" id="{B5EF4038-D94C-FF45-B628-7B0A7EC5859B}"/>
              </a:ext>
            </a:extLst>
          </p:cNvPr>
          <p:cNvSpPr txBox="1"/>
          <p:nvPr/>
        </p:nvSpPr>
        <p:spPr>
          <a:xfrm>
            <a:off x="6701431" y="2663828"/>
            <a:ext cx="1928935" cy="553998"/>
          </a:xfrm>
          <a:prstGeom prst="rect">
            <a:avLst/>
          </a:prstGeom>
          <a:noFill/>
        </p:spPr>
        <p:txBody>
          <a:bodyPr wrap="square" rtlCol="0">
            <a:spAutoFit/>
          </a:bodyPr>
          <a:lstStyle/>
          <a:p>
            <a:pPr algn="r" defTabSz="932418">
              <a:defRPr/>
            </a:pPr>
            <a:r>
              <a:rPr lang="en-US" sz="1000" i="1">
                <a:solidFill>
                  <a:schemeClr val="accent2"/>
                </a:solidFill>
              </a:rPr>
              <a:t>Replication orchestration and data upload (HTTPS 443)</a:t>
            </a:r>
          </a:p>
          <a:p>
            <a:pPr algn="r" defTabSz="932418">
              <a:defRPr/>
            </a:pPr>
            <a:endParaRPr lang="en-US" sz="1000" i="1">
              <a:solidFill>
                <a:schemeClr val="accent2"/>
              </a:solidFill>
            </a:endParaRPr>
          </a:p>
        </p:txBody>
      </p:sp>
      <p:sp>
        <p:nvSpPr>
          <p:cNvPr id="107" name="Oval 106">
            <a:extLst>
              <a:ext uri="{FF2B5EF4-FFF2-40B4-BE49-F238E27FC236}">
                <a16:creationId xmlns:a16="http://schemas.microsoft.com/office/drawing/2014/main" id="{4B37CE0E-0F12-F647-9815-7C3F166F0DBF}"/>
              </a:ext>
            </a:extLst>
          </p:cNvPr>
          <p:cNvSpPr/>
          <p:nvPr/>
        </p:nvSpPr>
        <p:spPr bwMode="auto">
          <a:xfrm>
            <a:off x="8627118" y="2812464"/>
            <a:ext cx="199872" cy="1998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b="1">
                <a:gradFill>
                  <a:gsLst>
                    <a:gs pos="0">
                      <a:srgbClr val="FFFFFF"/>
                    </a:gs>
                    <a:gs pos="100000">
                      <a:srgbClr val="FFFFFF"/>
                    </a:gs>
                  </a:gsLst>
                  <a:lin ang="5400000" scaled="0"/>
                </a:gradFill>
                <a:ea typeface="Segoe UI" pitchFamily="34" charset="0"/>
                <a:cs typeface="Segoe UI" pitchFamily="34" charset="0"/>
              </a:rPr>
              <a:t>2</a:t>
            </a:r>
          </a:p>
        </p:txBody>
      </p:sp>
      <p:grpSp>
        <p:nvGrpSpPr>
          <p:cNvPr id="59" name="Group 4">
            <a:extLst>
              <a:ext uri="{FF2B5EF4-FFF2-40B4-BE49-F238E27FC236}">
                <a16:creationId xmlns:a16="http://schemas.microsoft.com/office/drawing/2014/main" id="{8206FF8E-EB4C-C44B-901D-CCA223A74B9F}"/>
              </a:ext>
            </a:extLst>
          </p:cNvPr>
          <p:cNvGrpSpPr>
            <a:grpSpLocks noChangeAspect="1"/>
          </p:cNvGrpSpPr>
          <p:nvPr/>
        </p:nvGrpSpPr>
        <p:grpSpPr bwMode="auto">
          <a:xfrm>
            <a:off x="5759612" y="2906637"/>
            <a:ext cx="542035" cy="489644"/>
            <a:chOff x="4030" y="1558"/>
            <a:chExt cx="341" cy="312"/>
          </a:xfrm>
          <a:solidFill>
            <a:schemeClr val="accent2"/>
          </a:solidFill>
        </p:grpSpPr>
        <p:sp>
          <p:nvSpPr>
            <p:cNvPr id="60" name="Freeform 5">
              <a:extLst>
                <a:ext uri="{FF2B5EF4-FFF2-40B4-BE49-F238E27FC236}">
                  <a16:creationId xmlns:a16="http://schemas.microsoft.com/office/drawing/2014/main" id="{56DB67BB-23AB-5B4A-B7C0-3E092220E166}"/>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1" name="Freeform 6">
              <a:extLst>
                <a:ext uri="{FF2B5EF4-FFF2-40B4-BE49-F238E27FC236}">
                  <a16:creationId xmlns:a16="http://schemas.microsoft.com/office/drawing/2014/main" id="{55D01062-B78F-8144-A147-AAB8B41FF0ED}"/>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2" name="Freeform 7">
              <a:extLst>
                <a:ext uri="{FF2B5EF4-FFF2-40B4-BE49-F238E27FC236}">
                  <a16:creationId xmlns:a16="http://schemas.microsoft.com/office/drawing/2014/main" id="{D0A1DC1E-CF3A-4444-9B5D-3892C28A8FBF}"/>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63" name="Freeform 8">
              <a:extLst>
                <a:ext uri="{FF2B5EF4-FFF2-40B4-BE49-F238E27FC236}">
                  <a16:creationId xmlns:a16="http://schemas.microsoft.com/office/drawing/2014/main" id="{DD430B60-6716-4041-99A9-0F331C105521}"/>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spTree>
    <p:extLst>
      <p:ext uri="{BB962C8B-B14F-4D97-AF65-F5344CB8AC3E}">
        <p14:creationId xmlns:p14="http://schemas.microsoft.com/office/powerpoint/2010/main" val="267869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graphicFrame>
        <p:nvGraphicFramePr>
          <p:cNvPr id="4" name="Table 3">
            <a:extLst>
              <a:ext uri="{FF2B5EF4-FFF2-40B4-BE49-F238E27FC236}">
                <a16:creationId xmlns:a16="http://schemas.microsoft.com/office/drawing/2014/main" id="{BD16C780-4E94-2544-A4FA-210E5E308E85}"/>
              </a:ext>
            </a:extLst>
          </p:cNvPr>
          <p:cNvGraphicFramePr>
            <a:graphicFrameLocks noGrp="1"/>
          </p:cNvGraphicFramePr>
          <p:nvPr>
            <p:extLst>
              <p:ext uri="{D42A27DB-BD31-4B8C-83A1-F6EECF244321}">
                <p14:modId xmlns:p14="http://schemas.microsoft.com/office/powerpoint/2010/main" val="1713501275"/>
              </p:ext>
            </p:extLst>
          </p:nvPr>
        </p:nvGraphicFramePr>
        <p:xfrm>
          <a:off x="465138" y="1384852"/>
          <a:ext cx="11422062" cy="4224819"/>
        </p:xfrm>
        <a:graphic>
          <a:graphicData uri="http://schemas.openxmlformats.org/drawingml/2006/table">
            <a:tbl>
              <a:tblPr firstRow="1" bandRow="1">
                <a:tableStyleId>{FABFCF23-3B69-468F-B69F-88F6DE6A72F2}</a:tableStyleId>
              </a:tblPr>
              <a:tblGrid>
                <a:gridCol w="2735262">
                  <a:extLst>
                    <a:ext uri="{9D8B030D-6E8A-4147-A177-3AD203B41FA5}">
                      <a16:colId xmlns:a16="http://schemas.microsoft.com/office/drawing/2014/main" val="2875081745"/>
                    </a:ext>
                  </a:extLst>
                </a:gridCol>
                <a:gridCol w="2425700">
                  <a:extLst>
                    <a:ext uri="{9D8B030D-6E8A-4147-A177-3AD203B41FA5}">
                      <a16:colId xmlns:a16="http://schemas.microsoft.com/office/drawing/2014/main" val="1574648769"/>
                    </a:ext>
                  </a:extLst>
                </a:gridCol>
                <a:gridCol w="6261100">
                  <a:extLst>
                    <a:ext uri="{9D8B030D-6E8A-4147-A177-3AD203B41FA5}">
                      <a16:colId xmlns:a16="http://schemas.microsoft.com/office/drawing/2014/main" val="3694781822"/>
                    </a:ext>
                  </a:extLst>
                </a:gridCol>
              </a:tblGrid>
              <a:tr h="709848">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Migrate: Server migration</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Azure Site Recovery</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1611703">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Azure Migrate appliance (discovery and assessment) with Azure Migrate</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AAD apps</a:t>
                      </a:r>
                    </a:p>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Key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60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AAD app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communication between agents on appliance and Azure Migrate</a:t>
                      </a:r>
                    </a:p>
                    <a:p>
                      <a:pPr marL="0" marR="0" lvl="0" indent="0" algn="l" defTabSz="896354" rtl="0" eaLnBrk="1" fontAlgn="auto" latinLnBrk="0" hangingPunct="1">
                        <a:lnSpc>
                          <a:spcPct val="107000"/>
                        </a:lnSpc>
                        <a:spcBef>
                          <a:spcPts val="0"/>
                        </a:spcBef>
                        <a:spcAft>
                          <a:spcPts val="60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Key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management of certificate downloaded on the appliance during configuration</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Register replication appliance </a:t>
                      </a:r>
                      <a:br>
                        <a:rPr lang="en-US" sz="1600" kern="1200">
                          <a:solidFill>
                            <a:schemeClr val="tx2"/>
                          </a:solidFill>
                          <a:latin typeface="Segoe UI Semibold (Headings)"/>
                          <a:ea typeface="+mn-ea"/>
                          <a:cs typeface="Segoe UI Semilight" panose="020B0402040204020203" pitchFamily="34" charset="0"/>
                        </a:rPr>
                      </a:br>
                      <a:r>
                        <a:rPr lang="en-US" sz="1600" kern="1200">
                          <a:solidFill>
                            <a:schemeClr val="tx2"/>
                          </a:solidFill>
                          <a:latin typeface="Segoe UI Semibold (Headings)"/>
                          <a:ea typeface="+mn-ea"/>
                          <a:cs typeface="Segoe UI Semilight" panose="020B0402040204020203" pitchFamily="34" charset="0"/>
                        </a:rPr>
                        <a:t>(Configuration Server)</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Recovery Services Vault</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Recovery Services Vault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for replication orchestrations </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951634">
                <a:tc>
                  <a:txBody>
                    <a:bodyPr/>
                    <a:lstStyle/>
                    <a:p>
                      <a:pPr marL="0" marR="0" algn="l" defTabSz="896354" rtl="0" eaLnBrk="1" fontAlgn="b" latinLnBrk="0" hangingPunct="1">
                        <a:lnSpc>
                          <a:spcPct val="107000"/>
                        </a:lnSpc>
                        <a:spcBef>
                          <a:spcPts val="0"/>
                        </a:spcBef>
                        <a:spcAft>
                          <a:spcPts val="0"/>
                        </a:spcAft>
                      </a:pPr>
                      <a:r>
                        <a:rPr lang="en-US" sz="1600" kern="1200">
                          <a:solidFill>
                            <a:schemeClr val="tx2"/>
                          </a:solidFill>
                          <a:latin typeface="Segoe UI Semibold (Headings)"/>
                          <a:ea typeface="+mn-ea"/>
                          <a:cs typeface="Segoe UI Semilight" panose="020B0402040204020203" pitchFamily="34" charset="0"/>
                        </a:rPr>
                        <a:t>Start first replication</a:t>
                      </a:r>
                    </a:p>
                  </a:txBody>
                  <a:tcPr marL="97146" marR="0" marT="0" marB="0" anchor="ctr">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1 Storage Accounts</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400" b="1" kern="1200">
                          <a:gradFill>
                            <a:gsLst>
                              <a:gs pos="2917">
                                <a:srgbClr val="1A1A1A"/>
                              </a:gs>
                              <a:gs pos="30000">
                                <a:srgbClr val="1A1A1A"/>
                              </a:gs>
                            </a:gsLst>
                            <a:lin ang="5400000" scaled="0"/>
                          </a:gradFill>
                          <a:latin typeface="+mn-lt"/>
                          <a:ea typeface="+mn-ea"/>
                          <a:cs typeface="Segoe UI Semilight" panose="020B0402040204020203" pitchFamily="34" charset="0"/>
                        </a:rPr>
                        <a:t>Storage Account – </a:t>
                      </a:r>
                      <a:r>
                        <a:rPr lang="en-US" sz="1400" kern="1200">
                          <a:gradFill>
                            <a:gsLst>
                              <a:gs pos="2917">
                                <a:srgbClr val="1A1A1A"/>
                              </a:gs>
                              <a:gs pos="30000">
                                <a:srgbClr val="1A1A1A"/>
                              </a:gs>
                            </a:gsLst>
                            <a:lin ang="5400000" scaled="0"/>
                          </a:gradFill>
                          <a:latin typeface="+mn-lt"/>
                          <a:ea typeface="+mn-ea"/>
                          <a:cs typeface="Segoe UI Semilight" panose="020B0402040204020203" pitchFamily="34" charset="0"/>
                        </a:rPr>
                        <a:t>Used by appliance to upload replicated data</a:t>
                      </a:r>
                    </a:p>
                  </a:txBody>
                  <a:tcPr marL="93260" marR="93260" marT="46630" marB="46630" anchor="ct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bl>
          </a:graphicData>
        </a:graphic>
      </p:graphicFrame>
      <p:sp>
        <p:nvSpPr>
          <p:cNvPr id="6" name="Title 5">
            <a:extLst>
              <a:ext uri="{FF2B5EF4-FFF2-40B4-BE49-F238E27FC236}">
                <a16:creationId xmlns:a16="http://schemas.microsoft.com/office/drawing/2014/main" id="{D468F5CC-D48C-9E43-8F6F-11250F907DE3}"/>
              </a:ext>
            </a:extLst>
          </p:cNvPr>
          <p:cNvSpPr>
            <a:spLocks noGrp="1"/>
          </p:cNvSpPr>
          <p:nvPr>
            <p:ph type="title"/>
          </p:nvPr>
        </p:nvSpPr>
        <p:spPr/>
        <p:txBody>
          <a:bodyPr/>
          <a:lstStyle/>
          <a:p>
            <a:r>
              <a:rPr lang="en-US" spc="-51">
                <a:latin typeface="Segoe UI Semibold (Headings)"/>
              </a:rPr>
              <a:t>Agent-based: Azure artifacts created</a:t>
            </a:r>
            <a:endParaRPr lang="en-US"/>
          </a:p>
        </p:txBody>
      </p:sp>
    </p:spTree>
    <p:extLst>
      <p:ext uri="{BB962C8B-B14F-4D97-AF65-F5344CB8AC3E}">
        <p14:creationId xmlns:p14="http://schemas.microsoft.com/office/powerpoint/2010/main" val="37397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4AA957-5FFA-2F46-94F9-2B0F408B1B8C}"/>
              </a:ext>
            </a:extLst>
          </p:cNvPr>
          <p:cNvSpPr>
            <a:spLocks noGrp="1"/>
          </p:cNvSpPr>
          <p:nvPr>
            <p:ph type="title"/>
          </p:nvPr>
        </p:nvSpPr>
        <p:spPr>
          <a:xfrm>
            <a:off x="465138" y="441332"/>
            <a:ext cx="11530584" cy="830020"/>
          </a:xfrm>
        </p:spPr>
        <p:txBody>
          <a:bodyPr/>
          <a:lstStyle/>
          <a:p>
            <a:r>
              <a:rPr lang="en-US" dirty="0"/>
              <a:t>Agent-based: Scaling</a:t>
            </a:r>
          </a:p>
        </p:txBody>
      </p:sp>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435371160"/>
              </p:ext>
            </p:extLst>
          </p:nvPr>
        </p:nvGraphicFramePr>
        <p:xfrm>
          <a:off x="510888" y="2824058"/>
          <a:ext cx="11236276" cy="3074476"/>
        </p:xfrm>
        <a:graphic>
          <a:graphicData uri="http://schemas.openxmlformats.org/drawingml/2006/table">
            <a:tbl>
              <a:tblPr firstRow="1" bandRow="1">
                <a:tableStyleId>{FABFCF23-3B69-468F-B69F-88F6DE6A72F2}</a:tableStyleId>
              </a:tblPr>
              <a:tblGrid>
                <a:gridCol w="3743612">
                  <a:extLst>
                    <a:ext uri="{9D8B030D-6E8A-4147-A177-3AD203B41FA5}">
                      <a16:colId xmlns:a16="http://schemas.microsoft.com/office/drawing/2014/main" val="2875081745"/>
                    </a:ext>
                  </a:extLst>
                </a:gridCol>
                <a:gridCol w="1873166">
                  <a:extLst>
                    <a:ext uri="{9D8B030D-6E8A-4147-A177-3AD203B41FA5}">
                      <a16:colId xmlns:a16="http://schemas.microsoft.com/office/drawing/2014/main" val="1574648769"/>
                    </a:ext>
                  </a:extLst>
                </a:gridCol>
                <a:gridCol w="1873166">
                  <a:extLst>
                    <a:ext uri="{9D8B030D-6E8A-4147-A177-3AD203B41FA5}">
                      <a16:colId xmlns:a16="http://schemas.microsoft.com/office/drawing/2014/main" val="3694781822"/>
                    </a:ext>
                  </a:extLst>
                </a:gridCol>
                <a:gridCol w="1873166">
                  <a:extLst>
                    <a:ext uri="{9D8B030D-6E8A-4147-A177-3AD203B41FA5}">
                      <a16:colId xmlns:a16="http://schemas.microsoft.com/office/drawing/2014/main" val="3272179249"/>
                    </a:ext>
                  </a:extLst>
                </a:gridCol>
                <a:gridCol w="1873166">
                  <a:extLst>
                    <a:ext uri="{9D8B030D-6E8A-4147-A177-3AD203B41FA5}">
                      <a16:colId xmlns:a16="http://schemas.microsoft.com/office/drawing/2014/main" val="1299668952"/>
                    </a:ext>
                  </a:extLst>
                </a:gridCol>
              </a:tblGrid>
              <a:tr h="768619">
                <a:tc>
                  <a:txBody>
                    <a:bodyPr/>
                    <a:lstStyle/>
                    <a:p>
                      <a:pPr marL="0" marR="0" algn="l" defTabSz="914400" rtl="0" eaLnBrk="1" fontAlgn="b" latinLnBrk="0" hangingPunct="1">
                        <a:lnSpc>
                          <a:spcPct val="107000"/>
                        </a:lnSpc>
                        <a:spcBef>
                          <a:spcPts val="0"/>
                        </a:spcBef>
                        <a:spcAft>
                          <a:spcPts val="0"/>
                        </a:spcAft>
                      </a:pPr>
                      <a:r>
                        <a:rPr lang="en-US" sz="1600" kern="1200">
                          <a:solidFill>
                            <a:schemeClr val="tx1"/>
                          </a:solidFill>
                          <a:effectLst/>
                          <a:latin typeface="+mn-lt"/>
                          <a:ea typeface="+mn-ea"/>
                          <a:cs typeface="+mn-cs"/>
                        </a:rPr>
                        <a:t>CPU</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Memory</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Free space – data caching</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Churn rate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Replication limits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8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4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16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i="1" kern="1200">
                          <a:gradFill>
                            <a:gsLst>
                              <a:gs pos="2917">
                                <a:srgbClr val="1A1A1A"/>
                              </a:gs>
                              <a:gs pos="30000">
                                <a:srgbClr val="1A1A1A"/>
                              </a:gs>
                            </a:gsLst>
                            <a:lin ang="5400000" scaled="0"/>
                          </a:gradFill>
                          <a:latin typeface="+mn-lt"/>
                          <a:ea typeface="+mn-ea"/>
                          <a:cs typeface="Segoe UI Semilight" panose="020B0402040204020203" pitchFamily="34" charset="0"/>
                        </a:rPr>
                        <a:t>300 GB</a:t>
                      </a: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500 GB or less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&lt;100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12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6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18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600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501 GB - 1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100-150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042139"/>
                  </a:ext>
                </a:extLst>
              </a:tr>
              <a:tr h="768619">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16 vCPUs </a:t>
                      </a:r>
                      <a:br>
                        <a:rPr lang="en-US" sz="1600" b="1"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8 cores @ 2.5 GHz)</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32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i="1" kern="1200">
                          <a:gradFill>
                            <a:gsLst>
                              <a:gs pos="2917">
                                <a:srgbClr val="1A1A1A"/>
                              </a:gs>
                              <a:gs pos="30000">
                                <a:srgbClr val="1A1A1A"/>
                              </a:gs>
                            </a:gsLst>
                            <a:lin ang="5400000" scaled="0"/>
                          </a:gradFill>
                          <a:latin typeface="+mn-lt"/>
                          <a:ea typeface="+mn-ea"/>
                          <a:cs typeface="Segoe UI Semilight" panose="020B0402040204020203" pitchFamily="34" charset="0"/>
                        </a:rPr>
                        <a:t>1 TB</a:t>
                      </a: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p>
                      <a:pPr marL="285750" marR="0" indent="-285750" algn="l" defTabSz="896354" rtl="0" eaLnBrk="1" latinLnBrk="0" hangingPunct="1">
                        <a:lnSpc>
                          <a:spcPct val="107000"/>
                        </a:lnSpc>
                        <a:spcBef>
                          <a:spcPts val="0"/>
                        </a:spcBef>
                        <a:spcAft>
                          <a:spcPts val="0"/>
                        </a:spcAft>
                        <a:buFont typeface="Arial" panose="020B0604020202020204" pitchFamily="34" charset="0"/>
                        <a:buChar char="•"/>
                      </a:pPr>
                      <a:endPar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endParaRP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 - 2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96354" rtl="0" eaLnBrk="1" latinLnBrk="0" hangingPunct="1">
                        <a:lnSpc>
                          <a:spcPct val="107000"/>
                        </a:lnSpc>
                        <a:spcBef>
                          <a:spcPts val="0"/>
                        </a:spcBef>
                        <a:spcAft>
                          <a:spcPts val="0"/>
                        </a:spcAft>
                        <a:buFont typeface="Arial" panose="020B0604020202020204" pitchFamily="34" charset="0"/>
                        <a:buNone/>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151-200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5" name="Text Placeholder 4">
            <a:extLst>
              <a:ext uri="{FF2B5EF4-FFF2-40B4-BE49-F238E27FC236}">
                <a16:creationId xmlns:a16="http://schemas.microsoft.com/office/drawing/2014/main" id="{B7724BC3-0B51-DD4B-A9B8-5D1210F1C851}"/>
              </a:ext>
            </a:extLst>
          </p:cNvPr>
          <p:cNvSpPr>
            <a:spLocks noGrp="1"/>
          </p:cNvSpPr>
          <p:nvPr>
            <p:ph type="body" sz="quarter" idx="10"/>
          </p:nvPr>
        </p:nvSpPr>
        <p:spPr>
          <a:xfrm>
            <a:off x="465138" y="898382"/>
            <a:ext cx="11887195" cy="492443"/>
          </a:xfrm>
        </p:spPr>
        <p:txBody>
          <a:bodyPr/>
          <a:lstStyle/>
          <a:p>
            <a:r>
              <a:rPr lang="en-US" dirty="0"/>
              <a:t>Identify need for additional process server based on following limits </a:t>
            </a:r>
          </a:p>
        </p:txBody>
      </p:sp>
      <p:sp>
        <p:nvSpPr>
          <p:cNvPr id="10" name="Rectangle 9">
            <a:extLst>
              <a:ext uri="{FF2B5EF4-FFF2-40B4-BE49-F238E27FC236}">
                <a16:creationId xmlns:a16="http://schemas.microsoft.com/office/drawing/2014/main" id="{B9BCE402-FBFC-1141-8315-587E5C347AEE}"/>
              </a:ext>
            </a:extLst>
          </p:cNvPr>
          <p:cNvSpPr/>
          <p:nvPr/>
        </p:nvSpPr>
        <p:spPr>
          <a:xfrm>
            <a:off x="465138" y="2263897"/>
            <a:ext cx="2543902" cy="400110"/>
          </a:xfrm>
          <a:prstGeom prst="rect">
            <a:avLst/>
          </a:prstGeom>
        </p:spPr>
        <p:txBody>
          <a:bodyPr wrap="none">
            <a:spAutoFit/>
          </a:bodyPr>
          <a:lstStyle/>
          <a:p>
            <a:pPr defTabSz="914191">
              <a:defRPr/>
            </a:pPr>
            <a:r>
              <a:rPr lang="en-US" sz="2000" b="1">
                <a:solidFill>
                  <a:schemeClr val="tx2"/>
                </a:solidFill>
                <a:latin typeface="Segoe UI Semibold (Headings)"/>
                <a:cs typeface="Segoe UI Semilight" panose="020B0402040204020203" pitchFamily="34" charset="0"/>
              </a:rPr>
              <a:t>Process server limits</a:t>
            </a:r>
            <a:endParaRPr lang="en-US" sz="2000">
              <a:solidFill>
                <a:schemeClr val="tx2"/>
              </a:solidFill>
              <a:latin typeface="Segoe UI Semibold (Headings)"/>
              <a:cs typeface="Segoe UI Semilight" panose="020B0402040204020203" pitchFamily="34" charset="0"/>
            </a:endParaRPr>
          </a:p>
        </p:txBody>
      </p:sp>
    </p:spTree>
    <p:extLst>
      <p:ext uri="{BB962C8B-B14F-4D97-AF65-F5344CB8AC3E}">
        <p14:creationId xmlns:p14="http://schemas.microsoft.com/office/powerpoint/2010/main" val="98646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CD63-E76F-4A31-A06C-740DB3C465AD}"/>
              </a:ext>
            </a:extLst>
          </p:cNvPr>
          <p:cNvSpPr>
            <a:spLocks noGrp="1"/>
          </p:cNvSpPr>
          <p:nvPr>
            <p:ph type="title"/>
          </p:nvPr>
        </p:nvSpPr>
        <p:spPr>
          <a:xfrm>
            <a:off x="600855" y="466301"/>
            <a:ext cx="11237870" cy="565027"/>
          </a:xfrm>
        </p:spPr>
        <p:txBody>
          <a:bodyPr wrap="square" anchor="t">
            <a:normAutofit/>
          </a:bodyPr>
          <a:lstStyle/>
          <a:p>
            <a:r>
              <a:rPr lang="en-GB" dirty="0"/>
              <a:t>Picking a tool</a:t>
            </a:r>
          </a:p>
        </p:txBody>
      </p:sp>
      <p:pic>
        <p:nvPicPr>
          <p:cNvPr id="5" name="Graphic 4" descr="Group brainstorm outline">
            <a:extLst>
              <a:ext uri="{FF2B5EF4-FFF2-40B4-BE49-F238E27FC236}">
                <a16:creationId xmlns:a16="http://schemas.microsoft.com/office/drawing/2014/main" id="{EA0BAD49-57F4-441C-BEAA-98B09EA8DD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384" y="1463669"/>
            <a:ext cx="4930169" cy="4930169"/>
          </a:xfrm>
          <a:prstGeom prst="rect">
            <a:avLst/>
          </a:prstGeom>
        </p:spPr>
      </p:pic>
      <p:sp>
        <p:nvSpPr>
          <p:cNvPr id="3" name="Text Placeholder 2">
            <a:extLst>
              <a:ext uri="{FF2B5EF4-FFF2-40B4-BE49-F238E27FC236}">
                <a16:creationId xmlns:a16="http://schemas.microsoft.com/office/drawing/2014/main" id="{EF30CAD7-A4E2-45FC-9627-A71EEBDF187D}"/>
              </a:ext>
            </a:extLst>
          </p:cNvPr>
          <p:cNvSpPr>
            <a:spLocks noGrp="1"/>
          </p:cNvSpPr>
          <p:nvPr>
            <p:ph sz="quarter" idx="13"/>
          </p:nvPr>
        </p:nvSpPr>
        <p:spPr>
          <a:xfrm>
            <a:off x="6517771" y="1467593"/>
            <a:ext cx="5323611" cy="4930169"/>
          </a:xfrm>
        </p:spPr>
        <p:txBody>
          <a:bodyPr wrap="square">
            <a:normAutofit/>
          </a:bodyPr>
          <a:lstStyle/>
          <a:p>
            <a:pPr marL="466298" indent="-466298">
              <a:buFontTx/>
              <a:buChar char="-"/>
            </a:pPr>
            <a:r>
              <a:rPr lang="en-GB" dirty="0"/>
              <a:t>Consider how it gathers data</a:t>
            </a:r>
          </a:p>
          <a:p>
            <a:pPr marL="466298" indent="-466298">
              <a:buFontTx/>
              <a:buChar char="-"/>
            </a:pPr>
            <a:r>
              <a:rPr lang="en-GB" dirty="0"/>
              <a:t>Consider how it stores data</a:t>
            </a:r>
          </a:p>
          <a:p>
            <a:pPr marL="466298" indent="-466298">
              <a:buFontTx/>
              <a:buChar char="-"/>
            </a:pPr>
            <a:r>
              <a:rPr lang="en-GB" dirty="0"/>
              <a:t>Consider pricing</a:t>
            </a:r>
          </a:p>
        </p:txBody>
      </p:sp>
    </p:spTree>
    <p:extLst>
      <p:ext uri="{BB962C8B-B14F-4D97-AF65-F5344CB8AC3E}">
        <p14:creationId xmlns:p14="http://schemas.microsoft.com/office/powerpoint/2010/main" val="2009723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0F28B796-A92E-4246-A546-A1C06A1DB884}"/>
              </a:ext>
            </a:extLst>
          </p:cNvPr>
          <p:cNvGraphicFramePr>
            <a:graphicFrameLocks noGrp="1"/>
          </p:cNvGraphicFramePr>
          <p:nvPr>
            <p:extLst>
              <p:ext uri="{D42A27DB-BD31-4B8C-83A1-F6EECF244321}">
                <p14:modId xmlns:p14="http://schemas.microsoft.com/office/powerpoint/2010/main" val="1868931408"/>
              </p:ext>
            </p:extLst>
          </p:nvPr>
        </p:nvGraphicFramePr>
        <p:xfrm>
          <a:off x="510888" y="2410006"/>
          <a:ext cx="11236276" cy="3685992"/>
        </p:xfrm>
        <a:graphic>
          <a:graphicData uri="http://schemas.openxmlformats.org/drawingml/2006/table">
            <a:tbl>
              <a:tblPr firstRow="1" bandRow="1">
                <a:tableStyleId>{FABFCF23-3B69-468F-B69F-88F6DE6A72F2}</a:tableStyleId>
              </a:tblPr>
              <a:tblGrid>
                <a:gridCol w="3743612">
                  <a:extLst>
                    <a:ext uri="{9D8B030D-6E8A-4147-A177-3AD203B41FA5}">
                      <a16:colId xmlns:a16="http://schemas.microsoft.com/office/drawing/2014/main" val="2875081745"/>
                    </a:ext>
                  </a:extLst>
                </a:gridCol>
                <a:gridCol w="1270000">
                  <a:extLst>
                    <a:ext uri="{9D8B030D-6E8A-4147-A177-3AD203B41FA5}">
                      <a16:colId xmlns:a16="http://schemas.microsoft.com/office/drawing/2014/main" val="1574648769"/>
                    </a:ext>
                  </a:extLst>
                </a:gridCol>
                <a:gridCol w="1930400">
                  <a:extLst>
                    <a:ext uri="{9D8B030D-6E8A-4147-A177-3AD203B41FA5}">
                      <a16:colId xmlns:a16="http://schemas.microsoft.com/office/drawing/2014/main" val="3694781822"/>
                    </a:ext>
                  </a:extLst>
                </a:gridCol>
                <a:gridCol w="1905000">
                  <a:extLst>
                    <a:ext uri="{9D8B030D-6E8A-4147-A177-3AD203B41FA5}">
                      <a16:colId xmlns:a16="http://schemas.microsoft.com/office/drawing/2014/main" val="3272179249"/>
                    </a:ext>
                  </a:extLst>
                </a:gridCol>
                <a:gridCol w="2387264">
                  <a:extLst>
                    <a:ext uri="{9D8B030D-6E8A-4147-A177-3AD203B41FA5}">
                      <a16:colId xmlns:a16="http://schemas.microsoft.com/office/drawing/2014/main" val="1299668952"/>
                    </a:ext>
                  </a:extLst>
                </a:gridCol>
              </a:tblGrid>
              <a:tr h="921498">
                <a:tc>
                  <a:txBody>
                    <a:bodyPr/>
                    <a:lstStyle/>
                    <a:p>
                      <a:pPr marL="0" marR="0" algn="l" defTabSz="914400" rtl="0" eaLnBrk="1" fontAlgn="b" latinLnBrk="0" hangingPunct="1">
                        <a:lnSpc>
                          <a:spcPct val="107000"/>
                        </a:lnSpc>
                        <a:spcBef>
                          <a:spcPts val="0"/>
                        </a:spcBef>
                        <a:spcAft>
                          <a:spcPts val="0"/>
                        </a:spcAft>
                      </a:pPr>
                      <a:r>
                        <a:rPr lang="en-US" sz="1600" kern="1200">
                          <a:solidFill>
                            <a:schemeClr val="tx1"/>
                          </a:solidFill>
                          <a:effectLst/>
                          <a:latin typeface="+mn-lt"/>
                          <a:ea typeface="+mn-ea"/>
                          <a:cs typeface="+mn-cs"/>
                        </a:rPr>
                        <a:t>CPU</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Memory</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Free space – data caching</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Churn rate</a:t>
                      </a:r>
                    </a:p>
                  </a:txBody>
                  <a:tcPr marL="93260" marR="93260" marT="46630" marB="4663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07000"/>
                        </a:lnSpc>
                        <a:spcBef>
                          <a:spcPts val="0"/>
                        </a:spcBef>
                        <a:spcAft>
                          <a:spcPts val="0"/>
                        </a:spcAft>
                      </a:pPr>
                      <a:r>
                        <a:rPr lang="en-US" sz="1600" kern="1200">
                          <a:solidFill>
                            <a:schemeClr val="tx1"/>
                          </a:solidFill>
                          <a:effectLst/>
                          <a:latin typeface="+mn-lt"/>
                          <a:ea typeface="+mn-ea"/>
                          <a:cs typeface="+mn-cs"/>
                        </a:rPr>
                        <a:t>Replication limits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4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2 cores @ 2.5 GHz) </a:t>
                      </a:r>
                    </a:p>
                    <a:p>
                      <a:pPr marL="0" marR="0" algn="l" defTabSz="896354" rtl="0" eaLnBrk="1" fontAlgn="b" latinLnBrk="0" hangingPunct="1">
                        <a:lnSpc>
                          <a:spcPct val="107000"/>
                        </a:lnSpc>
                        <a:spcBef>
                          <a:spcPts val="0"/>
                        </a:spcBef>
                        <a:spcAft>
                          <a:spcPts val="0"/>
                        </a:spcAft>
                      </a:pPr>
                      <a:r>
                        <a:rPr lang="en-US" sz="1600" b="0" kern="1200">
                          <a:solidFill>
                            <a:schemeClr val="tx2"/>
                          </a:solidFill>
                          <a:latin typeface="+mn-lt"/>
                          <a:ea typeface="+mn-ea"/>
                          <a:cs typeface="Segoe UI Semilight" panose="020B0402040204020203" pitchFamily="34" charset="0"/>
                        </a:rPr>
                        <a:t>8-GB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300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250 GB or less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&lt;85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4 vCPUs (2 sockets * 2 cores @ 2.5 GHz) </a:t>
                      </a:r>
                    </a:p>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212037"/>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8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4 cores @ 2.5 GHz) </a:t>
                      </a:r>
                    </a:p>
                    <a:p>
                      <a:pPr marL="0" marR="0" algn="l" defTabSz="896354" rtl="0" eaLnBrk="1" fontAlgn="b" latinLnBrk="0" hangingPunct="1">
                        <a:lnSpc>
                          <a:spcPct val="107000"/>
                        </a:lnSpc>
                        <a:spcBef>
                          <a:spcPts val="0"/>
                        </a:spcBef>
                        <a:spcAft>
                          <a:spcPts val="0"/>
                        </a:spcAft>
                      </a:pPr>
                      <a:r>
                        <a:rPr lang="en-US" sz="1600" b="0" kern="1200">
                          <a:solidFill>
                            <a:schemeClr val="tx2"/>
                          </a:solidFill>
                          <a:latin typeface="+mn-lt"/>
                          <a:ea typeface="+mn-ea"/>
                          <a:cs typeface="Segoe UI Semilight" panose="020B0402040204020203" pitchFamily="34" charset="0"/>
                        </a:rPr>
                        <a:t>12-GB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600 GB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251 GB - 1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86 - 150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8 vCPUs (2 sockets * 4 cores @ 2.5 GHz) 12-GB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042139"/>
                  </a:ext>
                </a:extLst>
              </a:tr>
              <a:tr h="921498">
                <a:tc>
                  <a:txBody>
                    <a:bodyPr/>
                    <a:lstStyle/>
                    <a:p>
                      <a:pPr marL="0" marR="0" algn="l" defTabSz="896354" rtl="0" eaLnBrk="1" fontAlgn="b" latinLnBrk="0" hangingPunct="1">
                        <a:lnSpc>
                          <a:spcPct val="107000"/>
                        </a:lnSpc>
                        <a:spcBef>
                          <a:spcPts val="0"/>
                        </a:spcBef>
                        <a:spcAft>
                          <a:spcPts val="0"/>
                        </a:spcAft>
                      </a:pPr>
                      <a:r>
                        <a:rPr lang="en-US" sz="1600" b="1" kern="1200">
                          <a:solidFill>
                            <a:schemeClr val="tx2"/>
                          </a:solidFill>
                          <a:latin typeface="+mn-lt"/>
                          <a:ea typeface="+mn-ea"/>
                          <a:cs typeface="Segoe UI Semilight" panose="020B0402040204020203" pitchFamily="34" charset="0"/>
                        </a:rPr>
                        <a:t>12 vCPUs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 sockets * 6 cores @ 2.5 GHz) </a:t>
                      </a:r>
                      <a:br>
                        <a:rPr lang="en-US" sz="1600" b="0" kern="1200">
                          <a:solidFill>
                            <a:schemeClr val="tx2"/>
                          </a:solidFill>
                          <a:latin typeface="+mn-lt"/>
                          <a:ea typeface="+mn-ea"/>
                          <a:cs typeface="Segoe UI Semilight" panose="020B0402040204020203" pitchFamily="34" charset="0"/>
                        </a:rPr>
                      </a:br>
                      <a:r>
                        <a:rPr lang="en-US" sz="1600" b="0" kern="1200">
                          <a:solidFill>
                            <a:schemeClr val="tx2"/>
                          </a:solidFill>
                          <a:latin typeface="+mn-lt"/>
                          <a:ea typeface="+mn-ea"/>
                          <a:cs typeface="Segoe UI Semilight" panose="020B0402040204020203" pitchFamily="34" charset="0"/>
                        </a:rPr>
                        <a:t>24-GB memory</a:t>
                      </a:r>
                    </a:p>
                  </a:txBody>
                  <a:tcPr marL="97146" marR="0" marT="0" marB="0" anchor="ctr">
                    <a:lnL w="12700" cmpd="sng">
                      <a:noFill/>
                    </a:lnL>
                    <a:lnR>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 TB - 2 TB</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151-225 machines</a:t>
                      </a:r>
                    </a:p>
                  </a:txBody>
                  <a:tcPr marL="93260" marR="93260" marT="46630" marB="4663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896354"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600" b="0" kern="1200">
                          <a:gradFill>
                            <a:gsLst>
                              <a:gs pos="2917">
                                <a:srgbClr val="1A1A1A"/>
                              </a:gs>
                              <a:gs pos="30000">
                                <a:srgbClr val="1A1A1A"/>
                              </a:gs>
                            </a:gsLst>
                            <a:lin ang="5400000" scaled="0"/>
                          </a:gradFill>
                          <a:latin typeface="+mn-lt"/>
                          <a:ea typeface="+mn-ea"/>
                          <a:cs typeface="Segoe UI Semilight" panose="020B0402040204020203" pitchFamily="34" charset="0"/>
                        </a:rPr>
                        <a:t>12 vCPUs (2 sockets * 6 cores @ 2.5 GHz) 24-GB memory</a:t>
                      </a:r>
                    </a:p>
                  </a:txBody>
                  <a:tcPr marL="97146" marR="0" marT="0" marB="0" anchor="ctr">
                    <a:lnL>
                      <a:noFill/>
                    </a:lnL>
                    <a:lnR w="12700" cmpd="sng">
                      <a:noFill/>
                    </a:lnR>
                    <a:lnT w="12700" cap="flat" cmpd="sng" algn="ctr">
                      <a:solidFill>
                        <a:schemeClr val="bg1">
                          <a:lumMod val="85000"/>
                        </a:schemeClr>
                      </a:solidFill>
                      <a:prstDash val="solid"/>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bl>
          </a:graphicData>
        </a:graphic>
      </p:graphicFrame>
      <p:sp>
        <p:nvSpPr>
          <p:cNvPr id="2" name="Title 1">
            <a:extLst>
              <a:ext uri="{FF2B5EF4-FFF2-40B4-BE49-F238E27FC236}">
                <a16:creationId xmlns:a16="http://schemas.microsoft.com/office/drawing/2014/main" id="{87F9C927-C037-45B7-8841-5AC11E48AE23}"/>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5" name="Text Placeholder 4">
            <a:extLst>
              <a:ext uri="{FF2B5EF4-FFF2-40B4-BE49-F238E27FC236}">
                <a16:creationId xmlns:a16="http://schemas.microsoft.com/office/drawing/2014/main" id="{B7724BC3-0B51-DD4B-A9B8-5D1210F1C851}"/>
              </a:ext>
            </a:extLst>
          </p:cNvPr>
          <p:cNvSpPr>
            <a:spLocks noGrp="1"/>
          </p:cNvSpPr>
          <p:nvPr>
            <p:ph type="body" sz="quarter" idx="10"/>
          </p:nvPr>
        </p:nvSpPr>
        <p:spPr>
          <a:xfrm>
            <a:off x="465138" y="898382"/>
            <a:ext cx="11887195" cy="492443"/>
          </a:xfrm>
        </p:spPr>
        <p:txBody>
          <a:bodyPr/>
          <a:lstStyle/>
          <a:p>
            <a:r>
              <a:rPr lang="en-US"/>
              <a:t>Scale concurrent replications by deploying additional process server based on following parameters</a:t>
            </a:r>
          </a:p>
        </p:txBody>
      </p:sp>
      <p:sp>
        <p:nvSpPr>
          <p:cNvPr id="4" name="Title 3">
            <a:extLst>
              <a:ext uri="{FF2B5EF4-FFF2-40B4-BE49-F238E27FC236}">
                <a16:creationId xmlns:a16="http://schemas.microsoft.com/office/drawing/2014/main" id="{044AA957-5FFA-2F46-94F9-2B0F408B1B8C}"/>
              </a:ext>
            </a:extLst>
          </p:cNvPr>
          <p:cNvSpPr>
            <a:spLocks noGrp="1"/>
          </p:cNvSpPr>
          <p:nvPr>
            <p:ph type="title"/>
          </p:nvPr>
        </p:nvSpPr>
        <p:spPr>
          <a:xfrm>
            <a:off x="465138" y="441332"/>
            <a:ext cx="11530584" cy="830020"/>
          </a:xfrm>
        </p:spPr>
        <p:txBody>
          <a:bodyPr/>
          <a:lstStyle/>
          <a:p>
            <a:r>
              <a:rPr lang="en-US"/>
              <a:t>Agent-based: Scaling</a:t>
            </a:r>
          </a:p>
        </p:txBody>
      </p:sp>
      <p:sp>
        <p:nvSpPr>
          <p:cNvPr id="10" name="Rectangle 9">
            <a:extLst>
              <a:ext uri="{FF2B5EF4-FFF2-40B4-BE49-F238E27FC236}">
                <a16:creationId xmlns:a16="http://schemas.microsoft.com/office/drawing/2014/main" id="{B9BCE402-FBFC-1141-8315-587E5C347AEE}"/>
              </a:ext>
            </a:extLst>
          </p:cNvPr>
          <p:cNvSpPr/>
          <p:nvPr/>
        </p:nvSpPr>
        <p:spPr>
          <a:xfrm>
            <a:off x="465138" y="2009897"/>
            <a:ext cx="3747757" cy="400110"/>
          </a:xfrm>
          <a:prstGeom prst="rect">
            <a:avLst/>
          </a:prstGeom>
        </p:spPr>
        <p:txBody>
          <a:bodyPr wrap="none">
            <a:spAutoFit/>
          </a:bodyPr>
          <a:lstStyle/>
          <a:p>
            <a:pPr defTabSz="914191">
              <a:defRPr/>
            </a:pPr>
            <a:r>
              <a:rPr lang="en-US" sz="2000" b="1">
                <a:solidFill>
                  <a:schemeClr val="tx2"/>
                </a:solidFill>
                <a:latin typeface="Segoe UI Semibold (Headings)"/>
                <a:cs typeface="Segoe UI Semilight" panose="020B0402040204020203" pitchFamily="34" charset="0"/>
              </a:rPr>
              <a:t>Scale-out process server sizing</a:t>
            </a:r>
          </a:p>
        </p:txBody>
      </p:sp>
    </p:spTree>
    <p:extLst>
      <p:ext uri="{BB962C8B-B14F-4D97-AF65-F5344CB8AC3E}">
        <p14:creationId xmlns:p14="http://schemas.microsoft.com/office/powerpoint/2010/main" val="60590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8" y="960438"/>
            <a:ext cx="7604124" cy="3629025"/>
          </a:xfrm>
        </p:spPr>
        <p:txBody>
          <a:bodyPr anchor="ctr"/>
          <a:lstStyle/>
          <a:p>
            <a:pPr lvl="0"/>
            <a:r>
              <a:rPr lang="en-US"/>
              <a:t>Migration concepts</a:t>
            </a:r>
          </a:p>
        </p:txBody>
      </p:sp>
    </p:spTree>
    <p:extLst>
      <p:ext uri="{BB962C8B-B14F-4D97-AF65-F5344CB8AC3E}">
        <p14:creationId xmlns:p14="http://schemas.microsoft.com/office/powerpoint/2010/main" val="255722615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2" name="Rectangle 1">
            <a:extLst>
              <a:ext uri="{FF2B5EF4-FFF2-40B4-BE49-F238E27FC236}">
                <a16:creationId xmlns:a16="http://schemas.microsoft.com/office/drawing/2014/main" id="{B71EB5AC-E26B-4300-9F42-608D0A3145E8}"/>
              </a:ext>
            </a:extLst>
          </p:cNvPr>
          <p:cNvSpPr/>
          <p:nvPr/>
        </p:nvSpPr>
        <p:spPr>
          <a:xfrm>
            <a:off x="-3095994" y="1660345"/>
            <a:ext cx="2431228" cy="23370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 what does this asterisk refer?</a:t>
            </a:r>
          </a:p>
        </p:txBody>
      </p:sp>
      <p:sp>
        <p:nvSpPr>
          <p:cNvPr id="6" name="Rectangle 5">
            <a:extLst>
              <a:ext uri="{FF2B5EF4-FFF2-40B4-BE49-F238E27FC236}">
                <a16:creationId xmlns:a16="http://schemas.microsoft.com/office/drawing/2014/main" id="{51E42909-F01B-754D-B099-874924A60989}"/>
              </a:ext>
            </a:extLst>
          </p:cNvPr>
          <p:cNvSpPr/>
          <p:nvPr/>
        </p:nvSpPr>
        <p:spPr>
          <a:xfrm>
            <a:off x="544352" y="2937592"/>
            <a:ext cx="4332448" cy="400110"/>
          </a:xfrm>
          <a:prstGeom prst="rect">
            <a:avLst/>
          </a:prstGeom>
        </p:spPr>
        <p:txBody>
          <a:bodyPr wrap="square">
            <a:spAutoFit/>
          </a:bodyPr>
          <a:lstStyle/>
          <a:p>
            <a:pPr defTabSz="914191">
              <a:defRPr/>
            </a:pPr>
            <a:r>
              <a:rPr lang="en-US" sz="2000" dirty="0">
                <a:solidFill>
                  <a:srgbClr val="0078D4"/>
                </a:solidFill>
                <a:latin typeface="Segoe UI Semibold (Headings)"/>
                <a:cs typeface="Segoe UI Semilight" panose="020B0402040204020203" pitchFamily="34" charset="0"/>
              </a:rPr>
              <a:t>For agentless VMware migrations</a:t>
            </a:r>
          </a:p>
        </p:txBody>
      </p:sp>
      <p:sp>
        <p:nvSpPr>
          <p:cNvPr id="7" name="Rectangle 6">
            <a:extLst>
              <a:ext uri="{FF2B5EF4-FFF2-40B4-BE49-F238E27FC236}">
                <a16:creationId xmlns:a16="http://schemas.microsoft.com/office/drawing/2014/main" id="{5F12AE9A-31B7-BF48-9899-439CEBC14DBB}"/>
              </a:ext>
            </a:extLst>
          </p:cNvPr>
          <p:cNvSpPr/>
          <p:nvPr/>
        </p:nvSpPr>
        <p:spPr>
          <a:xfrm>
            <a:off x="522332" y="3434302"/>
            <a:ext cx="5002168" cy="1645835"/>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Estimate time needed or bandwidth required based on volume of data</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Time to complete initial replication = {size of disks (or used size if available) * 0.7 (assuming a 30 percent compression average)}/bandwidth available for replication</a:t>
            </a:r>
          </a:p>
        </p:txBody>
      </p:sp>
      <p:sp>
        <p:nvSpPr>
          <p:cNvPr id="8" name="Rectangle 7">
            <a:extLst>
              <a:ext uri="{FF2B5EF4-FFF2-40B4-BE49-F238E27FC236}">
                <a16:creationId xmlns:a16="http://schemas.microsoft.com/office/drawing/2014/main" id="{09EB2F62-8A6E-CF4F-8FE9-4E86B2D37D96}"/>
              </a:ext>
            </a:extLst>
          </p:cNvPr>
          <p:cNvSpPr/>
          <p:nvPr/>
        </p:nvSpPr>
        <p:spPr>
          <a:xfrm>
            <a:off x="6101342" y="2937592"/>
            <a:ext cx="6117989" cy="400110"/>
          </a:xfrm>
          <a:prstGeom prst="rect">
            <a:avLst/>
          </a:prstGeom>
        </p:spPr>
        <p:txBody>
          <a:bodyPr wrap="square">
            <a:spAutoFit/>
          </a:bodyPr>
          <a:lstStyle/>
          <a:p>
            <a:pPr defTabSz="914191">
              <a:defRPr/>
            </a:pPr>
            <a:r>
              <a:rPr lang="en-US" sz="2000" dirty="0">
                <a:solidFill>
                  <a:srgbClr val="0078D4"/>
                </a:solidFill>
                <a:latin typeface="Segoe UI Semibold (Headings)"/>
                <a:cs typeface="Segoe UI Semilight" panose="020B0402040204020203" pitchFamily="34" charset="0"/>
              </a:rPr>
              <a:t>For agentless Hyper-V and agent-based migrations</a:t>
            </a:r>
          </a:p>
        </p:txBody>
      </p:sp>
      <p:sp>
        <p:nvSpPr>
          <p:cNvPr id="9" name="Rectangle 8">
            <a:extLst>
              <a:ext uri="{FF2B5EF4-FFF2-40B4-BE49-F238E27FC236}">
                <a16:creationId xmlns:a16="http://schemas.microsoft.com/office/drawing/2014/main" id="{A5C288F8-8B3D-FF43-8CC5-1E933A60608A}"/>
              </a:ext>
            </a:extLst>
          </p:cNvPr>
          <p:cNvSpPr/>
          <p:nvPr/>
        </p:nvSpPr>
        <p:spPr>
          <a:xfrm>
            <a:off x="6079322" y="3434302"/>
            <a:ext cx="5323047" cy="2199705"/>
          </a:xfrm>
          <a:prstGeom prst="rect">
            <a:avLst/>
          </a:prstGeom>
        </p:spPr>
        <p:txBody>
          <a:bodyPr wrap="square">
            <a:spAutoFit/>
          </a:bodyPr>
          <a:lstStyle/>
          <a:p>
            <a:pPr marL="0" lvl="1" defTabSz="914191">
              <a:spcAft>
                <a:spcPts val="600"/>
              </a:spcAft>
              <a:defRPr/>
            </a:pPr>
            <a:r>
              <a:rPr lang="en-US" sz="1599" b="1" dirty="0">
                <a:gradFill>
                  <a:gsLst>
                    <a:gs pos="2917">
                      <a:srgbClr val="1A1A1A"/>
                    </a:gs>
                    <a:gs pos="30000">
                      <a:srgbClr val="1A1A1A"/>
                    </a:gs>
                  </a:gsLst>
                  <a:lin ang="5400000" scaled="0"/>
                </a:gradFill>
                <a:cs typeface="Segoe UI Semilight" panose="020B0402040204020203" pitchFamily="34" charset="0"/>
              </a:rPr>
              <a:t>Use Azure Site Recovery Deployment planner tool </a:t>
            </a:r>
          </a:p>
          <a:p>
            <a:pPr marL="0" lvl="1" defTabSz="914191">
              <a:spcAft>
                <a:spcPts val="600"/>
              </a:spcAft>
              <a:defRPr/>
            </a:pPr>
            <a:r>
              <a:rPr lang="en-US" sz="1599" u="sng" dirty="0">
                <a:gradFill>
                  <a:gsLst>
                    <a:gs pos="2917">
                      <a:srgbClr val="1A1A1A"/>
                    </a:gs>
                    <a:gs pos="30000">
                      <a:srgbClr val="1A1A1A"/>
                    </a:gs>
                  </a:gsLst>
                  <a:lin ang="5400000" scaled="0"/>
                </a:gradFill>
                <a:cs typeface="Segoe UI Semilight" panose="020B0402040204020203" pitchFamily="34" charset="0"/>
              </a:rPr>
              <a:t>Outputs from the tool include:</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Estimated network bandwidth required</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Projected throughput for replication</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Concurrent replications that can be enabled (for specified time period to complete migration)</a:t>
            </a:r>
          </a:p>
          <a:p>
            <a:pPr marL="285750" lvl="1" indent="-285750" defTabSz="914191">
              <a:spcAft>
                <a:spcPts val="600"/>
              </a:spcAft>
              <a:buFont typeface="Arial" panose="020B0604020202020204" pitchFamily="34" charset="0"/>
              <a:buChar char="•"/>
              <a:defRPr/>
            </a:pPr>
            <a:r>
              <a:rPr lang="en-US" sz="1599" dirty="0">
                <a:gradFill>
                  <a:gsLst>
                    <a:gs pos="2917">
                      <a:srgbClr val="1A1A1A"/>
                    </a:gs>
                    <a:gs pos="30000">
                      <a:srgbClr val="1A1A1A"/>
                    </a:gs>
                  </a:gsLst>
                  <a:lin ang="5400000" scaled="0"/>
                </a:gradFill>
                <a:cs typeface="Segoe UI Semilight" panose="020B0402040204020203" pitchFamily="34" charset="0"/>
              </a:rPr>
              <a:t>Disks to be used for Azure VMs (standard, premium)</a:t>
            </a:r>
          </a:p>
        </p:txBody>
      </p:sp>
      <p:cxnSp>
        <p:nvCxnSpPr>
          <p:cNvPr id="10" name="Straight Connector 9">
            <a:extLst>
              <a:ext uri="{FF2B5EF4-FFF2-40B4-BE49-F238E27FC236}">
                <a16:creationId xmlns:a16="http://schemas.microsoft.com/office/drawing/2014/main" id="{18F075EE-CB11-074A-A54B-F1B8B308FCFE}"/>
              </a:ext>
            </a:extLst>
          </p:cNvPr>
          <p:cNvCxnSpPr>
            <a:cxnSpLocks/>
          </p:cNvCxnSpPr>
          <p:nvPr/>
        </p:nvCxnSpPr>
        <p:spPr>
          <a:xfrm>
            <a:off x="5635515" y="1944188"/>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E5CF18B-8E84-CC46-A1B7-03233A6C81D4}"/>
              </a:ext>
            </a:extLst>
          </p:cNvPr>
          <p:cNvSpPr>
            <a:spLocks noGrp="1"/>
          </p:cNvSpPr>
          <p:nvPr>
            <p:ph type="title"/>
          </p:nvPr>
        </p:nvSpPr>
        <p:spPr/>
        <p:txBody>
          <a:bodyPr/>
          <a:lstStyle/>
          <a:p>
            <a:r>
              <a:rPr lang="en-US" spc="-51">
                <a:latin typeface="Segoe UI Semibold (Headings)"/>
              </a:rPr>
              <a:t>Migration: Bandwidth Consumption</a:t>
            </a:r>
            <a:endParaRPr lang="en-US"/>
          </a:p>
        </p:txBody>
      </p:sp>
      <p:pic>
        <p:nvPicPr>
          <p:cNvPr id="14" name="Picture 13">
            <a:extLst>
              <a:ext uri="{FF2B5EF4-FFF2-40B4-BE49-F238E27FC236}">
                <a16:creationId xmlns:a16="http://schemas.microsoft.com/office/drawing/2014/main" id="{7C78E988-240B-E345-ACA2-06D41D2F12DA}"/>
              </a:ext>
            </a:extLst>
          </p:cNvPr>
          <p:cNvPicPr>
            <a:picLocks noChangeAspect="1"/>
          </p:cNvPicPr>
          <p:nvPr/>
        </p:nvPicPr>
        <p:blipFill>
          <a:blip r:embed="rId3"/>
          <a:stretch>
            <a:fillRect/>
          </a:stretch>
        </p:blipFill>
        <p:spPr>
          <a:xfrm>
            <a:off x="6212629" y="1944188"/>
            <a:ext cx="753729" cy="753729"/>
          </a:xfrm>
          <a:prstGeom prst="rect">
            <a:avLst/>
          </a:prstGeom>
        </p:spPr>
      </p:pic>
      <p:pic>
        <p:nvPicPr>
          <p:cNvPr id="16" name="Picture 15">
            <a:extLst>
              <a:ext uri="{FF2B5EF4-FFF2-40B4-BE49-F238E27FC236}">
                <a16:creationId xmlns:a16="http://schemas.microsoft.com/office/drawing/2014/main" id="{EC350900-D63D-2345-82E8-293F593BD7A8}"/>
              </a:ext>
            </a:extLst>
          </p:cNvPr>
          <p:cNvPicPr>
            <a:picLocks noChangeAspect="1"/>
          </p:cNvPicPr>
          <p:nvPr/>
        </p:nvPicPr>
        <p:blipFill>
          <a:blip r:embed="rId4"/>
          <a:stretch>
            <a:fillRect/>
          </a:stretch>
        </p:blipFill>
        <p:spPr>
          <a:xfrm>
            <a:off x="691564" y="2103557"/>
            <a:ext cx="594360" cy="594360"/>
          </a:xfrm>
          <a:prstGeom prst="rect">
            <a:avLst/>
          </a:prstGeom>
        </p:spPr>
      </p:pic>
    </p:spTree>
    <p:extLst>
      <p:ext uri="{BB962C8B-B14F-4D97-AF65-F5344CB8AC3E}">
        <p14:creationId xmlns:p14="http://schemas.microsoft.com/office/powerpoint/2010/main" val="3157392699"/>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371E87-DFE9-4054-B7FD-EEC66AA1BE82}"/>
              </a:ext>
            </a:extLst>
          </p:cNvPr>
          <p:cNvSpPr/>
          <p:nvPr/>
        </p:nvSpPr>
        <p:spPr>
          <a:xfrm>
            <a:off x="0" y="4615891"/>
            <a:ext cx="3443448" cy="1669368"/>
          </a:xfrm>
          <a:prstGeom prst="rect">
            <a:avLst/>
          </a:prstGeom>
          <a:solidFill>
            <a:schemeClr val="bg1"/>
          </a:solidFill>
          <a:ln>
            <a:noFill/>
            <a:prstDash val="dash"/>
          </a:ln>
        </p:spPr>
        <p:txBody>
          <a:bodyPr wrap="square">
            <a:spAutoFit/>
          </a:bodyPr>
          <a:lstStyle/>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marL="291436" indent="-291436" defTabSz="914191">
              <a:buFont typeface="Arial" panose="020B0604020202020204" pitchFamily="34" charset="0"/>
              <a:buChar char="•"/>
              <a:defRPr/>
            </a:pPr>
            <a:endParaRPr lang="en-US" sz="1601">
              <a:gradFill>
                <a:gsLst>
                  <a:gs pos="2917">
                    <a:srgbClr val="1A1A1A"/>
                  </a:gs>
                  <a:gs pos="30000">
                    <a:srgbClr val="1A1A1A"/>
                  </a:gs>
                </a:gsLst>
                <a:lin ang="5400000" scaled="0"/>
              </a:gradFill>
              <a:latin typeface="Segoe UI"/>
              <a:cs typeface="Segoe UI Semilight" panose="020B0402040204020203" pitchFamily="34" charset="0"/>
            </a:endParaRPr>
          </a:p>
          <a:p>
            <a:pPr defTabSz="932597">
              <a:defRPr/>
            </a:pPr>
            <a:endParaRPr lang="en-US" sz="1601">
              <a:ln>
                <a:solidFill>
                  <a:prstClr val="white"/>
                </a:solidFill>
              </a:ln>
              <a:solidFill>
                <a:prstClr val="black"/>
              </a:solidFill>
              <a:latin typeface="Segoe UI"/>
            </a:endParaRPr>
          </a:p>
          <a:p>
            <a:pPr defTabSz="932597">
              <a:defRPr/>
            </a:pPr>
            <a:endParaRPr lang="en-US" sz="816">
              <a:ln>
                <a:solidFill>
                  <a:prstClr val="white"/>
                </a:solidFill>
              </a:ln>
              <a:solidFill>
                <a:prstClr val="black"/>
              </a:solidFill>
              <a:latin typeface="Segoe UI"/>
            </a:endParaRPr>
          </a:p>
          <a:p>
            <a:pPr defTabSz="932597">
              <a:defRPr/>
            </a:pPr>
            <a:r>
              <a:rPr lang="en-US" sz="1428">
                <a:ln>
                  <a:solidFill>
                    <a:prstClr val="white"/>
                  </a:solidFill>
                </a:ln>
                <a:solidFill>
                  <a:prstClr val="black"/>
                </a:solidFill>
                <a:latin typeface="Segoe UI"/>
              </a:rPr>
              <a:t> </a:t>
            </a:r>
          </a:p>
        </p:txBody>
      </p:sp>
      <p:sp>
        <p:nvSpPr>
          <p:cNvPr id="2" name="Title 1">
            <a:extLst>
              <a:ext uri="{FF2B5EF4-FFF2-40B4-BE49-F238E27FC236}">
                <a16:creationId xmlns:a16="http://schemas.microsoft.com/office/drawing/2014/main" id="{636B2F32-D3F8-43EA-86DE-9214CFABE44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3" name="Title 2">
            <a:extLst>
              <a:ext uri="{FF2B5EF4-FFF2-40B4-BE49-F238E27FC236}">
                <a16:creationId xmlns:a16="http://schemas.microsoft.com/office/drawing/2014/main" id="{C83FA528-0650-7944-A922-2E82C9203361}"/>
              </a:ext>
            </a:extLst>
          </p:cNvPr>
          <p:cNvSpPr>
            <a:spLocks noGrp="1"/>
          </p:cNvSpPr>
          <p:nvPr>
            <p:ph type="title"/>
          </p:nvPr>
        </p:nvSpPr>
        <p:spPr>
          <a:xfrm>
            <a:off x="465138" y="441332"/>
            <a:ext cx="11530584" cy="830020"/>
          </a:xfrm>
        </p:spPr>
        <p:txBody>
          <a:bodyPr/>
          <a:lstStyle/>
          <a:p>
            <a:r>
              <a:rPr lang="en-US"/>
              <a:t>Migration: Replication Bandwidth Throttling</a:t>
            </a:r>
          </a:p>
        </p:txBody>
      </p:sp>
      <p:sp>
        <p:nvSpPr>
          <p:cNvPr id="7" name="Rectangle 6">
            <a:extLst>
              <a:ext uri="{FF2B5EF4-FFF2-40B4-BE49-F238E27FC236}">
                <a16:creationId xmlns:a16="http://schemas.microsoft.com/office/drawing/2014/main" id="{23099729-79AE-7C4C-8FE1-7B124FE110FE}"/>
              </a:ext>
            </a:extLst>
          </p:cNvPr>
          <p:cNvSpPr/>
          <p:nvPr/>
        </p:nvSpPr>
        <p:spPr>
          <a:xfrm>
            <a:off x="554038" y="2974358"/>
            <a:ext cx="2899791"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agentless VMware migrations</a:t>
            </a:r>
          </a:p>
        </p:txBody>
      </p:sp>
      <p:sp>
        <p:nvSpPr>
          <p:cNvPr id="8" name="Rectangle 7">
            <a:extLst>
              <a:ext uri="{FF2B5EF4-FFF2-40B4-BE49-F238E27FC236}">
                <a16:creationId xmlns:a16="http://schemas.microsoft.com/office/drawing/2014/main" id="{EA22C719-2B22-CE4A-9132-093D82D9CF99}"/>
              </a:ext>
            </a:extLst>
          </p:cNvPr>
          <p:cNvSpPr/>
          <p:nvPr/>
        </p:nvSpPr>
        <p:spPr>
          <a:xfrm>
            <a:off x="554038" y="3820642"/>
            <a:ext cx="2899791" cy="830612"/>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Set the </a:t>
            </a:r>
            <a:r>
              <a:rPr lang="en-US" sz="1599" b="1" err="1">
                <a:gradFill>
                  <a:gsLst>
                    <a:gs pos="2917">
                      <a:srgbClr val="1A1A1A"/>
                    </a:gs>
                    <a:gs pos="30000">
                      <a:srgbClr val="1A1A1A"/>
                    </a:gs>
                  </a:gsLst>
                  <a:lin ang="5400000" scaled="0"/>
                </a:gradFill>
                <a:cs typeface="Segoe UI Semilight" panose="020B0402040204020203" pitchFamily="34" charset="0"/>
              </a:rPr>
              <a:t>NetQoSPolicy</a:t>
            </a:r>
            <a:r>
              <a:rPr lang="en-US" sz="1599" b="1">
                <a:gradFill>
                  <a:gsLst>
                    <a:gs pos="2917">
                      <a:srgbClr val="1A1A1A"/>
                    </a:gs>
                    <a:gs pos="30000">
                      <a:srgbClr val="1A1A1A"/>
                    </a:gs>
                  </a:gsLst>
                  <a:lin ang="5400000" scaled="0"/>
                </a:gradFill>
                <a:cs typeface="Segoe UI Semilight" panose="020B0402040204020203" pitchFamily="34" charset="0"/>
              </a:rPr>
              <a:t> with throttle rate on Azure Migrate appliance</a:t>
            </a:r>
          </a:p>
        </p:txBody>
      </p:sp>
      <p:sp>
        <p:nvSpPr>
          <p:cNvPr id="10" name="Rectangle 9">
            <a:extLst>
              <a:ext uri="{FF2B5EF4-FFF2-40B4-BE49-F238E27FC236}">
                <a16:creationId xmlns:a16="http://schemas.microsoft.com/office/drawing/2014/main" id="{2BA772E0-8905-574D-9787-BB600144EEB9}"/>
              </a:ext>
            </a:extLst>
          </p:cNvPr>
          <p:cNvSpPr/>
          <p:nvPr/>
        </p:nvSpPr>
        <p:spPr>
          <a:xfrm>
            <a:off x="3949700" y="2974358"/>
            <a:ext cx="321325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agentless Hyper-V migrations</a:t>
            </a:r>
          </a:p>
        </p:txBody>
      </p:sp>
      <p:sp>
        <p:nvSpPr>
          <p:cNvPr id="11" name="Rectangle 10">
            <a:extLst>
              <a:ext uri="{FF2B5EF4-FFF2-40B4-BE49-F238E27FC236}">
                <a16:creationId xmlns:a16="http://schemas.microsoft.com/office/drawing/2014/main" id="{7A6B66F7-F80B-7243-95DE-EB30C1B1F629}"/>
              </a:ext>
            </a:extLst>
          </p:cNvPr>
          <p:cNvSpPr/>
          <p:nvPr/>
        </p:nvSpPr>
        <p:spPr>
          <a:xfrm>
            <a:off x="3949700" y="3820642"/>
            <a:ext cx="3443448" cy="2214965"/>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On the Hyper-V host</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control upload bandwidth, use the Windows Azure Backup MMC snap-in and configure maximum bandwidth to use</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increase upload efficacy, increase the number of threads used for data upload</a:t>
            </a:r>
          </a:p>
        </p:txBody>
      </p:sp>
      <p:sp>
        <p:nvSpPr>
          <p:cNvPr id="16" name="Rectangle 15">
            <a:extLst>
              <a:ext uri="{FF2B5EF4-FFF2-40B4-BE49-F238E27FC236}">
                <a16:creationId xmlns:a16="http://schemas.microsoft.com/office/drawing/2014/main" id="{0EB5E96C-52FF-C24A-B175-138BCE101907}"/>
              </a:ext>
            </a:extLst>
          </p:cNvPr>
          <p:cNvSpPr/>
          <p:nvPr/>
        </p:nvSpPr>
        <p:spPr>
          <a:xfrm>
            <a:off x="8077200" y="2974358"/>
            <a:ext cx="3213258" cy="707886"/>
          </a:xfrm>
          <a:prstGeom prst="rect">
            <a:avLst/>
          </a:prstGeom>
        </p:spPr>
        <p:txBody>
          <a:bodyPr wrap="square">
            <a:spAutoFit/>
          </a:bodyPr>
          <a:lstStyle/>
          <a:p>
            <a:pPr defTabSz="914191">
              <a:defRPr/>
            </a:pPr>
            <a:r>
              <a:rPr lang="en-US" sz="2000">
                <a:solidFill>
                  <a:srgbClr val="0078D4"/>
                </a:solidFill>
                <a:latin typeface="Segoe UI Semibold (Headings)"/>
                <a:cs typeface="Segoe UI Semilight" panose="020B0402040204020203" pitchFamily="34" charset="0"/>
              </a:rPr>
              <a:t>For agent-based migrations</a:t>
            </a:r>
          </a:p>
        </p:txBody>
      </p:sp>
      <p:sp>
        <p:nvSpPr>
          <p:cNvPr id="17" name="Rectangle 16">
            <a:extLst>
              <a:ext uri="{FF2B5EF4-FFF2-40B4-BE49-F238E27FC236}">
                <a16:creationId xmlns:a16="http://schemas.microsoft.com/office/drawing/2014/main" id="{ECE7CF25-27D8-884B-9BCF-A3820FA06C77}"/>
              </a:ext>
            </a:extLst>
          </p:cNvPr>
          <p:cNvSpPr/>
          <p:nvPr/>
        </p:nvSpPr>
        <p:spPr>
          <a:xfrm>
            <a:off x="8077200" y="3820642"/>
            <a:ext cx="3606800" cy="2707151"/>
          </a:xfrm>
          <a:prstGeom prst="rect">
            <a:avLst/>
          </a:prstGeom>
        </p:spPr>
        <p:txBody>
          <a:bodyPr wrap="square">
            <a:spAutoFit/>
          </a:bodyPr>
          <a:lstStyle/>
          <a:p>
            <a:pPr marL="0" lvl="1" defTabSz="914191">
              <a:spcAft>
                <a:spcPts val="600"/>
              </a:spcAft>
              <a:defRPr/>
            </a:pPr>
            <a:r>
              <a:rPr lang="en-US" sz="1599" b="1">
                <a:gradFill>
                  <a:gsLst>
                    <a:gs pos="2917">
                      <a:srgbClr val="1A1A1A"/>
                    </a:gs>
                    <a:gs pos="30000">
                      <a:srgbClr val="1A1A1A"/>
                    </a:gs>
                  </a:gsLst>
                  <a:lin ang="5400000" scaled="0"/>
                </a:gradFill>
                <a:cs typeface="Segoe UI Semilight" panose="020B0402040204020203" pitchFamily="34" charset="0"/>
              </a:rPr>
              <a:t>On the replication appliance (configuration server) and/or scale-out process servers</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control upload throughput, use the Windows Azure Backup MMC snap-in and configure maximum bandwidth to use</a:t>
            </a:r>
          </a:p>
          <a:p>
            <a:pPr marL="0" lvl="1" defTabSz="914191">
              <a:spcAft>
                <a:spcPts val="600"/>
              </a:spcAft>
              <a:defRPr/>
            </a:pPr>
            <a:r>
              <a:rPr lang="en-US" sz="1599">
                <a:gradFill>
                  <a:gsLst>
                    <a:gs pos="2917">
                      <a:srgbClr val="1A1A1A"/>
                    </a:gs>
                    <a:gs pos="30000">
                      <a:srgbClr val="1A1A1A"/>
                    </a:gs>
                  </a:gsLst>
                  <a:lin ang="5400000" scaled="0"/>
                </a:gradFill>
                <a:cs typeface="Segoe UI Semilight" panose="020B0402040204020203" pitchFamily="34" charset="0"/>
              </a:rPr>
              <a:t>To increase upload efficacy, increase the number of threads used for data upload</a:t>
            </a:r>
          </a:p>
        </p:txBody>
      </p:sp>
      <p:grpSp>
        <p:nvGrpSpPr>
          <p:cNvPr id="21" name="Group 20">
            <a:extLst>
              <a:ext uri="{FF2B5EF4-FFF2-40B4-BE49-F238E27FC236}">
                <a16:creationId xmlns:a16="http://schemas.microsoft.com/office/drawing/2014/main" id="{1093C890-150D-BB4D-851C-51731602D4A3}"/>
              </a:ext>
            </a:extLst>
          </p:cNvPr>
          <p:cNvGrpSpPr/>
          <p:nvPr/>
        </p:nvGrpSpPr>
        <p:grpSpPr>
          <a:xfrm>
            <a:off x="3695017" y="1973261"/>
            <a:ext cx="3949700" cy="4554531"/>
            <a:chOff x="3695017" y="1973262"/>
            <a:chExt cx="3949700" cy="3906838"/>
          </a:xfrm>
        </p:grpSpPr>
        <p:cxnSp>
          <p:nvCxnSpPr>
            <p:cNvPr id="18" name="Straight Connector 17">
              <a:extLst>
                <a:ext uri="{FF2B5EF4-FFF2-40B4-BE49-F238E27FC236}">
                  <a16:creationId xmlns:a16="http://schemas.microsoft.com/office/drawing/2014/main" id="{0D82EE8A-3FC6-EF41-BD6D-518545009578}"/>
                </a:ext>
              </a:extLst>
            </p:cNvPr>
            <p:cNvCxnSpPr>
              <a:cxnSpLocks/>
            </p:cNvCxnSpPr>
            <p:nvPr/>
          </p:nvCxnSpPr>
          <p:spPr>
            <a:xfrm>
              <a:off x="76447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EC5409-1D61-8040-9CAA-C7A627211600}"/>
                </a:ext>
              </a:extLst>
            </p:cNvPr>
            <p:cNvCxnSpPr>
              <a:cxnSpLocks/>
            </p:cNvCxnSpPr>
            <p:nvPr/>
          </p:nvCxnSpPr>
          <p:spPr>
            <a:xfrm>
              <a:off x="3695017" y="1973262"/>
              <a:ext cx="0" cy="390683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6086CF8C-3308-6A4A-9AAF-0515186229D7}"/>
              </a:ext>
            </a:extLst>
          </p:cNvPr>
          <p:cNvPicPr>
            <a:picLocks noChangeAspect="1"/>
          </p:cNvPicPr>
          <p:nvPr/>
        </p:nvPicPr>
        <p:blipFill>
          <a:blip r:embed="rId3"/>
          <a:stretch>
            <a:fillRect/>
          </a:stretch>
        </p:blipFill>
        <p:spPr>
          <a:xfrm>
            <a:off x="8126477" y="1944188"/>
            <a:ext cx="753729" cy="753729"/>
          </a:xfrm>
          <a:prstGeom prst="rect">
            <a:avLst/>
          </a:prstGeom>
        </p:spPr>
      </p:pic>
      <p:pic>
        <p:nvPicPr>
          <p:cNvPr id="23" name="Picture 22">
            <a:extLst>
              <a:ext uri="{FF2B5EF4-FFF2-40B4-BE49-F238E27FC236}">
                <a16:creationId xmlns:a16="http://schemas.microsoft.com/office/drawing/2014/main" id="{ED2C0DCB-4AD2-5541-BB14-0A8D44F14767}"/>
              </a:ext>
            </a:extLst>
          </p:cNvPr>
          <p:cNvPicPr>
            <a:picLocks noChangeAspect="1"/>
          </p:cNvPicPr>
          <p:nvPr/>
        </p:nvPicPr>
        <p:blipFill>
          <a:blip r:embed="rId4"/>
          <a:stretch>
            <a:fillRect/>
          </a:stretch>
        </p:blipFill>
        <p:spPr>
          <a:xfrm>
            <a:off x="691564" y="2103557"/>
            <a:ext cx="594360" cy="594360"/>
          </a:xfrm>
          <a:prstGeom prst="rect">
            <a:avLst/>
          </a:prstGeom>
        </p:spPr>
      </p:pic>
      <p:pic>
        <p:nvPicPr>
          <p:cNvPr id="24" name="Picture 23">
            <a:extLst>
              <a:ext uri="{FF2B5EF4-FFF2-40B4-BE49-F238E27FC236}">
                <a16:creationId xmlns:a16="http://schemas.microsoft.com/office/drawing/2014/main" id="{8841D935-64E8-4245-A913-7C3A2711B421}"/>
              </a:ext>
            </a:extLst>
          </p:cNvPr>
          <p:cNvPicPr>
            <a:picLocks noChangeAspect="1"/>
          </p:cNvPicPr>
          <p:nvPr/>
        </p:nvPicPr>
        <p:blipFill>
          <a:blip r:embed="rId4"/>
          <a:stretch>
            <a:fillRect/>
          </a:stretch>
        </p:blipFill>
        <p:spPr>
          <a:xfrm>
            <a:off x="4044364" y="2103557"/>
            <a:ext cx="594360" cy="594360"/>
          </a:xfrm>
          <a:prstGeom prst="rect">
            <a:avLst/>
          </a:prstGeom>
        </p:spPr>
      </p:pic>
    </p:spTree>
    <p:extLst>
      <p:ext uri="{BB962C8B-B14F-4D97-AF65-F5344CB8AC3E}">
        <p14:creationId xmlns:p14="http://schemas.microsoft.com/office/powerpoint/2010/main" val="258205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529D59-E790-0640-90BC-71EDB570ED03}"/>
              </a:ext>
            </a:extLst>
          </p:cNvPr>
          <p:cNvSpPr/>
          <p:nvPr/>
        </p:nvSpPr>
        <p:spPr bwMode="auto">
          <a:xfrm>
            <a:off x="8356600" y="0"/>
            <a:ext cx="40798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pc="-51">
              <a:latin typeface="Segoe UI Semibold (Headings)"/>
            </a:endParaRPr>
          </a:p>
        </p:txBody>
      </p:sp>
      <p:sp>
        <p:nvSpPr>
          <p:cNvPr id="3" name="Title 2">
            <a:extLst>
              <a:ext uri="{FF2B5EF4-FFF2-40B4-BE49-F238E27FC236}">
                <a16:creationId xmlns:a16="http://schemas.microsoft.com/office/drawing/2014/main" id="{14DA9710-C83C-DD42-9F92-26837201F3E8}"/>
              </a:ext>
            </a:extLst>
          </p:cNvPr>
          <p:cNvSpPr>
            <a:spLocks noGrp="1"/>
          </p:cNvSpPr>
          <p:nvPr>
            <p:ph type="title"/>
          </p:nvPr>
        </p:nvSpPr>
        <p:spPr>
          <a:xfrm>
            <a:off x="465138" y="441332"/>
            <a:ext cx="11530584" cy="830020"/>
          </a:xfrm>
        </p:spPr>
        <p:txBody>
          <a:bodyPr/>
          <a:lstStyle/>
          <a:p>
            <a:r>
              <a:rPr lang="en-US"/>
              <a:t>Migration: Test Migration</a:t>
            </a:r>
          </a:p>
        </p:txBody>
      </p:sp>
      <p:sp>
        <p:nvSpPr>
          <p:cNvPr id="6" name="Rectangle 5">
            <a:extLst>
              <a:ext uri="{FF2B5EF4-FFF2-40B4-BE49-F238E27FC236}">
                <a16:creationId xmlns:a16="http://schemas.microsoft.com/office/drawing/2014/main" id="{B36B7349-2AFF-F342-BA7D-7F5E0122DFE8}"/>
              </a:ext>
            </a:extLst>
          </p:cNvPr>
          <p:cNvSpPr/>
          <p:nvPr/>
        </p:nvSpPr>
        <p:spPr>
          <a:xfrm>
            <a:off x="4079875" y="2554363"/>
            <a:ext cx="3986289" cy="3046988"/>
          </a:xfrm>
          <a:prstGeom prst="rect">
            <a:avLst/>
          </a:prstGeom>
        </p:spPr>
        <p:txBody>
          <a:bodyPr wrap="square">
            <a:spAutoFit/>
          </a:bodyPr>
          <a:lstStyle/>
          <a:p>
            <a:pPr defTabSz="914191">
              <a:spcAft>
                <a:spcPts val="1200"/>
              </a:spcAft>
              <a:defRPr/>
            </a:pPr>
            <a:r>
              <a:rPr lang="en-US" sz="2400">
                <a:solidFill>
                  <a:srgbClr val="0078D4"/>
                </a:solidFill>
                <a:latin typeface="Segoe UI Semibold (Headings)"/>
                <a:cs typeface="Segoe UI Semilight" panose="020B0402040204020203" pitchFamily="34" charset="0"/>
              </a:rPr>
              <a:t>What is it?</a:t>
            </a:r>
            <a:endParaRPr lang="en-US">
              <a:gradFill>
                <a:gsLst>
                  <a:gs pos="2917">
                    <a:srgbClr val="1A1A1A"/>
                  </a:gs>
                  <a:gs pos="30000">
                    <a:srgbClr val="1A1A1A"/>
                  </a:gs>
                </a:gsLst>
                <a:lin ang="5400000" scaled="0"/>
              </a:gradFill>
              <a:cs typeface="Segoe UI Semilight" panose="020B0402040204020203" pitchFamily="34" charset="0"/>
            </a:endParaRP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Creates test copies of replicating servers in an Azure sandbox environment</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Intended to help validate server and app functionality </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Non-disruptive to source server and ongoing replication</a:t>
            </a:r>
          </a:p>
          <a:p>
            <a:pPr marL="0" lvl="1" defTabSz="914191">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Can be performed multiple times once Initial Replication is completed</a:t>
            </a:r>
          </a:p>
        </p:txBody>
      </p:sp>
      <p:sp>
        <p:nvSpPr>
          <p:cNvPr id="7" name="Rectangle 6">
            <a:extLst>
              <a:ext uri="{FF2B5EF4-FFF2-40B4-BE49-F238E27FC236}">
                <a16:creationId xmlns:a16="http://schemas.microsoft.com/office/drawing/2014/main" id="{DB9AB353-B716-5F44-A47B-07FFE09CAA45}"/>
              </a:ext>
            </a:extLst>
          </p:cNvPr>
          <p:cNvSpPr/>
          <p:nvPr/>
        </p:nvSpPr>
        <p:spPr>
          <a:xfrm>
            <a:off x="8864600" y="1281131"/>
            <a:ext cx="3248818" cy="4770537"/>
          </a:xfrm>
          <a:prstGeom prst="rect">
            <a:avLst/>
          </a:prstGeom>
        </p:spPr>
        <p:txBody>
          <a:bodyPr wrap="square">
            <a:spAutoFit/>
          </a:bodyPr>
          <a:lstStyle/>
          <a:p>
            <a:pPr defTabSz="914191">
              <a:spcAft>
                <a:spcPts val="1200"/>
              </a:spcAft>
              <a:defRPr/>
            </a:pPr>
            <a:r>
              <a:rPr lang="en-US" sz="2400">
                <a:solidFill>
                  <a:schemeClr val="accent5"/>
                </a:solidFill>
                <a:latin typeface="Segoe UI Semibold (Headings)"/>
                <a:cs typeface="Segoe UI Semilight" panose="020B0402040204020203" pitchFamily="34" charset="0"/>
              </a:rPr>
              <a:t>How do I demarcate </a:t>
            </a:r>
            <a:br>
              <a:rPr lang="en-US" sz="2400">
                <a:solidFill>
                  <a:schemeClr val="accent5"/>
                </a:solidFill>
                <a:latin typeface="Segoe UI Semibold (Headings)"/>
                <a:cs typeface="Segoe UI Semilight" panose="020B0402040204020203" pitchFamily="34" charset="0"/>
              </a:rPr>
            </a:br>
            <a:r>
              <a:rPr lang="en-US" sz="2400">
                <a:solidFill>
                  <a:schemeClr val="accent5"/>
                </a:solidFill>
                <a:latin typeface="Segoe UI Semibold (Headings)"/>
                <a:cs typeface="Segoe UI Semilight" panose="020B0402040204020203" pitchFamily="34" charset="0"/>
              </a:rPr>
              <a:t>a sandbox environment?</a:t>
            </a:r>
            <a:endParaRPr lang="en-US" sz="1600">
              <a:solidFill>
                <a:schemeClr val="accent5"/>
              </a:solidFill>
              <a:cs typeface="Segoe UI Semilight" panose="020B0402040204020203" pitchFamily="34" charset="0"/>
            </a:endParaRPr>
          </a:p>
          <a:p>
            <a:pPr marL="0" lvl="1" defTabSz="914191">
              <a:spcAft>
                <a:spcPts val="1200"/>
              </a:spcAft>
              <a:defRPr/>
            </a:pPr>
            <a:r>
              <a:rPr lang="en-US" sz="1600">
                <a:solidFill>
                  <a:schemeClr val="bg1"/>
                </a:solidFill>
                <a:cs typeface="Segoe UI Semilight" panose="020B0402040204020203" pitchFamily="34" charset="0"/>
              </a:rPr>
              <a:t>By specifying a Virtual Network while starting test migration</a:t>
            </a:r>
          </a:p>
          <a:p>
            <a:pPr marL="0" lvl="1" defTabSz="914191">
              <a:spcAft>
                <a:spcPts val="1200"/>
              </a:spcAft>
              <a:defRPr/>
            </a:pPr>
            <a:r>
              <a:rPr lang="en-US" sz="1600">
                <a:solidFill>
                  <a:schemeClr val="bg1"/>
                </a:solidFill>
                <a:cs typeface="Segoe UI Semilight" panose="020B0402040204020203" pitchFamily="34" charset="0"/>
              </a:rPr>
              <a:t>Subnet is automatically selected in following priority -</a:t>
            </a:r>
          </a:p>
          <a:p>
            <a:pPr marL="285750" lvl="1" indent="-285750" defTabSz="914191">
              <a:spcAft>
                <a:spcPts val="1200"/>
              </a:spcAft>
              <a:buFont typeface="Arial" panose="020B0604020202020204" pitchFamily="34" charset="0"/>
              <a:buChar char="•"/>
              <a:defRPr/>
            </a:pPr>
            <a:r>
              <a:rPr lang="en-US" sz="1600">
                <a:solidFill>
                  <a:schemeClr val="bg1"/>
                </a:solidFill>
                <a:cs typeface="Segoe UI Semilight" panose="020B0402040204020203" pitchFamily="34" charset="0"/>
              </a:rPr>
              <a:t>Subnet with same name as the target subnet specified while enabling replication</a:t>
            </a:r>
          </a:p>
          <a:p>
            <a:pPr marL="285750" lvl="1" indent="-285750" defTabSz="914191">
              <a:spcAft>
                <a:spcPts val="1200"/>
              </a:spcAft>
              <a:buFont typeface="Arial" panose="020B0604020202020204" pitchFamily="34" charset="0"/>
              <a:buChar char="•"/>
              <a:defRPr/>
            </a:pPr>
            <a:r>
              <a:rPr lang="en-US" sz="1600">
                <a:solidFill>
                  <a:schemeClr val="bg1"/>
                </a:solidFill>
                <a:cs typeface="Segoe UI Semilight" panose="020B0402040204020203" pitchFamily="34" charset="0"/>
              </a:rPr>
              <a:t>First subnet available alphabetically that is not a gateway/application gateway/firewall/bastion subnet</a:t>
            </a:r>
          </a:p>
        </p:txBody>
      </p:sp>
      <p:pic>
        <p:nvPicPr>
          <p:cNvPr id="10" name="Picture 9" descr="Graphical user interface, application&#10;&#10;Description automatically generated">
            <a:extLst>
              <a:ext uri="{FF2B5EF4-FFF2-40B4-BE49-F238E27FC236}">
                <a16:creationId xmlns:a16="http://schemas.microsoft.com/office/drawing/2014/main" id="{BAA4A5AA-EFA1-E243-B37E-406A286A93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82154"/>
            <a:ext cx="3986289" cy="3501568"/>
          </a:xfrm>
          <a:prstGeom prst="rect">
            <a:avLst/>
          </a:prstGeom>
        </p:spPr>
      </p:pic>
    </p:spTree>
    <p:extLst>
      <p:ext uri="{BB962C8B-B14F-4D97-AF65-F5344CB8AC3E}">
        <p14:creationId xmlns:p14="http://schemas.microsoft.com/office/powerpoint/2010/main" val="580066367"/>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32F0CD48-24B4-43D7-B5CD-15681230FC51}"/>
              </a:ext>
            </a:extLst>
          </p:cNvPr>
          <p:cNvGrpSpPr/>
          <p:nvPr/>
        </p:nvGrpSpPr>
        <p:grpSpPr>
          <a:xfrm>
            <a:off x="6854809" y="0"/>
            <a:ext cx="5742429" cy="6994525"/>
            <a:chOff x="6854809" y="0"/>
            <a:chExt cx="5742429" cy="6994525"/>
          </a:xfrm>
        </p:grpSpPr>
        <p:sp>
          <p:nvSpPr>
            <p:cNvPr id="133" name="Rectangle 132">
              <a:extLst>
                <a:ext uri="{FF2B5EF4-FFF2-40B4-BE49-F238E27FC236}">
                  <a16:creationId xmlns:a16="http://schemas.microsoft.com/office/drawing/2014/main" id="{330A5E6D-C656-4FB5-A6C8-0E14A3D56807}"/>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E27B318E-3179-465E-AFC1-05F758283A66}"/>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DA3951E-C5D9-4756-8DFB-FBC8AAA07215}"/>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09F7259-57F4-4226-9F7C-65A47625755B}"/>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22C49D2-6774-441E-9CBC-A00C2ECBC55F}"/>
                </a:ext>
              </a:extLst>
            </p:cNvPr>
            <p:cNvSpPr txBox="1"/>
            <p:nvPr/>
          </p:nvSpPr>
          <p:spPr>
            <a:xfrm>
              <a:off x="7463335" y="6181917"/>
              <a:ext cx="4817213" cy="265009"/>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 and ExpressRoute with Microsoft peering)</a:t>
              </a:r>
            </a:p>
          </p:txBody>
        </p:sp>
        <p:sp>
          <p:nvSpPr>
            <p:cNvPr id="138" name="TextBox 137">
              <a:extLst>
                <a:ext uri="{FF2B5EF4-FFF2-40B4-BE49-F238E27FC236}">
                  <a16:creationId xmlns:a16="http://schemas.microsoft.com/office/drawing/2014/main" id="{3019FE7C-399B-471E-BB51-BF6F62B5CBBC}"/>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Replication data (over ExpressRoute with Microsoft peering)</a:t>
              </a:r>
            </a:p>
          </p:txBody>
        </p:sp>
        <p:sp>
          <p:nvSpPr>
            <p:cNvPr id="139" name="TextBox 138">
              <a:extLst>
                <a:ext uri="{FF2B5EF4-FFF2-40B4-BE49-F238E27FC236}">
                  <a16:creationId xmlns:a16="http://schemas.microsoft.com/office/drawing/2014/main" id="{D5C1182D-FA1C-4929-AC53-9C677EE722FF}"/>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Internet or ExpressRoute Private)</a:t>
              </a:r>
            </a:p>
          </p:txBody>
        </p:sp>
        <p:sp>
          <p:nvSpPr>
            <p:cNvPr id="140" name="Rectangle: Rounded Corners 139">
              <a:extLst>
                <a:ext uri="{FF2B5EF4-FFF2-40B4-BE49-F238E27FC236}">
                  <a16:creationId xmlns:a16="http://schemas.microsoft.com/office/drawing/2014/main" id="{3F8D1C5C-3759-4F35-ABCE-C589748414EE}"/>
                </a:ext>
              </a:extLst>
            </p:cNvPr>
            <p:cNvSpPr/>
            <p:nvPr/>
          </p:nvSpPr>
          <p:spPr>
            <a:xfrm>
              <a:off x="7863840" y="1528230"/>
              <a:ext cx="3257963"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141" name="Group 140">
              <a:extLst>
                <a:ext uri="{FF2B5EF4-FFF2-40B4-BE49-F238E27FC236}">
                  <a16:creationId xmlns:a16="http://schemas.microsoft.com/office/drawing/2014/main" id="{DE8FA8D8-9998-40E7-8333-10C547CFADB1}"/>
                </a:ext>
              </a:extLst>
            </p:cNvPr>
            <p:cNvGrpSpPr/>
            <p:nvPr/>
          </p:nvGrpSpPr>
          <p:grpSpPr>
            <a:xfrm>
              <a:off x="6854809" y="5291838"/>
              <a:ext cx="5425740" cy="807117"/>
              <a:chOff x="3653450" y="3157251"/>
              <a:chExt cx="5319836" cy="791363"/>
            </a:xfrm>
          </p:grpSpPr>
          <p:grpSp>
            <p:nvGrpSpPr>
              <p:cNvPr id="169" name="Group 14">
                <a:extLst>
                  <a:ext uri="{FF2B5EF4-FFF2-40B4-BE49-F238E27FC236}">
                    <a16:creationId xmlns:a16="http://schemas.microsoft.com/office/drawing/2014/main" id="{73F1657E-7D50-458E-880D-B258AF89146B}"/>
                  </a:ext>
                </a:extLst>
              </p:cNvPr>
              <p:cNvGrpSpPr/>
              <p:nvPr/>
            </p:nvGrpSpPr>
            <p:grpSpPr>
              <a:xfrm>
                <a:off x="3653450" y="3157251"/>
                <a:ext cx="1545611" cy="791332"/>
                <a:chOff x="4521845" y="4186004"/>
                <a:chExt cx="1576604" cy="807199"/>
              </a:xfrm>
            </p:grpSpPr>
            <p:sp>
              <p:nvSpPr>
                <p:cNvPr id="176" name="TextBox 18">
                  <a:extLst>
                    <a:ext uri="{FF2B5EF4-FFF2-40B4-BE49-F238E27FC236}">
                      <a16:creationId xmlns:a16="http://schemas.microsoft.com/office/drawing/2014/main" id="{9F230291-52FA-4C98-A03E-6FD2D7B3FE14}"/>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177" name="Graphic 6">
                  <a:extLst>
                    <a:ext uri="{FF2B5EF4-FFF2-40B4-BE49-F238E27FC236}">
                      <a16:creationId xmlns:a16="http://schemas.microsoft.com/office/drawing/2014/main" id="{C1BAA233-BB22-4F36-BBB1-A24BECFE73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170" name="Group 169">
                <a:extLst>
                  <a:ext uri="{FF2B5EF4-FFF2-40B4-BE49-F238E27FC236}">
                    <a16:creationId xmlns:a16="http://schemas.microsoft.com/office/drawing/2014/main" id="{17B3E042-113C-4EAB-8C8B-A77EC4AEE05B}"/>
                  </a:ext>
                </a:extLst>
              </p:cNvPr>
              <p:cNvGrpSpPr/>
              <p:nvPr/>
            </p:nvGrpSpPr>
            <p:grpSpPr>
              <a:xfrm>
                <a:off x="5517287" y="3195531"/>
                <a:ext cx="1545611" cy="753083"/>
                <a:chOff x="5517287" y="3195531"/>
                <a:chExt cx="1545611" cy="753083"/>
              </a:xfrm>
            </p:grpSpPr>
            <p:sp>
              <p:nvSpPr>
                <p:cNvPr id="174" name="TextBox 18">
                  <a:extLst>
                    <a:ext uri="{FF2B5EF4-FFF2-40B4-BE49-F238E27FC236}">
                      <a16:creationId xmlns:a16="http://schemas.microsoft.com/office/drawing/2014/main" id="{025C5219-5649-4289-9C1B-C807633CE27D}"/>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175" name="Graphic 174">
                  <a:extLst>
                    <a:ext uri="{FF2B5EF4-FFF2-40B4-BE49-F238E27FC236}">
                      <a16:creationId xmlns:a16="http://schemas.microsoft.com/office/drawing/2014/main" id="{D82AE0CA-1164-4FFA-9168-7B833DCD28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171" name="Group 170">
                <a:extLst>
                  <a:ext uri="{FF2B5EF4-FFF2-40B4-BE49-F238E27FC236}">
                    <a16:creationId xmlns:a16="http://schemas.microsoft.com/office/drawing/2014/main" id="{FDC23C79-2128-493A-B497-641932668CB0}"/>
                  </a:ext>
                </a:extLst>
              </p:cNvPr>
              <p:cNvGrpSpPr/>
              <p:nvPr/>
            </p:nvGrpSpPr>
            <p:grpSpPr>
              <a:xfrm>
                <a:off x="7427675" y="3230533"/>
                <a:ext cx="1545611" cy="718046"/>
                <a:chOff x="7427675" y="3230533"/>
                <a:chExt cx="1545611" cy="718046"/>
              </a:xfrm>
            </p:grpSpPr>
            <p:sp>
              <p:nvSpPr>
                <p:cNvPr id="172" name="TextBox 18">
                  <a:extLst>
                    <a:ext uri="{FF2B5EF4-FFF2-40B4-BE49-F238E27FC236}">
                      <a16:creationId xmlns:a16="http://schemas.microsoft.com/office/drawing/2014/main" id="{C6A075D9-1D86-45A0-8CBE-E15DED5AF470}"/>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173" name="Graphic 172">
                  <a:extLst>
                    <a:ext uri="{FF2B5EF4-FFF2-40B4-BE49-F238E27FC236}">
                      <a16:creationId xmlns:a16="http://schemas.microsoft.com/office/drawing/2014/main" id="{5EC68FC5-2A49-46CF-AB12-97DBBE0B5E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142" name="TextBox 141">
              <a:extLst>
                <a:ext uri="{FF2B5EF4-FFF2-40B4-BE49-F238E27FC236}">
                  <a16:creationId xmlns:a16="http://schemas.microsoft.com/office/drawing/2014/main" id="{C2CDD45C-15DD-4521-9A73-FA21E514D1A3}"/>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cxnSp>
          <p:nvCxnSpPr>
            <p:cNvPr id="143" name="Straight Arrow Connector 142">
              <a:extLst>
                <a:ext uri="{FF2B5EF4-FFF2-40B4-BE49-F238E27FC236}">
                  <a16:creationId xmlns:a16="http://schemas.microsoft.com/office/drawing/2014/main" id="{C0FE7C33-D428-448A-873C-6A8E94DC2325}"/>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ABA2E45A-F09E-4823-AB15-96993D544F3A}"/>
                </a:ext>
              </a:extLst>
            </p:cNvPr>
            <p:cNvCxnSpPr/>
            <p:nvPr/>
          </p:nvCxnSpPr>
          <p:spPr>
            <a:xfrm>
              <a:off x="7642999" y="4656035"/>
              <a:ext cx="0" cy="610830"/>
            </a:xfrm>
            <a:prstGeom prst="straightConnector1">
              <a:avLst/>
            </a:prstGeom>
            <a:ln w="1905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903E7EA6-755C-442F-9B16-0B21AB13E35E}"/>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E7192D86-87CD-4AE1-87A3-53A92D35275E}"/>
                </a:ext>
              </a:extLst>
            </p:cNvPr>
            <p:cNvGrpSpPr/>
            <p:nvPr/>
          </p:nvGrpSpPr>
          <p:grpSpPr>
            <a:xfrm>
              <a:off x="9175581" y="2891436"/>
              <a:ext cx="769873" cy="1338792"/>
              <a:chOff x="8729355" y="2632204"/>
              <a:chExt cx="769873" cy="563280"/>
            </a:xfrm>
          </p:grpSpPr>
          <p:cxnSp>
            <p:nvCxnSpPr>
              <p:cNvPr id="167" name="Straight Connector 166">
                <a:extLst>
                  <a:ext uri="{FF2B5EF4-FFF2-40B4-BE49-F238E27FC236}">
                    <a16:creationId xmlns:a16="http://schemas.microsoft.com/office/drawing/2014/main" id="{B311F901-7DCF-432C-9E91-A3F3932A8C2F}"/>
                  </a:ext>
                </a:extLst>
              </p:cNvPr>
              <p:cNvCxnSpPr/>
              <p:nvPr/>
            </p:nvCxnSpPr>
            <p:spPr>
              <a:xfrm>
                <a:off x="8729355" y="2632204"/>
                <a:ext cx="0" cy="563280"/>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0E45CE6-C1B6-47AA-B111-95663E434D4E}"/>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7" name="Straight Connector 146">
              <a:extLst>
                <a:ext uri="{FF2B5EF4-FFF2-40B4-BE49-F238E27FC236}">
                  <a16:creationId xmlns:a16="http://schemas.microsoft.com/office/drawing/2014/main" id="{127AA858-3E35-4901-BC8C-B17ED2B7AB11}"/>
                </a:ext>
              </a:extLst>
            </p:cNvPr>
            <p:cNvCxnSpPr/>
            <p:nvPr/>
          </p:nvCxnSpPr>
          <p:spPr>
            <a:xfrm flipV="1">
              <a:off x="7642999" y="4230227"/>
              <a:ext cx="1532582" cy="425808"/>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AD1F7AA-1DCE-46F0-AB62-086DCCFD45C7}"/>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53A7A323-B386-4DE6-BC03-7E1C408F948C}"/>
                </a:ext>
              </a:extLst>
            </p:cNvPr>
            <p:cNvGrpSpPr/>
            <p:nvPr/>
          </p:nvGrpSpPr>
          <p:grpSpPr>
            <a:xfrm>
              <a:off x="8338123" y="1667030"/>
              <a:ext cx="427316" cy="386013"/>
              <a:chOff x="5118964" y="3771564"/>
              <a:chExt cx="642073" cy="596676"/>
            </a:xfrm>
          </p:grpSpPr>
          <p:sp>
            <p:nvSpPr>
              <p:cNvPr id="161" name="Rectangle 160">
                <a:extLst>
                  <a:ext uri="{FF2B5EF4-FFF2-40B4-BE49-F238E27FC236}">
                    <a16:creationId xmlns:a16="http://schemas.microsoft.com/office/drawing/2014/main" id="{863F09CC-21D3-4833-ACD2-715E981A6BCD}"/>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162" name="Group 4">
                <a:extLst>
                  <a:ext uri="{FF2B5EF4-FFF2-40B4-BE49-F238E27FC236}">
                    <a16:creationId xmlns:a16="http://schemas.microsoft.com/office/drawing/2014/main" id="{2F868392-CFDE-4BCB-AF28-158058F3E61D}"/>
                  </a:ext>
                </a:extLst>
              </p:cNvPr>
              <p:cNvGrpSpPr>
                <a:grpSpLocks noChangeAspect="1"/>
              </p:cNvGrpSpPr>
              <p:nvPr/>
            </p:nvGrpSpPr>
            <p:grpSpPr bwMode="auto">
              <a:xfrm>
                <a:off x="5118964" y="3771564"/>
                <a:ext cx="642073" cy="596676"/>
                <a:chOff x="4030" y="1558"/>
                <a:chExt cx="341" cy="312"/>
              </a:xfrm>
              <a:solidFill>
                <a:srgbClr val="D83B01"/>
              </a:solidFill>
            </p:grpSpPr>
            <p:sp>
              <p:nvSpPr>
                <p:cNvPr id="163" name="Freeform 5">
                  <a:extLst>
                    <a:ext uri="{FF2B5EF4-FFF2-40B4-BE49-F238E27FC236}">
                      <a16:creationId xmlns:a16="http://schemas.microsoft.com/office/drawing/2014/main" id="{91647757-336A-46A2-9C52-A174E7370F5C}"/>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4" name="Freeform 6">
                  <a:extLst>
                    <a:ext uri="{FF2B5EF4-FFF2-40B4-BE49-F238E27FC236}">
                      <a16:creationId xmlns:a16="http://schemas.microsoft.com/office/drawing/2014/main" id="{ACEF7B6F-A21D-4492-B13F-7A744112C83A}"/>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5" name="Freeform 7">
                  <a:extLst>
                    <a:ext uri="{FF2B5EF4-FFF2-40B4-BE49-F238E27FC236}">
                      <a16:creationId xmlns:a16="http://schemas.microsoft.com/office/drawing/2014/main" id="{3129A25B-A1CC-4DE3-802B-E83C6E627DF9}"/>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166" name="Freeform 8">
                  <a:extLst>
                    <a:ext uri="{FF2B5EF4-FFF2-40B4-BE49-F238E27FC236}">
                      <a16:creationId xmlns:a16="http://schemas.microsoft.com/office/drawing/2014/main" id="{EDB8A03C-99BD-472B-9B74-70CB80B93C6F}"/>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150" name="TextBox 149">
              <a:extLst>
                <a:ext uri="{FF2B5EF4-FFF2-40B4-BE49-F238E27FC236}">
                  <a16:creationId xmlns:a16="http://schemas.microsoft.com/office/drawing/2014/main" id="{7F24B27C-FAF6-46AD-8D92-93A5AAC24219}"/>
                </a:ext>
              </a:extLst>
            </p:cNvPr>
            <p:cNvSpPr txBox="1"/>
            <p:nvPr/>
          </p:nvSpPr>
          <p:spPr>
            <a:xfrm>
              <a:off x="7983733" y="2123695"/>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151" name="TextBox 150">
              <a:extLst>
                <a:ext uri="{FF2B5EF4-FFF2-40B4-BE49-F238E27FC236}">
                  <a16:creationId xmlns:a16="http://schemas.microsoft.com/office/drawing/2014/main" id="{5070D52B-0774-4C84-9016-E88E13226F86}"/>
                </a:ext>
              </a:extLst>
            </p:cNvPr>
            <p:cNvSpPr txBox="1"/>
            <p:nvPr/>
          </p:nvSpPr>
          <p:spPr>
            <a:xfrm>
              <a:off x="9011304" y="212369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152" name="Freeform 342">
              <a:extLst>
                <a:ext uri="{FF2B5EF4-FFF2-40B4-BE49-F238E27FC236}">
                  <a16:creationId xmlns:a16="http://schemas.microsoft.com/office/drawing/2014/main" id="{9820A269-4C32-48DE-882A-34A51FBA9305}"/>
                </a:ext>
              </a:extLst>
            </p:cNvPr>
            <p:cNvSpPr>
              <a:spLocks noEditPoints="1"/>
            </p:cNvSpPr>
            <p:nvPr/>
          </p:nvSpPr>
          <p:spPr bwMode="auto">
            <a:xfrm>
              <a:off x="9366134" y="169895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grpSp>
          <p:nvGrpSpPr>
            <p:cNvPr id="153" name="Group 152">
              <a:extLst>
                <a:ext uri="{FF2B5EF4-FFF2-40B4-BE49-F238E27FC236}">
                  <a16:creationId xmlns:a16="http://schemas.microsoft.com/office/drawing/2014/main" id="{49204D10-8A5A-4626-B24D-D7DD47476390}"/>
                </a:ext>
              </a:extLst>
            </p:cNvPr>
            <p:cNvGrpSpPr/>
            <p:nvPr/>
          </p:nvGrpSpPr>
          <p:grpSpPr>
            <a:xfrm>
              <a:off x="10222905" y="1667030"/>
              <a:ext cx="427317" cy="386013"/>
              <a:chOff x="10709217" y="1469584"/>
              <a:chExt cx="427317" cy="386013"/>
            </a:xfrm>
          </p:grpSpPr>
          <p:sp>
            <p:nvSpPr>
              <p:cNvPr id="155" name="Rectangle 154">
                <a:extLst>
                  <a:ext uri="{FF2B5EF4-FFF2-40B4-BE49-F238E27FC236}">
                    <a16:creationId xmlns:a16="http://schemas.microsoft.com/office/drawing/2014/main" id="{E0CF1E5D-A018-4CCE-A7EA-124D33263F67}"/>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6" name="Group 4">
                <a:extLst>
                  <a:ext uri="{FF2B5EF4-FFF2-40B4-BE49-F238E27FC236}">
                    <a16:creationId xmlns:a16="http://schemas.microsoft.com/office/drawing/2014/main" id="{ABC309A2-06C4-4AA9-BDA1-57E80E328BF2}"/>
                  </a:ext>
                </a:extLst>
              </p:cNvPr>
              <p:cNvGrpSpPr>
                <a:grpSpLocks noChangeAspect="1"/>
              </p:cNvGrpSpPr>
              <p:nvPr/>
            </p:nvGrpSpPr>
            <p:grpSpPr bwMode="auto">
              <a:xfrm>
                <a:off x="10709217" y="1469584"/>
                <a:ext cx="427317" cy="386013"/>
                <a:chOff x="4030" y="1558"/>
                <a:chExt cx="341" cy="312"/>
              </a:xfrm>
              <a:solidFill>
                <a:srgbClr val="D83B01"/>
              </a:solidFill>
            </p:grpSpPr>
            <p:sp>
              <p:nvSpPr>
                <p:cNvPr id="157" name="Freeform 5">
                  <a:extLst>
                    <a:ext uri="{FF2B5EF4-FFF2-40B4-BE49-F238E27FC236}">
                      <a16:creationId xmlns:a16="http://schemas.microsoft.com/office/drawing/2014/main" id="{AC126A13-13BE-4954-9305-FCD69AAB351E}"/>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158" name="Freeform 6">
                  <a:extLst>
                    <a:ext uri="{FF2B5EF4-FFF2-40B4-BE49-F238E27FC236}">
                      <a16:creationId xmlns:a16="http://schemas.microsoft.com/office/drawing/2014/main" id="{DE2E2785-2505-4F6E-B6DB-8A9495DD708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159" name="Freeform 7">
                  <a:extLst>
                    <a:ext uri="{FF2B5EF4-FFF2-40B4-BE49-F238E27FC236}">
                      <a16:creationId xmlns:a16="http://schemas.microsoft.com/office/drawing/2014/main" id="{533B8AA7-ECE7-42FD-9913-1465DF5E119E}"/>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160" name="Freeform 8">
                  <a:extLst>
                    <a:ext uri="{FF2B5EF4-FFF2-40B4-BE49-F238E27FC236}">
                      <a16:creationId xmlns:a16="http://schemas.microsoft.com/office/drawing/2014/main" id="{76814F89-2469-413E-B8FC-2426F2FF5618}"/>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154" name="TextBox 153">
              <a:extLst>
                <a:ext uri="{FF2B5EF4-FFF2-40B4-BE49-F238E27FC236}">
                  <a16:creationId xmlns:a16="http://schemas.microsoft.com/office/drawing/2014/main" id="{56D16DED-BD41-40D4-9E39-7357F96EFB7D}"/>
                </a:ext>
              </a:extLst>
            </p:cNvPr>
            <p:cNvSpPr txBox="1"/>
            <p:nvPr/>
          </p:nvSpPr>
          <p:spPr>
            <a:xfrm>
              <a:off x="9850122" y="2123695"/>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Microsoft peering</a:t>
            </a:r>
          </a:p>
        </p:txBody>
      </p:sp>
      <p:sp>
        <p:nvSpPr>
          <p:cNvPr id="6" name="Rectangle 5">
            <a:extLst>
              <a:ext uri="{FF2B5EF4-FFF2-40B4-BE49-F238E27FC236}">
                <a16:creationId xmlns:a16="http://schemas.microsoft.com/office/drawing/2014/main" id="{ADF0CD65-8405-4D0C-A749-9CA060E0F410}"/>
              </a:ext>
            </a:extLst>
          </p:cNvPr>
          <p:cNvSpPr/>
          <p:nvPr/>
        </p:nvSpPr>
        <p:spPr>
          <a:xfrm>
            <a:off x="419813" y="1593836"/>
            <a:ext cx="6342938" cy="5365571"/>
          </a:xfrm>
          <a:prstGeom prst="rect">
            <a:avLst/>
          </a:prstGeom>
          <a:noFill/>
          <a:ln>
            <a:noFill/>
            <a:prstDash val="dash"/>
          </a:ln>
        </p:spPr>
        <p:txBody>
          <a:bodyPr wrap="square">
            <a:spAutoFit/>
          </a:bodyPr>
          <a:lstStyle/>
          <a:p>
            <a:pPr defTabSz="914191">
              <a:spcBef>
                <a:spcPts val="400"/>
              </a:spcBef>
              <a:spcAft>
                <a:spcPts val="400"/>
              </a:spcAf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can be routed through ExpressRoute with Microsoft Peering for better bandwidth or latency requirements.</a:t>
            </a:r>
          </a:p>
          <a:p>
            <a:pPr defTabSz="914191">
              <a:spcBef>
                <a:spcPts val="400"/>
              </a:spcBef>
              <a:spcAft>
                <a:spcPts val="400"/>
              </a:spcAft>
              <a:defRPr/>
            </a:pPr>
            <a:r>
              <a:rPr lang="en-US" sz="1600" b="1" dirty="0">
                <a:latin typeface="Segoe UI"/>
                <a:cs typeface="Segoe UI Semilight" panose="020B0402040204020203" pitchFamily="34" charset="0"/>
              </a:rPr>
              <a:t>Control plane </a:t>
            </a:r>
            <a:r>
              <a:rPr lang="en-US" sz="1600" dirty="0">
                <a:latin typeface="Segoe UI"/>
                <a:cs typeface="Segoe UI Semilight" panose="020B0402040204020203" pitchFamily="34" charset="0"/>
              </a:rPr>
              <a:t>(replication </a:t>
            </a:r>
            <a:r>
              <a:rPr lang="en-US" sz="1600" dirty="0">
                <a:gradFill>
                  <a:gsLst>
                    <a:gs pos="2917">
                      <a:srgbClr val="1A1A1A"/>
                    </a:gs>
                    <a:gs pos="30000">
                      <a:srgbClr val="1A1A1A"/>
                    </a:gs>
                  </a:gsLst>
                  <a:lin ang="5400000" scaled="0"/>
                </a:gradFill>
                <a:latin typeface="Segoe UI"/>
                <a:cs typeface="Segoe UI Semilight" panose="020B0402040204020203" pitchFamily="34" charset="0"/>
              </a:rPr>
              <a:t>orchestration) communications happen over the Internet. </a:t>
            </a:r>
          </a:p>
          <a:p>
            <a:pPr defTabSz="914191">
              <a:spcBef>
                <a:spcPts val="400"/>
              </a:spcBef>
              <a:spcAft>
                <a:spcPts val="400"/>
              </a:spcAft>
              <a:defRPr/>
            </a:pPr>
            <a:endParaRPr lang="en-US" sz="1600" dirty="0">
              <a:gradFill>
                <a:gsLst>
                  <a:gs pos="2917">
                    <a:srgbClr val="1A1A1A"/>
                  </a:gs>
                  <a:gs pos="30000">
                    <a:srgbClr val="1A1A1A"/>
                  </a:gs>
                </a:gsLst>
                <a:lin ang="5400000" scaled="0"/>
              </a:gradFill>
              <a:latin typeface="Segoe UI"/>
              <a:cs typeface="Segoe UI Semilight" panose="020B0402040204020203" pitchFamily="34" charset="0"/>
            </a:endParaRPr>
          </a:p>
          <a:p>
            <a:pPr defTabSz="914191">
              <a:spcBef>
                <a:spcPts val="400"/>
              </a:spcBef>
              <a:spcAft>
                <a:spcPts val="400"/>
              </a:spcAft>
              <a:defRPr/>
            </a:pPr>
            <a:r>
              <a:rPr lang="en-US" sz="1600" b="1" dirty="0">
                <a:latin typeface="Segoe UI"/>
                <a:cs typeface="Segoe UI Semilight" panose="020B0402040204020203" pitchFamily="34" charset="0"/>
              </a:rPr>
              <a:t>For replication data transfer over Microsoft peering</a:t>
            </a:r>
            <a:r>
              <a:rPr lang="en-US" sz="1600" b="1" dirty="0">
                <a:solidFill>
                  <a:schemeClr val="tx2"/>
                </a:solidFill>
                <a:latin typeface="Segoe UI"/>
                <a:cs typeface="Segoe UI Semilight" panose="020B0402040204020203" pitchFamily="34" charset="0"/>
              </a:rPr>
              <a:t>, </a:t>
            </a:r>
            <a:r>
              <a:rPr lang="en-US" sz="1600" dirty="0">
                <a:solidFill>
                  <a:srgbClr val="44546A">
                    <a:lumMod val="50000"/>
                  </a:srgbClr>
                </a:solidFill>
                <a:latin typeface="Segoe UI"/>
                <a:cs typeface="Segoe UI Semilight" panose="020B0402040204020203" pitchFamily="34" charset="0"/>
              </a:rPr>
              <a:t>configure route filters to advertise routes for the Azure Storage endpoints. This would be the regional BGP communities for the target Azure region (region for migration).</a:t>
            </a:r>
          </a:p>
          <a:p>
            <a:pPr defTabSz="914191">
              <a:spcBef>
                <a:spcPts val="400"/>
              </a:spcBef>
              <a:spcAft>
                <a:spcPts val="400"/>
              </a:spcAft>
              <a:defRPr/>
            </a:pPr>
            <a:endParaRPr lang="en-US" sz="1600" dirty="0">
              <a:solidFill>
                <a:srgbClr val="44546A">
                  <a:lumMod val="50000"/>
                </a:srgbClr>
              </a:solidFill>
              <a:latin typeface="Segoe UI"/>
              <a:cs typeface="Segoe UI Semilight" panose="020B0402040204020203" pitchFamily="34" charset="0"/>
            </a:endParaRPr>
          </a:p>
          <a:p>
            <a:pPr defTabSz="914191">
              <a:spcBef>
                <a:spcPts val="400"/>
              </a:spcBef>
              <a:spcAft>
                <a:spcPts val="400"/>
              </a:spcAft>
              <a:defRPr/>
            </a:pPr>
            <a:r>
              <a:rPr lang="en-US" sz="1600" b="1" dirty="0">
                <a:solidFill>
                  <a:srgbClr val="44546A">
                    <a:lumMod val="50000"/>
                  </a:srgbClr>
                </a:solidFill>
                <a:latin typeface="Segoe UI"/>
                <a:cs typeface="Segoe UI Semilight" panose="020B0402040204020203" pitchFamily="34" charset="0"/>
              </a:rPr>
              <a:t>To route control plane traffic over Microsoft peering, </a:t>
            </a:r>
            <a:r>
              <a:rPr lang="en-US" sz="1600" dirty="0">
                <a:solidFill>
                  <a:srgbClr val="44546A">
                    <a:lumMod val="50000"/>
                  </a:srgbClr>
                </a:solidFill>
                <a:latin typeface="Segoe UI"/>
                <a:cs typeface="Segoe UI Semilight" panose="020B0402040204020203" pitchFamily="34" charset="0"/>
              </a:rPr>
              <a:t>configure route filters to advertise routes for other public endpoints as required. </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.*.vault.azure.net</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.*.servicebus.windows.net</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.*.discoverysrv.windowsazure.com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.*.migration.windowsazure.com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.*.hypervrecoverymanager.windowsazure.com</a:t>
            </a:r>
          </a:p>
          <a:p>
            <a:pPr marL="752121" lvl="1" indent="-285750">
              <a:buFont typeface="Arial" panose="020B0604020202020204" pitchFamily="34" charset="0"/>
              <a:buChar char="•"/>
            </a:pPr>
            <a:r>
              <a:rPr lang="en-US" sz="1400" b="0" i="0" dirty="0">
                <a:solidFill>
                  <a:srgbClr val="171717"/>
                </a:solidFill>
                <a:effectLst/>
                <a:latin typeface="Segoe UI" panose="020B0502040204020203" pitchFamily="34" charset="0"/>
              </a:rPr>
              <a:t>.*.backup.windowsazure.com</a:t>
            </a:r>
          </a:p>
          <a:p>
            <a:pPr lvl="1"/>
            <a:endParaRPr lang="en-US" sz="1400" dirty="0">
              <a:solidFill>
                <a:srgbClr val="171717"/>
              </a:solidFill>
              <a:latin typeface="Segoe UI" panose="020B0502040204020203" pitchFamily="34" charset="0"/>
            </a:endParaRPr>
          </a:p>
        </p:txBody>
      </p:sp>
      <p:sp>
        <p:nvSpPr>
          <p:cNvPr id="180" name="Text Placeholder 4">
            <a:extLst>
              <a:ext uri="{FF2B5EF4-FFF2-40B4-BE49-F238E27FC236}">
                <a16:creationId xmlns:a16="http://schemas.microsoft.com/office/drawing/2014/main" id="{4F570E61-E5E8-4515-B95D-D634E09A028B}"/>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and agent-based migrations</a:t>
            </a:r>
          </a:p>
        </p:txBody>
      </p:sp>
    </p:spTree>
    <p:extLst>
      <p:ext uri="{BB962C8B-B14F-4D97-AF65-F5344CB8AC3E}">
        <p14:creationId xmlns:p14="http://schemas.microsoft.com/office/powerpoint/2010/main" val="2995298765"/>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sp>
        <p:nvSpPr>
          <p:cNvPr id="6" name="Rectangle 5">
            <a:extLst>
              <a:ext uri="{FF2B5EF4-FFF2-40B4-BE49-F238E27FC236}">
                <a16:creationId xmlns:a16="http://schemas.microsoft.com/office/drawing/2014/main" id="{ADF0CD65-8405-4D0C-A749-9CA060E0F410}"/>
              </a:ext>
            </a:extLst>
          </p:cNvPr>
          <p:cNvSpPr/>
          <p:nvPr/>
        </p:nvSpPr>
        <p:spPr>
          <a:xfrm>
            <a:off x="419813" y="1593836"/>
            <a:ext cx="6279094" cy="4806444"/>
          </a:xfrm>
          <a:prstGeom prst="rect">
            <a:avLst/>
          </a:prstGeom>
          <a:noFill/>
          <a:ln>
            <a:noFill/>
            <a:prstDash val="dash"/>
          </a:ln>
        </p:spPr>
        <p:txBody>
          <a:bodyPr wrap="square">
            <a:spAutoFit/>
          </a:bodyPr>
          <a:lstStyle/>
          <a:p>
            <a:pPr defTabSz="914191">
              <a:spcBef>
                <a:spcPts val="600"/>
              </a:spcBef>
              <a:spcAft>
                <a:spcPts val="400"/>
              </a:spcAft>
              <a:defRPr/>
            </a:pPr>
            <a:r>
              <a:rPr lang="en-US" sz="1600" b="1" dirty="0">
                <a:gradFill>
                  <a:gsLst>
                    <a:gs pos="2917">
                      <a:srgbClr val="1A1A1A"/>
                    </a:gs>
                    <a:gs pos="30000">
                      <a:srgbClr val="1A1A1A"/>
                    </a:gs>
                  </a:gsLst>
                  <a:lin ang="5400000" scaled="0"/>
                </a:gradFill>
                <a:latin typeface="Segoe UI"/>
                <a:cs typeface="Segoe UI Semilight" panose="020B0402040204020203" pitchFamily="34" charset="0"/>
              </a:rPr>
              <a:t> </a:t>
            </a:r>
            <a:r>
              <a:rPr lang="en-US" sz="1600" b="1" i="0" u="sng" dirty="0">
                <a:solidFill>
                  <a:srgbClr val="171717"/>
                </a:solidFill>
                <a:effectLst/>
                <a:latin typeface="Segoe UI" panose="020B0502040204020203" pitchFamily="34" charset="0"/>
              </a:rPr>
              <a:t>Internet connectivity:</a:t>
            </a:r>
            <a:r>
              <a:rPr lang="en-US" sz="1600" b="1" i="0" dirty="0">
                <a:solidFill>
                  <a:srgbClr val="171717"/>
                </a:solidFill>
                <a:effectLst/>
                <a:latin typeface="Segoe UI" panose="020B0502040204020203" pitchFamily="34" charset="0"/>
              </a:rPr>
              <a:t> </a:t>
            </a:r>
          </a:p>
          <a:p>
            <a:pPr marL="285750" marR="0" indent="-285750">
              <a:spcAft>
                <a:spcPts val="200"/>
              </a:spcAft>
              <a:buFont typeface="Arial" panose="020B0604020202020204" pitchFamily="34" charset="0"/>
              <a:buChar char="•"/>
            </a:pPr>
            <a:r>
              <a:rPr lang="en-US" sz="1600" i="0" dirty="0">
                <a:solidFill>
                  <a:srgbClr val="171717"/>
                </a:solidFill>
                <a:effectLst/>
                <a:latin typeface="Segoe UI" panose="020B0502040204020203" pitchFamily="34" charset="0"/>
              </a:rPr>
              <a:t>Y</a:t>
            </a:r>
            <a:r>
              <a:rPr lang="en-US" sz="1600" i="0" dirty="0">
                <a:solidFill>
                  <a:srgbClr val="171717"/>
                </a:solidFill>
                <a:effectLst/>
              </a:rPr>
              <a:t>ou still need internet connectivity </a:t>
            </a:r>
            <a:r>
              <a:rPr lang="en-US" sz="1600" b="0" i="0" dirty="0">
                <a:solidFill>
                  <a:srgbClr val="171717"/>
                </a:solidFill>
                <a:effectLst/>
              </a:rPr>
              <a:t>from the on-premises site for other URLs that aren't reachable over ExpressRoute Microsoft peering. </a:t>
            </a:r>
          </a:p>
          <a:p>
            <a:pPr marL="285750" marR="0" indent="-285750">
              <a:spcAft>
                <a:spcPts val="200"/>
              </a:spcAft>
              <a:buFont typeface="Arial" panose="020B0604020202020204" pitchFamily="34" charset="0"/>
              <a:buChar char="•"/>
            </a:pPr>
            <a:r>
              <a:rPr lang="en-US" sz="1600" b="0" i="0" dirty="0">
                <a:solidFill>
                  <a:srgbClr val="171717"/>
                </a:solidFill>
                <a:effectLst/>
              </a:rPr>
              <a:t>Following URLs require Internet connectivity</a:t>
            </a:r>
            <a:r>
              <a:rPr lang="en-US" sz="1400" b="0" i="0" dirty="0">
                <a:solidFill>
                  <a:srgbClr val="171717"/>
                </a:solidFill>
                <a:effectLst/>
              </a:rPr>
              <a:t>: </a:t>
            </a:r>
            <a:r>
              <a:rPr lang="en-US" sz="1200" i="1" u="none" strike="noStrike" dirty="0">
                <a:effectLst/>
              </a:rPr>
              <a:t>*.portal.azure.com, *.windows.net, *.msftauth.net, *.msauth.net, *.microsoft.com, *.live.com, *.office.com, *.microsoftonline.com, *.microsoftonline-p.com, *.microsoftazuread-sso.com, </a:t>
            </a:r>
            <a:r>
              <a:rPr lang="en-US" sz="1200" b="0" i="1" dirty="0">
                <a:solidFill>
                  <a:srgbClr val="171717"/>
                </a:solidFill>
                <a:effectLst/>
              </a:rPr>
              <a:t>management.azure.com, *.services.visualstudio.com (optional), aka.ms/* (optional), download.microsoft.com/download</a:t>
            </a:r>
          </a:p>
          <a:p>
            <a:pPr marL="342900" indent="-342900">
              <a:spcAft>
                <a:spcPts val="200"/>
              </a:spcAft>
              <a:buFontTx/>
              <a:buAutoNum type="arabicPeriod"/>
            </a:pPr>
            <a:endParaRPr lang="en-US" sz="1600" u="sng" dirty="0">
              <a:gradFill>
                <a:gsLst>
                  <a:gs pos="2917">
                    <a:srgbClr val="1A1A1A"/>
                  </a:gs>
                  <a:gs pos="30000">
                    <a:srgbClr val="1A1A1A"/>
                  </a:gs>
                </a:gsLst>
                <a:lin ang="5400000" scaled="0"/>
              </a:gradFill>
              <a:cs typeface="Segoe UI Semilight" panose="020B0402040204020203" pitchFamily="34" charset="0"/>
            </a:endParaRPr>
          </a:p>
          <a:p>
            <a:pPr>
              <a:spcAft>
                <a:spcPts val="200"/>
              </a:spcAft>
            </a:pPr>
            <a:r>
              <a:rPr lang="en-US" sz="1600" b="1" u="sng" dirty="0">
                <a:gradFill>
                  <a:gsLst>
                    <a:gs pos="2917">
                      <a:srgbClr val="1A1A1A"/>
                    </a:gs>
                    <a:gs pos="30000">
                      <a:srgbClr val="1A1A1A"/>
                    </a:gs>
                  </a:gsLst>
                  <a:lin ang="5400000" scaled="0"/>
                </a:gradFill>
                <a:cs typeface="Segoe UI Semilight" panose="020B0402040204020203" pitchFamily="34" charset="0"/>
              </a:rPr>
              <a:t>Proxy configuration:</a:t>
            </a:r>
            <a:endParaRPr lang="en-US" sz="1600" b="1" dirty="0">
              <a:gradFill>
                <a:gsLst>
                  <a:gs pos="2917">
                    <a:srgbClr val="1A1A1A"/>
                  </a:gs>
                  <a:gs pos="30000">
                    <a:srgbClr val="1A1A1A"/>
                  </a:gs>
                </a:gsLst>
                <a:lin ang="5400000" scaled="0"/>
              </a:gradFill>
              <a:cs typeface="Segoe UI Semilight" panose="020B0402040204020203" pitchFamily="34" charset="0"/>
            </a:endParaRPr>
          </a:p>
          <a:p>
            <a:pPr>
              <a:spcAft>
                <a:spcPts val="200"/>
              </a:spcAft>
            </a:pPr>
            <a:r>
              <a:rPr lang="en-US" sz="1600" dirty="0">
                <a:gradFill>
                  <a:gsLst>
                    <a:gs pos="2917">
                      <a:srgbClr val="1A1A1A"/>
                    </a:gs>
                    <a:gs pos="30000">
                      <a:srgbClr val="1A1A1A"/>
                    </a:gs>
                  </a:gsLst>
                  <a:lin ang="5400000" scaled="0"/>
                </a:gradFill>
                <a:cs typeface="Segoe UI Semilight" panose="020B0402040204020203" pitchFamily="34" charset="0"/>
              </a:rPr>
              <a:t>If the appliance uses a proxy for internet connectivity, you may need to configure proxy bypass for certain URLs to route them via the Microsoft peering circuit. For replication traffic, you can configure a proxy bypass rule for “</a:t>
            </a:r>
            <a:r>
              <a:rPr lang="en-US" sz="1600" i="1" dirty="0">
                <a:gradFill>
                  <a:gsLst>
                    <a:gs pos="2917">
                      <a:srgbClr val="1A1A1A"/>
                    </a:gs>
                    <a:gs pos="30000">
                      <a:srgbClr val="1A1A1A"/>
                    </a:gs>
                  </a:gsLst>
                  <a:lin ang="5400000" scaled="0"/>
                </a:gradFill>
                <a:cs typeface="Segoe UI Semilight" panose="020B0402040204020203" pitchFamily="34" charset="0"/>
              </a:rPr>
              <a:t>.*.blob.core.windows.net</a:t>
            </a:r>
            <a:r>
              <a:rPr lang="en-US" sz="1600" dirty="0">
                <a:gradFill>
                  <a:gsLst>
                    <a:gs pos="2917">
                      <a:srgbClr val="1A1A1A"/>
                    </a:gs>
                    <a:gs pos="30000">
                      <a:srgbClr val="1A1A1A"/>
                    </a:gs>
                  </a:gsLst>
                  <a:lin ang="5400000" scaled="0"/>
                </a:gradFill>
                <a:cs typeface="Segoe UI Semilight" panose="020B0402040204020203" pitchFamily="34" charset="0"/>
              </a:rPr>
              <a:t>”.  </a:t>
            </a:r>
          </a:p>
          <a:p>
            <a:pPr marL="342900" indent="-342900">
              <a:spcAft>
                <a:spcPts val="200"/>
              </a:spcAft>
              <a:buFontTx/>
              <a:buAutoNum type="arabicPeriod"/>
            </a:pPr>
            <a:endParaRPr lang="en-US" sz="1600" b="0" i="0" u="sng" dirty="0">
              <a:solidFill>
                <a:srgbClr val="171717"/>
              </a:solidFill>
              <a:effectLst/>
            </a:endParaRPr>
          </a:p>
          <a:p>
            <a:pPr>
              <a:spcAft>
                <a:spcPts val="200"/>
              </a:spcAft>
            </a:pPr>
            <a:r>
              <a:rPr lang="en-US" sz="1600" b="1" i="0" u="sng" dirty="0">
                <a:solidFill>
                  <a:srgbClr val="171717"/>
                </a:solidFill>
                <a:effectLst/>
              </a:rPr>
              <a:t>Azure Migrate project configuration:</a:t>
            </a:r>
            <a:r>
              <a:rPr lang="en-US" sz="1600" b="1" i="0" dirty="0">
                <a:solidFill>
                  <a:srgbClr val="171717"/>
                </a:solidFill>
                <a:effectLst/>
              </a:rPr>
              <a:t> </a:t>
            </a:r>
          </a:p>
          <a:p>
            <a:pPr defTabSz="914191">
              <a:spcBef>
                <a:spcPts val="400"/>
              </a:spcBef>
              <a:spcAft>
                <a:spcPts val="400"/>
              </a:spcAft>
              <a:defRPr/>
            </a:pPr>
            <a:r>
              <a:rPr lang="en-US" sz="1600" dirty="0">
                <a:gradFill>
                  <a:gsLst>
                    <a:gs pos="2917">
                      <a:srgbClr val="1A1A1A"/>
                    </a:gs>
                    <a:gs pos="30000">
                      <a:srgbClr val="1A1A1A"/>
                    </a:gs>
                  </a:gsLst>
                  <a:lin ang="5400000" scaled="0"/>
                </a:gradFill>
                <a:latin typeface="Segoe UI"/>
                <a:cs typeface="Segoe UI Semilight" panose="020B0402040204020203" pitchFamily="34" charset="0"/>
              </a:rPr>
              <a:t>The Azure Migrate project should be configured for public connectivity (should not be configured with private endpoint). </a:t>
            </a:r>
          </a:p>
        </p:txBody>
      </p:sp>
      <p:grpSp>
        <p:nvGrpSpPr>
          <p:cNvPr id="9" name="Group 8">
            <a:extLst>
              <a:ext uri="{FF2B5EF4-FFF2-40B4-BE49-F238E27FC236}">
                <a16:creationId xmlns:a16="http://schemas.microsoft.com/office/drawing/2014/main" id="{08034E8F-B113-438A-9F64-416F4F0C3E98}"/>
              </a:ext>
            </a:extLst>
          </p:cNvPr>
          <p:cNvGrpSpPr/>
          <p:nvPr/>
        </p:nvGrpSpPr>
        <p:grpSpPr>
          <a:xfrm>
            <a:off x="6854809" y="0"/>
            <a:ext cx="5742429" cy="6994525"/>
            <a:chOff x="6854809" y="0"/>
            <a:chExt cx="5742429" cy="6994525"/>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a:extLst>
                <a:ext uri="{FF2B5EF4-FFF2-40B4-BE49-F238E27FC236}">
                  <a16:creationId xmlns:a16="http://schemas.microsoft.com/office/drawing/2014/main" id="{D79B1A02-1A98-49A4-BE78-EBECAC841412}"/>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D699E8F-4012-453E-9100-B8DFB94A4B0C}"/>
                </a:ext>
              </a:extLst>
            </p:cNvPr>
            <p:cNvSpPr txBox="1"/>
            <p:nvPr/>
          </p:nvSpPr>
          <p:spPr>
            <a:xfrm>
              <a:off x="7463335" y="6181917"/>
              <a:ext cx="4817213" cy="265009"/>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 and ExpressRoute with Microsoft peering)</a:t>
              </a:r>
            </a:p>
          </p:txBody>
        </p:sp>
        <p:sp>
          <p:nvSpPr>
            <p:cNvPr id="100" name="TextBox 99">
              <a:extLst>
                <a:ext uri="{FF2B5EF4-FFF2-40B4-BE49-F238E27FC236}">
                  <a16:creationId xmlns:a16="http://schemas.microsoft.com/office/drawing/2014/main" id="{EAB96522-AF2B-42C8-913C-E9203E288FA0}"/>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a:solidFill>
                    <a:schemeClr val="accent2"/>
                  </a:solidFill>
                  <a:latin typeface="Segoe UI"/>
                </a:rPr>
                <a:t>Replication data (over ExpressRoute with Microsoft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Internet or ExpressRoute Private)</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7863840" y="1528230"/>
              <a:ext cx="3257963"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8"/>
              <a:ext cx="5425740" cy="807117"/>
              <a:chOff x="3653450" y="3157251"/>
              <a:chExt cx="5319836" cy="791363"/>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51"/>
                <a:ext cx="1545611" cy="791332"/>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5" name="TextBox 4">
              <a:extLst>
                <a:ext uri="{FF2B5EF4-FFF2-40B4-BE49-F238E27FC236}">
                  <a16:creationId xmlns:a16="http://schemas.microsoft.com/office/drawing/2014/main" id="{A23C2E8D-ED19-4C9A-AE0D-B69AE2656B49}"/>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B09CF77-BDD1-2E47-B9A5-647DF8B77318}"/>
                </a:ext>
              </a:extLst>
            </p:cNvPr>
            <p:cNvGrpSpPr/>
            <p:nvPr/>
          </p:nvGrpSpPr>
          <p:grpSpPr>
            <a:xfrm>
              <a:off x="9175581" y="2891436"/>
              <a:ext cx="769873" cy="1338792"/>
              <a:chOff x="8729355" y="2632204"/>
              <a:chExt cx="769873" cy="563280"/>
            </a:xfrm>
          </p:grpSpPr>
          <p:cxnSp>
            <p:nvCxnSpPr>
              <p:cNvPr id="36" name="Straight Connector 35">
                <a:extLst>
                  <a:ext uri="{FF2B5EF4-FFF2-40B4-BE49-F238E27FC236}">
                    <a16:creationId xmlns:a16="http://schemas.microsoft.com/office/drawing/2014/main" id="{1DC951E0-0C18-9B46-9BB6-2F5DC6A0DA62}"/>
                  </a:ext>
                </a:extLst>
              </p:cNvPr>
              <p:cNvCxnSpPr/>
              <p:nvPr/>
            </p:nvCxnSpPr>
            <p:spPr>
              <a:xfrm>
                <a:off x="8729355" y="2632204"/>
                <a:ext cx="0" cy="563280"/>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F27F2D8-6AD9-4272-B0C9-0504F061B9D5}"/>
                </a:ext>
              </a:extLst>
            </p:cNvPr>
            <p:cNvGrpSpPr/>
            <p:nvPr/>
          </p:nvGrpSpPr>
          <p:grpSpPr>
            <a:xfrm>
              <a:off x="8338123" y="1667030"/>
              <a:ext cx="427316" cy="386013"/>
              <a:chOff x="5118964" y="3771564"/>
              <a:chExt cx="642073" cy="596676"/>
            </a:xfrm>
          </p:grpSpPr>
          <p:sp>
            <p:nvSpPr>
              <p:cNvPr id="49" name="Rectangle 48">
                <a:extLst>
                  <a:ext uri="{FF2B5EF4-FFF2-40B4-BE49-F238E27FC236}">
                    <a16:creationId xmlns:a16="http://schemas.microsoft.com/office/drawing/2014/main" id="{584E1943-F2B4-4809-AC87-6F5DA6503541}"/>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50" name="Group 4">
                <a:extLst>
                  <a:ext uri="{FF2B5EF4-FFF2-40B4-BE49-F238E27FC236}">
                    <a16:creationId xmlns:a16="http://schemas.microsoft.com/office/drawing/2014/main" id="{49BC0CE4-AEFC-41BE-B088-A1B5377A5EEF}"/>
                  </a:ext>
                </a:extLst>
              </p:cNvPr>
              <p:cNvGrpSpPr>
                <a:grpSpLocks noChangeAspect="1"/>
              </p:cNvGrpSpPr>
              <p:nvPr/>
            </p:nvGrpSpPr>
            <p:grpSpPr bwMode="auto">
              <a:xfrm>
                <a:off x="5118964" y="3771564"/>
                <a:ext cx="642073" cy="596676"/>
                <a:chOff x="4030" y="1558"/>
                <a:chExt cx="341" cy="312"/>
              </a:xfrm>
              <a:solidFill>
                <a:srgbClr val="D83B01"/>
              </a:solidFill>
            </p:grpSpPr>
            <p:sp>
              <p:nvSpPr>
                <p:cNvPr id="52" name="Freeform 5">
                  <a:extLst>
                    <a:ext uri="{FF2B5EF4-FFF2-40B4-BE49-F238E27FC236}">
                      <a16:creationId xmlns:a16="http://schemas.microsoft.com/office/drawing/2014/main" id="{0BA23317-D409-498D-A733-67CFC7B227FC}"/>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4" name="Freeform 6">
                  <a:extLst>
                    <a:ext uri="{FF2B5EF4-FFF2-40B4-BE49-F238E27FC236}">
                      <a16:creationId xmlns:a16="http://schemas.microsoft.com/office/drawing/2014/main" id="{474FEFEF-6EE9-4250-8DE8-7EDA60F7D923}"/>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6" name="Freeform 7">
                  <a:extLst>
                    <a:ext uri="{FF2B5EF4-FFF2-40B4-BE49-F238E27FC236}">
                      <a16:creationId xmlns:a16="http://schemas.microsoft.com/office/drawing/2014/main" id="{09768486-E2DA-46F9-840A-65F688B077C7}"/>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7" name="Freeform 8">
                  <a:extLst>
                    <a:ext uri="{FF2B5EF4-FFF2-40B4-BE49-F238E27FC236}">
                      <a16:creationId xmlns:a16="http://schemas.microsoft.com/office/drawing/2014/main" id="{C55EEAA2-95FF-43E7-A570-A90237A649CE}"/>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58" name="TextBox 57">
              <a:extLst>
                <a:ext uri="{FF2B5EF4-FFF2-40B4-BE49-F238E27FC236}">
                  <a16:creationId xmlns:a16="http://schemas.microsoft.com/office/drawing/2014/main" id="{25443814-2094-49E6-96C8-0795CDECA62D}"/>
                </a:ext>
              </a:extLst>
            </p:cNvPr>
            <p:cNvSpPr txBox="1"/>
            <p:nvPr/>
          </p:nvSpPr>
          <p:spPr>
            <a:xfrm>
              <a:off x="7983733" y="2123695"/>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63" name="TextBox 62">
              <a:extLst>
                <a:ext uri="{FF2B5EF4-FFF2-40B4-BE49-F238E27FC236}">
                  <a16:creationId xmlns:a16="http://schemas.microsoft.com/office/drawing/2014/main" id="{2F1F8992-A5AA-47C5-8D00-9BA459699C7E}"/>
                </a:ext>
              </a:extLst>
            </p:cNvPr>
            <p:cNvSpPr txBox="1"/>
            <p:nvPr/>
          </p:nvSpPr>
          <p:spPr>
            <a:xfrm>
              <a:off x="9011304" y="212369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64" name="Freeform 342">
              <a:extLst>
                <a:ext uri="{FF2B5EF4-FFF2-40B4-BE49-F238E27FC236}">
                  <a16:creationId xmlns:a16="http://schemas.microsoft.com/office/drawing/2014/main" id="{DC1184C3-9539-42F4-84CF-97925229F5F7}"/>
                </a:ext>
              </a:extLst>
            </p:cNvPr>
            <p:cNvSpPr>
              <a:spLocks noEditPoints="1"/>
            </p:cNvSpPr>
            <p:nvPr/>
          </p:nvSpPr>
          <p:spPr bwMode="auto">
            <a:xfrm>
              <a:off x="9366134" y="169895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grpSp>
          <p:nvGrpSpPr>
            <p:cNvPr id="65" name="Group 64">
              <a:extLst>
                <a:ext uri="{FF2B5EF4-FFF2-40B4-BE49-F238E27FC236}">
                  <a16:creationId xmlns:a16="http://schemas.microsoft.com/office/drawing/2014/main" id="{3AD92DC2-FCAA-4B12-8648-49A9AA028F5E}"/>
                </a:ext>
              </a:extLst>
            </p:cNvPr>
            <p:cNvGrpSpPr/>
            <p:nvPr/>
          </p:nvGrpSpPr>
          <p:grpSpPr>
            <a:xfrm>
              <a:off x="10222905" y="1667030"/>
              <a:ext cx="427317" cy="386013"/>
              <a:chOff x="10709217" y="1469584"/>
              <a:chExt cx="427317" cy="386013"/>
            </a:xfrm>
          </p:grpSpPr>
          <p:sp>
            <p:nvSpPr>
              <p:cNvPr id="68" name="Rectangle 67">
                <a:extLst>
                  <a:ext uri="{FF2B5EF4-FFF2-40B4-BE49-F238E27FC236}">
                    <a16:creationId xmlns:a16="http://schemas.microsoft.com/office/drawing/2014/main" id="{AC3438B8-B978-4972-BDE1-8BAB97F2D793}"/>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 name="Group 4">
                <a:extLst>
                  <a:ext uri="{FF2B5EF4-FFF2-40B4-BE49-F238E27FC236}">
                    <a16:creationId xmlns:a16="http://schemas.microsoft.com/office/drawing/2014/main" id="{27EBFC35-D1B8-4045-8E96-46C1F4ED7C54}"/>
                  </a:ext>
                </a:extLst>
              </p:cNvPr>
              <p:cNvGrpSpPr>
                <a:grpSpLocks noChangeAspect="1"/>
              </p:cNvGrpSpPr>
              <p:nvPr/>
            </p:nvGrpSpPr>
            <p:grpSpPr bwMode="auto">
              <a:xfrm>
                <a:off x="10709217" y="1469584"/>
                <a:ext cx="427317" cy="386013"/>
                <a:chOff x="4030" y="1558"/>
                <a:chExt cx="341" cy="312"/>
              </a:xfrm>
              <a:solidFill>
                <a:srgbClr val="D83B01"/>
              </a:solidFill>
            </p:grpSpPr>
            <p:sp>
              <p:nvSpPr>
                <p:cNvPr id="70" name="Freeform 5">
                  <a:extLst>
                    <a:ext uri="{FF2B5EF4-FFF2-40B4-BE49-F238E27FC236}">
                      <a16:creationId xmlns:a16="http://schemas.microsoft.com/office/drawing/2014/main" id="{0020C127-9D46-49E2-BA3C-ED2F2DC55DD4}"/>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71" name="Freeform 6">
                  <a:extLst>
                    <a:ext uri="{FF2B5EF4-FFF2-40B4-BE49-F238E27FC236}">
                      <a16:creationId xmlns:a16="http://schemas.microsoft.com/office/drawing/2014/main" id="{4E11FCFB-5B2A-404D-85C0-9935A97FD4A8}"/>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2" name="Freeform 7">
                  <a:extLst>
                    <a:ext uri="{FF2B5EF4-FFF2-40B4-BE49-F238E27FC236}">
                      <a16:creationId xmlns:a16="http://schemas.microsoft.com/office/drawing/2014/main" id="{D9A017ED-41FE-4C7B-9D08-E2668823F08D}"/>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4" name="Freeform 8">
                  <a:extLst>
                    <a:ext uri="{FF2B5EF4-FFF2-40B4-BE49-F238E27FC236}">
                      <a16:creationId xmlns:a16="http://schemas.microsoft.com/office/drawing/2014/main" id="{CFBEA88F-2CCD-42E0-8986-AC6A3FBEB4AD}"/>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75" name="TextBox 74">
              <a:extLst>
                <a:ext uri="{FF2B5EF4-FFF2-40B4-BE49-F238E27FC236}">
                  <a16:creationId xmlns:a16="http://schemas.microsoft.com/office/drawing/2014/main" id="{3D29BDA1-87B6-4E07-91F9-F8F40A489B74}"/>
                </a:ext>
              </a:extLst>
            </p:cNvPr>
            <p:cNvSpPr txBox="1"/>
            <p:nvPr/>
          </p:nvSpPr>
          <p:spPr>
            <a:xfrm>
              <a:off x="9850122" y="2123695"/>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sp>
        <p:nvSpPr>
          <p:cNvPr id="99" name="Title 2">
            <a:extLst>
              <a:ext uri="{FF2B5EF4-FFF2-40B4-BE49-F238E27FC236}">
                <a16:creationId xmlns:a16="http://schemas.microsoft.com/office/drawing/2014/main" id="{E73438D0-6727-4E93-8405-2ABFB735C65A}"/>
              </a:ext>
            </a:extLst>
          </p:cNvPr>
          <p:cNvSpPr>
            <a:spLocks noGrp="1"/>
          </p:cNvSpPr>
          <p:nvPr>
            <p:ph type="title"/>
          </p:nvPr>
        </p:nvSpPr>
        <p:spPr>
          <a:xfrm>
            <a:off x="465136" y="441325"/>
            <a:ext cx="11144086" cy="830263"/>
          </a:xfrm>
        </p:spPr>
        <p:txBody>
          <a:bodyPr/>
          <a:lstStyle/>
          <a:p>
            <a:r>
              <a:rPr lang="en-US" dirty="0"/>
              <a:t>Migration: Using ExpressRoute Microsoft peering</a:t>
            </a:r>
          </a:p>
        </p:txBody>
      </p:sp>
      <p:sp>
        <p:nvSpPr>
          <p:cNvPr id="101" name="Text Placeholder 4">
            <a:extLst>
              <a:ext uri="{FF2B5EF4-FFF2-40B4-BE49-F238E27FC236}">
                <a16:creationId xmlns:a16="http://schemas.microsoft.com/office/drawing/2014/main" id="{B87289B6-6352-49C9-8F38-B5CC0EB41007}"/>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and agent-based migrations</a:t>
            </a:r>
          </a:p>
        </p:txBody>
      </p:sp>
    </p:spTree>
    <p:extLst>
      <p:ext uri="{BB962C8B-B14F-4D97-AF65-F5344CB8AC3E}">
        <p14:creationId xmlns:p14="http://schemas.microsoft.com/office/powerpoint/2010/main" val="1286629363"/>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cxnSp>
        <p:nvCxnSpPr>
          <p:cNvPr id="85" name="Straight Connector 84">
            <a:extLst>
              <a:ext uri="{FF2B5EF4-FFF2-40B4-BE49-F238E27FC236}">
                <a16:creationId xmlns:a16="http://schemas.microsoft.com/office/drawing/2014/main" id="{D79B1A02-1A98-49A4-BE78-EBECAC841412}"/>
              </a:ext>
            </a:extLst>
          </p:cNvPr>
          <p:cNvCxnSpPr>
            <a:cxnSpLocks/>
          </p:cNvCxnSpPr>
          <p:nvPr/>
        </p:nvCxnSpPr>
        <p:spPr>
          <a:xfrm flipV="1">
            <a:off x="6986329" y="6324861"/>
            <a:ext cx="492352" cy="340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538915"/>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747304"/>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D699E8F-4012-453E-9100-B8DFB94A4B0C}"/>
              </a:ext>
            </a:extLst>
          </p:cNvPr>
          <p:cNvSpPr txBox="1"/>
          <p:nvPr/>
        </p:nvSpPr>
        <p:spPr>
          <a:xfrm>
            <a:off x="7463336" y="6181917"/>
            <a:ext cx="3582390" cy="270285"/>
          </a:xfrm>
          <a:prstGeom prst="rect">
            <a:avLst/>
          </a:prstGeom>
          <a:noFill/>
        </p:spPr>
        <p:txBody>
          <a:bodyPr wrap="square" rtlCol="0">
            <a:spAutoFit/>
          </a:bodyPr>
          <a:lstStyle/>
          <a:p>
            <a:pPr defTabSz="932418">
              <a:defRPr/>
            </a:pPr>
            <a:r>
              <a:rPr lang="en-US" sz="1122" i="1" kern="0">
                <a:solidFill>
                  <a:schemeClr val="accent2"/>
                </a:solidFill>
                <a:latin typeface="Segoe UI"/>
              </a:rPr>
              <a:t>Orchestration data (over Internet)</a:t>
            </a:r>
          </a:p>
        </p:txBody>
      </p:sp>
      <p:sp>
        <p:nvSpPr>
          <p:cNvPr id="100" name="TextBox 99">
            <a:extLst>
              <a:ext uri="{FF2B5EF4-FFF2-40B4-BE49-F238E27FC236}">
                <a16:creationId xmlns:a16="http://schemas.microsoft.com/office/drawing/2014/main" id="{EAB96522-AF2B-42C8-913C-E9203E288FA0}"/>
              </a:ext>
            </a:extLst>
          </p:cNvPr>
          <p:cNvSpPr txBox="1"/>
          <p:nvPr/>
        </p:nvSpPr>
        <p:spPr>
          <a:xfrm>
            <a:off x="7458420" y="6386897"/>
            <a:ext cx="3917955"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Replication data (over ExpressRoute with private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576068"/>
            <a:ext cx="5143733" cy="270285"/>
          </a:xfrm>
          <a:prstGeom prst="rect">
            <a:avLst/>
          </a:prstGeom>
          <a:noFill/>
        </p:spPr>
        <p:txBody>
          <a:bodyPr wrap="square" rtlCol="0">
            <a:spAutoFit/>
          </a:bodyPr>
          <a:lstStyle/>
          <a:p>
            <a:pPr defTabSz="932418">
              <a:defRPr/>
            </a:pPr>
            <a:r>
              <a:rPr lang="en-US" sz="1122" i="1" kern="0" dirty="0">
                <a:solidFill>
                  <a:schemeClr val="accent2"/>
                </a:solidFill>
                <a:latin typeface="Segoe UI"/>
              </a:rPr>
              <a:t>Connectivity to Azure VM post failover (over ExpressRoute with private peering)</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8061349" y="1528230"/>
            <a:ext cx="2757606"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34" name="Group 33">
            <a:extLst>
              <a:ext uri="{FF2B5EF4-FFF2-40B4-BE49-F238E27FC236}">
                <a16:creationId xmlns:a16="http://schemas.microsoft.com/office/drawing/2014/main" id="{297AC6B5-B923-A446-BF78-62B3DF5A5AC0}"/>
              </a:ext>
            </a:extLst>
          </p:cNvPr>
          <p:cNvGrpSpPr/>
          <p:nvPr/>
        </p:nvGrpSpPr>
        <p:grpSpPr>
          <a:xfrm>
            <a:off x="9331207" y="1709678"/>
            <a:ext cx="427317" cy="386013"/>
            <a:chOff x="10709217" y="1469584"/>
            <a:chExt cx="427317" cy="386013"/>
          </a:xfrm>
        </p:grpSpPr>
        <p:sp>
          <p:nvSpPr>
            <p:cNvPr id="22" name="Rectangle 21">
              <a:extLst>
                <a:ext uri="{FF2B5EF4-FFF2-40B4-BE49-F238E27FC236}">
                  <a16:creationId xmlns:a16="http://schemas.microsoft.com/office/drawing/2014/main" id="{F40ACADD-93E1-461E-B74C-77540895A683}"/>
                </a:ext>
              </a:extLst>
            </p:cNvPr>
            <p:cNvSpPr/>
            <p:nvPr/>
          </p:nvSpPr>
          <p:spPr bwMode="auto">
            <a:xfrm>
              <a:off x="10724483" y="1491546"/>
              <a:ext cx="378858" cy="2555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4">
              <a:extLst>
                <a:ext uri="{FF2B5EF4-FFF2-40B4-BE49-F238E27FC236}">
                  <a16:creationId xmlns:a16="http://schemas.microsoft.com/office/drawing/2014/main" id="{98D7864E-C7A1-4C66-9983-8AB162B3660F}"/>
                </a:ext>
              </a:extLst>
            </p:cNvPr>
            <p:cNvGrpSpPr>
              <a:grpSpLocks noChangeAspect="1"/>
            </p:cNvGrpSpPr>
            <p:nvPr/>
          </p:nvGrpSpPr>
          <p:grpSpPr bwMode="auto">
            <a:xfrm>
              <a:off x="10709217" y="1469584"/>
              <a:ext cx="427317" cy="386013"/>
              <a:chOff x="4030" y="1558"/>
              <a:chExt cx="341" cy="312"/>
            </a:xfrm>
            <a:solidFill>
              <a:srgbClr val="D83B01"/>
            </a:solidFill>
          </p:grpSpPr>
          <p:sp>
            <p:nvSpPr>
              <p:cNvPr id="24" name="Freeform 5">
                <a:extLst>
                  <a:ext uri="{FF2B5EF4-FFF2-40B4-BE49-F238E27FC236}">
                    <a16:creationId xmlns:a16="http://schemas.microsoft.com/office/drawing/2014/main" id="{E81E6F9C-B127-4F45-BD87-814E551ADC02}"/>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D83B01"/>
                  </a:solidFill>
                  <a:latin typeface="Segoe UI"/>
                </a:endParaRPr>
              </a:p>
            </p:txBody>
          </p:sp>
          <p:sp>
            <p:nvSpPr>
              <p:cNvPr id="25" name="Freeform 6">
                <a:extLst>
                  <a:ext uri="{FF2B5EF4-FFF2-40B4-BE49-F238E27FC236}">
                    <a16:creationId xmlns:a16="http://schemas.microsoft.com/office/drawing/2014/main" id="{53A94723-3C63-4E6A-B269-140D09F53990}"/>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6" name="Freeform 7">
                <a:extLst>
                  <a:ext uri="{FF2B5EF4-FFF2-40B4-BE49-F238E27FC236}">
                    <a16:creationId xmlns:a16="http://schemas.microsoft.com/office/drawing/2014/main" id="{25EA153B-6DA8-44CC-977C-D3AE04F8D6DA}"/>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7" name="Freeform 8">
                <a:extLst>
                  <a:ext uri="{FF2B5EF4-FFF2-40B4-BE49-F238E27FC236}">
                    <a16:creationId xmlns:a16="http://schemas.microsoft.com/office/drawing/2014/main" id="{26F49E35-C3C7-4BFC-B338-8B2C32829FB7}"/>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28" name="TextBox 27">
            <a:extLst>
              <a:ext uri="{FF2B5EF4-FFF2-40B4-BE49-F238E27FC236}">
                <a16:creationId xmlns:a16="http://schemas.microsoft.com/office/drawing/2014/main" id="{FABD9474-76A4-4AE7-9AF2-329D3F6C28E4}"/>
              </a:ext>
            </a:extLst>
          </p:cNvPr>
          <p:cNvSpPr txBox="1"/>
          <p:nvPr/>
        </p:nvSpPr>
        <p:spPr>
          <a:xfrm>
            <a:off x="8958424" y="2166343"/>
            <a:ext cx="1172885" cy="622511"/>
          </a:xfrm>
          <a:prstGeom prst="rect">
            <a:avLst/>
          </a:prstGeom>
          <a:noFill/>
        </p:spPr>
        <p:txBody>
          <a:bodyPr wrap="square" rtlCol="0">
            <a:spAutoFit/>
          </a:bodyPr>
          <a:lstStyle/>
          <a:p>
            <a:pPr algn="ctr" defTabSz="932418">
              <a:defRPr/>
            </a:pPr>
            <a:r>
              <a:rPr lang="en-US" sz="1122" kern="0">
                <a:latin typeface="+mj-lt"/>
              </a:rPr>
              <a:t>Azure Migrate appliance - VMware</a:t>
            </a: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2"/>
            <a:ext cx="5425740" cy="807122"/>
            <a:chOff x="3653450" y="3157246"/>
            <a:chExt cx="5319836" cy="791368"/>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46"/>
              <a:ext cx="1545611" cy="791331"/>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5" name="TextBox 4">
            <a:extLst>
              <a:ext uri="{FF2B5EF4-FFF2-40B4-BE49-F238E27FC236}">
                <a16:creationId xmlns:a16="http://schemas.microsoft.com/office/drawing/2014/main" id="{A23C2E8D-ED19-4C9A-AE0D-B69AE2656B49}"/>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private peering</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B09CF77-BDD1-2E47-B9A5-647DF8B77318}"/>
              </a:ext>
            </a:extLst>
          </p:cNvPr>
          <p:cNvGrpSpPr/>
          <p:nvPr/>
        </p:nvGrpSpPr>
        <p:grpSpPr>
          <a:xfrm>
            <a:off x="9175581" y="2891436"/>
            <a:ext cx="769873" cy="1338792"/>
            <a:chOff x="8729355" y="2632204"/>
            <a:chExt cx="769873" cy="563280"/>
          </a:xfrm>
        </p:grpSpPr>
        <p:cxnSp>
          <p:nvCxnSpPr>
            <p:cNvPr id="36" name="Straight Connector 35">
              <a:extLst>
                <a:ext uri="{FF2B5EF4-FFF2-40B4-BE49-F238E27FC236}">
                  <a16:creationId xmlns:a16="http://schemas.microsoft.com/office/drawing/2014/main" id="{1DC951E0-0C18-9B46-9BB6-2F5DC6A0DA62}"/>
                </a:ext>
              </a:extLst>
            </p:cNvPr>
            <p:cNvCxnSpPr/>
            <p:nvPr/>
          </p:nvCxnSpPr>
          <p:spPr>
            <a:xfrm>
              <a:off x="8729355" y="2632204"/>
              <a:ext cx="0" cy="56328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499228" y="2632204"/>
              <a:ext cx="0" cy="56328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E0D07956-DC27-49DB-BBCA-0F884BBC558F}"/>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VMware migrations</a:t>
            </a:r>
          </a:p>
        </p:txBody>
      </p:sp>
      <p:sp>
        <p:nvSpPr>
          <p:cNvPr id="7" name="Rectangle 6">
            <a:extLst>
              <a:ext uri="{FF2B5EF4-FFF2-40B4-BE49-F238E27FC236}">
                <a16:creationId xmlns:a16="http://schemas.microsoft.com/office/drawing/2014/main" id="{7038814E-2315-4DAB-A17E-97396D74497A}"/>
              </a:ext>
            </a:extLst>
          </p:cNvPr>
          <p:cNvSpPr/>
          <p:nvPr/>
        </p:nvSpPr>
        <p:spPr>
          <a:xfrm>
            <a:off x="419813" y="1593836"/>
            <a:ext cx="6342938" cy="5305042"/>
          </a:xfrm>
          <a:prstGeom prst="rect">
            <a:avLst/>
          </a:prstGeom>
          <a:noFill/>
          <a:ln>
            <a:noFill/>
            <a:prstDash val="dash"/>
          </a:ln>
        </p:spPr>
        <p:txBody>
          <a:bodyPr wrap="square">
            <a:spAutoFit/>
          </a:bodyPr>
          <a:lstStyle/>
          <a:p>
            <a:pPr marL="0" marR="0" lvl="0" indent="0" algn="l" defTabSz="914191" rtl="0" eaLnBrk="1" fontAlgn="auto" latinLnBrk="0" hangingPunct="1">
              <a:lnSpc>
                <a:spcPct val="100000"/>
              </a:lnSpc>
              <a:spcBef>
                <a:spcPts val="400"/>
              </a:spcBef>
              <a:spcAft>
                <a:spcPts val="400"/>
              </a:spcAft>
              <a:buClrTx/>
              <a:buSzTx/>
              <a:buFontTx/>
              <a:buNone/>
              <a:tabLs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a:t>
            </a:r>
            <a:r>
              <a:rPr kumimoji="0" lang="en-US" sz="160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can be routed through a private network and ExpressRoute private peering circuits. </a:t>
            </a:r>
            <a:endParaRPr lang="en-US" sz="1600" dirty="0">
              <a:latin typeface="Segoe UI"/>
              <a:cs typeface="Segoe UI Semilight" panose="020B0402040204020203" pitchFamily="34" charset="0"/>
            </a:endParaRPr>
          </a:p>
          <a:p>
            <a:pPr defTabSz="914191">
              <a:spcBef>
                <a:spcPts val="400"/>
              </a:spcBef>
              <a:spcAft>
                <a:spcPts val="400"/>
              </a:spcAft>
              <a:defRPr/>
            </a:pPr>
            <a:r>
              <a:rPr lang="en-US" sz="1600" b="1" dirty="0">
                <a:latin typeface="Segoe UI"/>
                <a:cs typeface="Segoe UI Semilight" panose="020B0402040204020203" pitchFamily="34" charset="0"/>
              </a:rPr>
              <a:t>Control plane </a:t>
            </a:r>
            <a:r>
              <a:rPr lang="en-US" sz="1601" dirty="0">
                <a:gradFill>
                  <a:gsLst>
                    <a:gs pos="2917">
                      <a:srgbClr val="1A1A1A"/>
                    </a:gs>
                    <a:gs pos="30000">
                      <a:srgbClr val="1A1A1A"/>
                    </a:gs>
                  </a:gsLst>
                  <a:lin ang="5400000" scaled="0"/>
                </a:gradFill>
                <a:cs typeface="Segoe UI Semilight" panose="020B0402040204020203" pitchFamily="34" charset="0"/>
              </a:rPr>
              <a:t>(replication orchestration) communication must happen over the Internet or ExpressRoute Microsoft peering (only for agentless VMware migrations).</a:t>
            </a:r>
          </a:p>
          <a:p>
            <a:pPr defTabSz="914191">
              <a:spcBef>
                <a:spcPts val="400"/>
              </a:spcBef>
              <a:spcAft>
                <a:spcPts val="400"/>
              </a:spcAft>
              <a:defRPr/>
            </a:pPr>
            <a:endParaRPr lang="en-US" sz="1600" dirty="0">
              <a:gradFill>
                <a:gsLst>
                  <a:gs pos="2917">
                    <a:srgbClr val="1A1A1A"/>
                  </a:gs>
                  <a:gs pos="30000">
                    <a:srgbClr val="1A1A1A"/>
                  </a:gs>
                </a:gsLst>
                <a:lin ang="5400000" scaled="0"/>
              </a:gradFill>
              <a:latin typeface="Segoe UI"/>
              <a:cs typeface="Segoe UI Semilight" panose="020B0402040204020203" pitchFamily="34" charset="0"/>
            </a:endParaRPr>
          </a:p>
          <a:p>
            <a:pPr defTabSz="914191">
              <a:spcBef>
                <a:spcPts val="400"/>
              </a:spcBef>
              <a:spcAft>
                <a:spcPts val="400"/>
              </a:spcAft>
              <a:defRPr/>
            </a:pPr>
            <a:r>
              <a:rPr lang="en-US" sz="1601" b="1" dirty="0">
                <a:cs typeface="Segoe UI Semilight" panose="020B0402040204020203" pitchFamily="34" charset="0"/>
              </a:rPr>
              <a:t>To replicate over a private network,</a:t>
            </a:r>
            <a:r>
              <a:rPr lang="en-US" sz="1601" dirty="0">
                <a:cs typeface="Segoe UI Semilight" panose="020B0402040204020203" pitchFamily="34" charset="0"/>
              </a:rPr>
              <a:t> </a:t>
            </a:r>
            <a:r>
              <a:rPr lang="en-US" sz="1601" dirty="0">
                <a:gradFill>
                  <a:gsLst>
                    <a:gs pos="2917">
                      <a:srgbClr val="1A1A1A"/>
                    </a:gs>
                    <a:gs pos="30000">
                      <a:srgbClr val="1A1A1A"/>
                    </a:gs>
                  </a:gsLst>
                  <a:lin ang="5400000" scaled="0"/>
                </a:gradFill>
                <a:cs typeface="Segoe UI Semilight" panose="020B0402040204020203" pitchFamily="34" charset="0"/>
              </a:rPr>
              <a:t>create and attach a private endpoint to the cache storage account to connect to the storage account and transfer data over a private link.</a:t>
            </a:r>
          </a:p>
          <a:p>
            <a:pPr defTabSz="914191">
              <a:spcBef>
                <a:spcPts val="400"/>
              </a:spcBef>
              <a:spcAft>
                <a:spcPts val="400"/>
              </a:spcAft>
              <a:defRPr/>
            </a:pPr>
            <a:endParaRPr lang="en-US" sz="1600" b="1" dirty="0">
              <a:solidFill>
                <a:srgbClr val="44546A">
                  <a:lumMod val="50000"/>
                </a:srgbClr>
              </a:solidFill>
              <a:latin typeface="Segoe UI"/>
              <a:cs typeface="Segoe UI Semilight" panose="020B0402040204020203" pitchFamily="34" charset="0"/>
            </a:endParaRPr>
          </a:p>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1600" b="1" i="1"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Note:</a:t>
            </a:r>
            <a:r>
              <a:rPr kumimoji="0" lang="en-US" sz="1600" b="1"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 </a:t>
            </a:r>
          </a:p>
          <a:p>
            <a:pPr marR="0" lvl="0" algn="l" defTabSz="914191" rtl="0" eaLnBrk="1" fontAlgn="auto" latinLnBrk="0" hangingPunct="1">
              <a:lnSpc>
                <a:spcPct val="100000"/>
              </a:lnSpc>
              <a:spcBef>
                <a:spcPts val="0"/>
              </a:spcBef>
              <a:spcAft>
                <a:spcPts val="0"/>
              </a:spcAft>
              <a:buClrTx/>
              <a:buSzTx/>
              <a:tabLst/>
              <a:defRPr/>
            </a:pPr>
            <a:r>
              <a:rPr kumimoji="0" lang="en-US" sz="1600"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Proxy configuration:</a:t>
            </a:r>
          </a:p>
          <a:p>
            <a:pPr marR="0" lvl="0" algn="l" defTabSz="914191"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For proxy bypass, customers can add a proxy bypass rule for the cache storage account (</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&lt;</a:t>
            </a:r>
            <a:r>
              <a:rPr kumimoji="0" lang="en-US" sz="1400" b="0" i="1"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storageaccountname</a:t>
            </a:r>
            <a:r>
              <a:rPr kumimoji="0" lang="en-US" sz="12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&gt;</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.blob.core.windows.net)</a:t>
            </a: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p>
          <a:p>
            <a:pPr marR="0" lvl="0" algn="l" defTabSz="914191" rtl="0" eaLnBrk="1" fontAlgn="auto" latinLnBrk="0" hangingPunct="1">
              <a:lnSpc>
                <a:spcPct val="100000"/>
              </a:lnSpc>
              <a:spcBef>
                <a:spcPts val="0"/>
              </a:spcBef>
              <a:spcAft>
                <a:spcPts val="0"/>
              </a:spcAft>
              <a:buClrTx/>
              <a:buSzTx/>
              <a:tabLst/>
              <a:defRPr/>
            </a:pPr>
            <a:endParaRPr kumimoji="0" lang="en-US" sz="1600" b="0" i="0" u="sng"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R="0" lvl="0" algn="l" defTabSz="914191" rtl="0" eaLnBrk="1" fontAlgn="auto" latinLnBrk="0" hangingPunct="1">
              <a:lnSpc>
                <a:spcPct val="100000"/>
              </a:lnSpc>
              <a:spcBef>
                <a:spcPts val="0"/>
              </a:spcBef>
              <a:spcAft>
                <a:spcPts val="0"/>
              </a:spcAft>
              <a:buClrTx/>
              <a:buSzTx/>
              <a:tabLst/>
              <a:defRPr/>
            </a:pPr>
            <a:r>
              <a:rPr kumimoji="0" lang="en-US" sz="1600" b="0" i="1" u="sng"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Migrate project configuration: </a:t>
            </a:r>
          </a:p>
          <a:p>
            <a:pPr defTabSz="914191">
              <a:spcBef>
                <a:spcPts val="400"/>
              </a:spcBef>
              <a:spcAft>
                <a:spcPts val="400"/>
              </a:spcAft>
              <a:defRPr/>
            </a:pPr>
            <a:r>
              <a:rPr lang="en-US" sz="1600" dirty="0">
                <a:gradFill>
                  <a:gsLst>
                    <a:gs pos="2917">
                      <a:srgbClr val="1A1A1A"/>
                    </a:gs>
                    <a:gs pos="30000">
                      <a:srgbClr val="1A1A1A"/>
                    </a:gs>
                  </a:gsLst>
                  <a:lin ang="5400000" scaled="0"/>
                </a:gradFill>
                <a:latin typeface="Segoe UI"/>
                <a:cs typeface="Segoe UI Semilight" panose="020B0402040204020203" pitchFamily="34" charset="0"/>
              </a:rPr>
              <a:t>The Azure Migrate project can be configured for public or private connectivity. </a:t>
            </a:r>
          </a:p>
          <a:p>
            <a:pPr lvl="1"/>
            <a:endParaRPr lang="en-US" sz="14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3250702856"/>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7058819-809D-714C-A0C5-C3FF4E186B4B}"/>
              </a:ext>
            </a:extLst>
          </p:cNvPr>
          <p:cNvSpPr/>
          <p:nvPr/>
        </p:nvSpPr>
        <p:spPr bwMode="auto">
          <a:xfrm>
            <a:off x="6854809" y="0"/>
            <a:ext cx="5573715"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46644933-C5C8-42EB-80A5-0CC0565AAD2F}"/>
              </a:ext>
            </a:extLst>
          </p:cNvPr>
          <p:cNvSpPr txBox="1">
            <a:spLocks/>
          </p:cNvSpPr>
          <p:nvPr/>
        </p:nvSpPr>
        <p:spPr>
          <a:xfrm>
            <a:off x="601652" y="466732"/>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32597">
              <a:lnSpc>
                <a:spcPct val="100000"/>
              </a:lnSpc>
              <a:spcBef>
                <a:spcPts val="0"/>
              </a:spcBef>
              <a:defRPr/>
            </a:pPr>
            <a:endParaRPr lang="en-US" sz="1800" i="1" spc="-51">
              <a:solidFill>
                <a:prstClr val="black"/>
              </a:solidFill>
              <a:latin typeface="Segoe UI Semibold (Headings)"/>
            </a:endParaRPr>
          </a:p>
        </p:txBody>
      </p:sp>
      <p:cxnSp>
        <p:nvCxnSpPr>
          <p:cNvPr id="88" name="Straight Connector 87">
            <a:extLst>
              <a:ext uri="{FF2B5EF4-FFF2-40B4-BE49-F238E27FC236}">
                <a16:creationId xmlns:a16="http://schemas.microsoft.com/office/drawing/2014/main" id="{92BAEEFB-1017-49BC-917E-F0D430558107}"/>
              </a:ext>
            </a:extLst>
          </p:cNvPr>
          <p:cNvCxnSpPr>
            <a:cxnSpLocks/>
          </p:cNvCxnSpPr>
          <p:nvPr/>
        </p:nvCxnSpPr>
        <p:spPr>
          <a:xfrm flipV="1">
            <a:off x="6986329" y="6444089"/>
            <a:ext cx="492352" cy="340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ECFBA7-F8E8-4E97-A7DC-8FF428F0EC27}"/>
              </a:ext>
            </a:extLst>
          </p:cNvPr>
          <p:cNvCxnSpPr>
            <a:cxnSpLocks/>
          </p:cNvCxnSpPr>
          <p:nvPr/>
        </p:nvCxnSpPr>
        <p:spPr>
          <a:xfrm flipV="1">
            <a:off x="6986329" y="6652478"/>
            <a:ext cx="492352" cy="340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AB96522-AF2B-42C8-913C-E9203E288FA0}"/>
              </a:ext>
            </a:extLst>
          </p:cNvPr>
          <p:cNvSpPr txBox="1"/>
          <p:nvPr/>
        </p:nvSpPr>
        <p:spPr>
          <a:xfrm>
            <a:off x="7458420" y="6292071"/>
            <a:ext cx="3917955" cy="270285"/>
          </a:xfrm>
          <a:prstGeom prst="rect">
            <a:avLst/>
          </a:prstGeom>
          <a:noFill/>
        </p:spPr>
        <p:txBody>
          <a:bodyPr wrap="square" rtlCol="0">
            <a:spAutoFit/>
          </a:bodyPr>
          <a:lstStyle/>
          <a:p>
            <a:pPr defTabSz="932418">
              <a:defRPr/>
            </a:pPr>
            <a:r>
              <a:rPr lang="en-US" sz="1122" i="1" kern="0">
                <a:solidFill>
                  <a:schemeClr val="accent2"/>
                </a:solidFill>
                <a:latin typeface="Segoe UI"/>
              </a:rPr>
              <a:t>Replication data (over ExpressRoute with private peering)</a:t>
            </a:r>
          </a:p>
        </p:txBody>
      </p:sp>
      <p:sp>
        <p:nvSpPr>
          <p:cNvPr id="102" name="TextBox 101">
            <a:extLst>
              <a:ext uri="{FF2B5EF4-FFF2-40B4-BE49-F238E27FC236}">
                <a16:creationId xmlns:a16="http://schemas.microsoft.com/office/drawing/2014/main" id="{E5B73EF3-FE68-4361-A10A-3233C7A86423}"/>
              </a:ext>
            </a:extLst>
          </p:cNvPr>
          <p:cNvSpPr txBox="1"/>
          <p:nvPr/>
        </p:nvSpPr>
        <p:spPr>
          <a:xfrm>
            <a:off x="7453505" y="6481242"/>
            <a:ext cx="5143733" cy="265009"/>
          </a:xfrm>
          <a:prstGeom prst="rect">
            <a:avLst/>
          </a:prstGeom>
          <a:noFill/>
        </p:spPr>
        <p:txBody>
          <a:bodyPr wrap="square" rtlCol="0">
            <a:spAutoFit/>
          </a:bodyPr>
          <a:lstStyle/>
          <a:p>
            <a:pPr defTabSz="932418">
              <a:defRPr/>
            </a:pPr>
            <a:r>
              <a:rPr lang="en-US" sz="1122" i="1" kern="0">
                <a:solidFill>
                  <a:schemeClr val="accent2"/>
                </a:solidFill>
                <a:latin typeface="Segoe UI"/>
              </a:rPr>
              <a:t>Connectivity to Azure VM post failover (over ExpressRoute with private peering)</a:t>
            </a:r>
          </a:p>
        </p:txBody>
      </p:sp>
      <p:sp>
        <p:nvSpPr>
          <p:cNvPr id="2" name="Rectangle: Rounded Corners 1">
            <a:extLst>
              <a:ext uri="{FF2B5EF4-FFF2-40B4-BE49-F238E27FC236}">
                <a16:creationId xmlns:a16="http://schemas.microsoft.com/office/drawing/2014/main" id="{D8F32752-BBD6-4FB3-B2CF-31CE77CE6AAA}"/>
              </a:ext>
            </a:extLst>
          </p:cNvPr>
          <p:cNvSpPr/>
          <p:nvPr/>
        </p:nvSpPr>
        <p:spPr>
          <a:xfrm>
            <a:off x="8061349" y="1528230"/>
            <a:ext cx="2757606" cy="1365136"/>
          </a:xfrm>
          <a:prstGeom prst="roundRect">
            <a:avLst>
              <a:gd name="adj" fmla="val 7573"/>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61" name="Group 60">
            <a:extLst>
              <a:ext uri="{FF2B5EF4-FFF2-40B4-BE49-F238E27FC236}">
                <a16:creationId xmlns:a16="http://schemas.microsoft.com/office/drawing/2014/main" id="{FD08EA5B-BD8E-41B4-A5EA-914B1D26D3FA}"/>
              </a:ext>
            </a:extLst>
          </p:cNvPr>
          <p:cNvGrpSpPr/>
          <p:nvPr/>
        </p:nvGrpSpPr>
        <p:grpSpPr>
          <a:xfrm>
            <a:off x="6854809" y="5291832"/>
            <a:ext cx="5425740" cy="807122"/>
            <a:chOff x="3653450" y="3157246"/>
            <a:chExt cx="5319836" cy="791368"/>
          </a:xfrm>
        </p:grpSpPr>
        <p:grpSp>
          <p:nvGrpSpPr>
            <p:cNvPr id="37" name="Group 14">
              <a:extLst>
                <a:ext uri="{FF2B5EF4-FFF2-40B4-BE49-F238E27FC236}">
                  <a16:creationId xmlns:a16="http://schemas.microsoft.com/office/drawing/2014/main" id="{F9E6FA53-6104-4625-A600-D53EC9AFE0D2}"/>
                </a:ext>
              </a:extLst>
            </p:cNvPr>
            <p:cNvGrpSpPr/>
            <p:nvPr/>
          </p:nvGrpSpPr>
          <p:grpSpPr>
            <a:xfrm>
              <a:off x="3653450" y="3157246"/>
              <a:ext cx="1545611" cy="791331"/>
              <a:chOff x="4521845" y="4186004"/>
              <a:chExt cx="1576604" cy="807199"/>
            </a:xfrm>
          </p:grpSpPr>
          <p:sp>
            <p:nvSpPr>
              <p:cNvPr id="41" name="TextBox 18">
                <a:extLst>
                  <a:ext uri="{FF2B5EF4-FFF2-40B4-BE49-F238E27FC236}">
                    <a16:creationId xmlns:a16="http://schemas.microsoft.com/office/drawing/2014/main" id="{8275173E-B4CC-42D2-899C-D218F4D83EAC}"/>
                  </a:ext>
                </a:extLst>
              </p:cNvPr>
              <p:cNvSpPr txBox="1"/>
              <p:nvPr/>
            </p:nvSpPr>
            <p:spPr>
              <a:xfrm>
                <a:off x="4521845" y="4722918"/>
                <a:ext cx="1576604" cy="270285"/>
              </a:xfrm>
              <a:prstGeom prst="rect">
                <a:avLst/>
              </a:prstGeom>
              <a:noFill/>
            </p:spPr>
            <p:txBody>
              <a:bodyPr wrap="square" rtlCol="0">
                <a:spAutoFit/>
              </a:bodyPr>
              <a:lstStyle/>
              <a:p>
                <a:pPr algn="ctr" defTabSz="932418">
                  <a:defRPr/>
                </a:pPr>
                <a:r>
                  <a:rPr lang="en-US" sz="1122" kern="0">
                    <a:latin typeface="+mj-lt"/>
                  </a:rPr>
                  <a:t>Azure Migrate</a:t>
                </a:r>
              </a:p>
            </p:txBody>
          </p:sp>
          <p:pic>
            <p:nvPicPr>
              <p:cNvPr id="39" name="Graphic 6">
                <a:extLst>
                  <a:ext uri="{FF2B5EF4-FFF2-40B4-BE49-F238E27FC236}">
                    <a16:creationId xmlns:a16="http://schemas.microsoft.com/office/drawing/2014/main" id="{208DB6BE-2851-4925-8862-FB9F3EB1AE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08000" y="4186004"/>
                <a:ext cx="571931" cy="571930"/>
              </a:xfrm>
              <a:prstGeom prst="rect">
                <a:avLst/>
              </a:prstGeom>
            </p:spPr>
          </p:pic>
        </p:grpSp>
        <p:grpSp>
          <p:nvGrpSpPr>
            <p:cNvPr id="59" name="Group 58">
              <a:extLst>
                <a:ext uri="{FF2B5EF4-FFF2-40B4-BE49-F238E27FC236}">
                  <a16:creationId xmlns:a16="http://schemas.microsoft.com/office/drawing/2014/main" id="{1271C9FA-0911-4414-ADE3-724634976D60}"/>
                </a:ext>
              </a:extLst>
            </p:cNvPr>
            <p:cNvGrpSpPr/>
            <p:nvPr/>
          </p:nvGrpSpPr>
          <p:grpSpPr>
            <a:xfrm>
              <a:off x="5517287" y="3195531"/>
              <a:ext cx="1545611" cy="753083"/>
              <a:chOff x="5517287" y="3195531"/>
              <a:chExt cx="1545611" cy="753083"/>
            </a:xfrm>
          </p:grpSpPr>
          <p:sp>
            <p:nvSpPr>
              <p:cNvPr id="46" name="TextBox 18">
                <a:extLst>
                  <a:ext uri="{FF2B5EF4-FFF2-40B4-BE49-F238E27FC236}">
                    <a16:creationId xmlns:a16="http://schemas.microsoft.com/office/drawing/2014/main" id="{D09E01EC-E153-4CB5-B232-9E26F52B5E5E}"/>
                  </a:ext>
                </a:extLst>
              </p:cNvPr>
              <p:cNvSpPr txBox="1"/>
              <p:nvPr/>
            </p:nvSpPr>
            <p:spPr>
              <a:xfrm>
                <a:off x="5517287" y="3683605"/>
                <a:ext cx="1545611" cy="265009"/>
              </a:xfrm>
              <a:prstGeom prst="rect">
                <a:avLst/>
              </a:prstGeom>
              <a:noFill/>
            </p:spPr>
            <p:txBody>
              <a:bodyPr wrap="square" rtlCol="0">
                <a:spAutoFit/>
              </a:bodyPr>
              <a:lstStyle/>
              <a:p>
                <a:pPr algn="ctr" defTabSz="932418">
                  <a:defRPr/>
                </a:pPr>
                <a:r>
                  <a:rPr lang="en-US" sz="1122" kern="0">
                    <a:latin typeface="+mj-lt"/>
                  </a:rPr>
                  <a:t>Azure Storage</a:t>
                </a:r>
              </a:p>
            </p:txBody>
          </p:sp>
          <p:pic>
            <p:nvPicPr>
              <p:cNvPr id="53" name="Graphic 52">
                <a:extLst>
                  <a:ext uri="{FF2B5EF4-FFF2-40B4-BE49-F238E27FC236}">
                    <a16:creationId xmlns:a16="http://schemas.microsoft.com/office/drawing/2014/main" id="{D7205C3E-C56A-49BF-985E-15DD644356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64123" y="3195531"/>
                <a:ext cx="441635" cy="441635"/>
              </a:xfrm>
              <a:prstGeom prst="rect">
                <a:avLst/>
              </a:prstGeom>
            </p:spPr>
          </p:pic>
        </p:grpSp>
        <p:grpSp>
          <p:nvGrpSpPr>
            <p:cNvPr id="60" name="Group 59">
              <a:extLst>
                <a:ext uri="{FF2B5EF4-FFF2-40B4-BE49-F238E27FC236}">
                  <a16:creationId xmlns:a16="http://schemas.microsoft.com/office/drawing/2014/main" id="{FD98F45D-4699-4E14-8D58-8BF3A28F1022}"/>
                </a:ext>
              </a:extLst>
            </p:cNvPr>
            <p:cNvGrpSpPr/>
            <p:nvPr/>
          </p:nvGrpSpPr>
          <p:grpSpPr>
            <a:xfrm>
              <a:off x="7427675" y="3230533"/>
              <a:ext cx="1545611" cy="718046"/>
              <a:chOff x="7427675" y="3230533"/>
              <a:chExt cx="1545611" cy="718046"/>
            </a:xfrm>
          </p:grpSpPr>
          <p:sp>
            <p:nvSpPr>
              <p:cNvPr id="51" name="TextBox 18">
                <a:extLst>
                  <a:ext uri="{FF2B5EF4-FFF2-40B4-BE49-F238E27FC236}">
                    <a16:creationId xmlns:a16="http://schemas.microsoft.com/office/drawing/2014/main" id="{0AB48F9E-D5B7-4F87-B69E-F548828422EC}"/>
                  </a:ext>
                </a:extLst>
              </p:cNvPr>
              <p:cNvSpPr txBox="1"/>
              <p:nvPr/>
            </p:nvSpPr>
            <p:spPr>
              <a:xfrm>
                <a:off x="7427675" y="3683607"/>
                <a:ext cx="1545611" cy="264972"/>
              </a:xfrm>
              <a:prstGeom prst="rect">
                <a:avLst/>
              </a:prstGeom>
              <a:noFill/>
            </p:spPr>
            <p:txBody>
              <a:bodyPr wrap="square" rtlCol="0">
                <a:spAutoFit/>
              </a:bodyPr>
              <a:lstStyle/>
              <a:p>
                <a:pPr algn="ctr" defTabSz="932418">
                  <a:defRPr/>
                </a:pPr>
                <a:r>
                  <a:rPr lang="en-US" sz="1122" kern="0">
                    <a:latin typeface="+mj-lt"/>
                  </a:rPr>
                  <a:t>Azure Compute</a:t>
                </a:r>
              </a:p>
            </p:txBody>
          </p:sp>
          <p:pic>
            <p:nvPicPr>
              <p:cNvPr id="55" name="Graphic 54">
                <a:extLst>
                  <a:ext uri="{FF2B5EF4-FFF2-40B4-BE49-F238E27FC236}">
                    <a16:creationId xmlns:a16="http://schemas.microsoft.com/office/drawing/2014/main" id="{F6FDCCBD-2D7D-4FEE-9E56-AED3FA20A5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978360" y="3230533"/>
                <a:ext cx="391517" cy="391517"/>
              </a:xfrm>
              <a:prstGeom prst="rect">
                <a:avLst/>
              </a:prstGeom>
            </p:spPr>
          </p:pic>
        </p:grpSp>
      </p:grpSp>
      <p:sp>
        <p:nvSpPr>
          <p:cNvPr id="3" name="Title 2">
            <a:extLst>
              <a:ext uri="{FF2B5EF4-FFF2-40B4-BE49-F238E27FC236}">
                <a16:creationId xmlns:a16="http://schemas.microsoft.com/office/drawing/2014/main" id="{1DF67AD4-18DF-D245-B87D-7EDEB74F19EF}"/>
              </a:ext>
            </a:extLst>
          </p:cNvPr>
          <p:cNvSpPr>
            <a:spLocks noGrp="1"/>
          </p:cNvSpPr>
          <p:nvPr>
            <p:ph type="title"/>
          </p:nvPr>
        </p:nvSpPr>
        <p:spPr>
          <a:xfrm>
            <a:off x="465136" y="441325"/>
            <a:ext cx="11144086" cy="830263"/>
          </a:xfrm>
        </p:spPr>
        <p:txBody>
          <a:bodyPr/>
          <a:lstStyle/>
          <a:p>
            <a:r>
              <a:rPr lang="en-US" dirty="0"/>
              <a:t>Migration: Using ExpressRoute private peering</a:t>
            </a:r>
          </a:p>
        </p:txBody>
      </p:sp>
      <p:cxnSp>
        <p:nvCxnSpPr>
          <p:cNvPr id="66" name="Straight Arrow Connector 65">
            <a:extLst>
              <a:ext uri="{FF2B5EF4-FFF2-40B4-BE49-F238E27FC236}">
                <a16:creationId xmlns:a16="http://schemas.microsoft.com/office/drawing/2014/main" id="{2D54793B-3AA6-BC41-8B1D-45C3A3678A2A}"/>
              </a:ext>
            </a:extLst>
          </p:cNvPr>
          <p:cNvCxnSpPr>
            <a:cxnSpLocks/>
          </p:cNvCxnSpPr>
          <p:nvPr/>
        </p:nvCxnSpPr>
        <p:spPr>
          <a:xfrm>
            <a:off x="9560518" y="2891436"/>
            <a:ext cx="0" cy="2375429"/>
          </a:xfrm>
          <a:prstGeom prst="straightConnector1">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8071BD-197F-E74F-8CC3-01AC47CC8071}"/>
              </a:ext>
            </a:extLst>
          </p:cNvPr>
          <p:cNvCxnSpPr/>
          <p:nvPr/>
        </p:nvCxnSpPr>
        <p:spPr>
          <a:xfrm>
            <a:off x="7642999" y="4656035"/>
            <a:ext cx="0" cy="610830"/>
          </a:xfrm>
          <a:prstGeom prst="straightConnector1">
            <a:avLst/>
          </a:prstGeom>
          <a:ln w="19050">
            <a:solidFill>
              <a:srgbClr val="50E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6FE4A7-AD6E-BD43-AC68-E8A941E03CDA}"/>
              </a:ext>
            </a:extLst>
          </p:cNvPr>
          <p:cNvCxnSpPr/>
          <p:nvPr/>
        </p:nvCxnSpPr>
        <p:spPr>
          <a:xfrm>
            <a:off x="11464622" y="4656035"/>
            <a:ext cx="0" cy="610830"/>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C951E0-0C18-9B46-9BB6-2F5DC6A0DA62}"/>
              </a:ext>
            </a:extLst>
          </p:cNvPr>
          <p:cNvCxnSpPr/>
          <p:nvPr/>
        </p:nvCxnSpPr>
        <p:spPr>
          <a:xfrm>
            <a:off x="9175581" y="2891436"/>
            <a:ext cx="0" cy="1338792"/>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211B98-B412-0648-951B-7154A6A6E2EC}"/>
              </a:ext>
            </a:extLst>
          </p:cNvPr>
          <p:cNvCxnSpPr/>
          <p:nvPr/>
        </p:nvCxnSpPr>
        <p:spPr>
          <a:xfrm>
            <a:off x="9945454" y="2891436"/>
            <a:ext cx="0" cy="1338792"/>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E51184-F5DC-BC43-845D-6C9FEAF75AC9}"/>
              </a:ext>
            </a:extLst>
          </p:cNvPr>
          <p:cNvCxnSpPr/>
          <p:nvPr/>
        </p:nvCxnSpPr>
        <p:spPr>
          <a:xfrm flipV="1">
            <a:off x="7642999" y="4230227"/>
            <a:ext cx="1532582" cy="425808"/>
          </a:xfrm>
          <a:prstGeom prst="line">
            <a:avLst/>
          </a:prstGeom>
          <a:ln w="190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A04D9C-42AE-0A4C-B373-F2C281D3519D}"/>
              </a:ext>
            </a:extLst>
          </p:cNvPr>
          <p:cNvCxnSpPr>
            <a:cxnSpLocks/>
          </p:cNvCxnSpPr>
          <p:nvPr/>
        </p:nvCxnSpPr>
        <p:spPr>
          <a:xfrm flipH="1" flipV="1">
            <a:off x="9932040" y="4230227"/>
            <a:ext cx="1532582" cy="42580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DF0CD65-8405-4D0C-A749-9CA060E0F410}"/>
              </a:ext>
            </a:extLst>
          </p:cNvPr>
          <p:cNvSpPr/>
          <p:nvPr/>
        </p:nvSpPr>
        <p:spPr>
          <a:xfrm>
            <a:off x="419813" y="1593836"/>
            <a:ext cx="6279094" cy="4647811"/>
          </a:xfrm>
          <a:prstGeom prst="rect">
            <a:avLst/>
          </a:prstGeom>
          <a:noFill/>
          <a:ln>
            <a:noFill/>
            <a:prstDash val="dash"/>
          </a:ln>
        </p:spPr>
        <p:txBody>
          <a:bodyPr wrap="square">
            <a:spAutoFit/>
          </a:bodyPr>
          <a:lstStyle/>
          <a:p>
            <a:pPr defTabSz="914191">
              <a:spcBef>
                <a:spcPts val="400"/>
              </a:spcBef>
              <a:spcAft>
                <a:spcPts val="400"/>
              </a:spcAft>
              <a:defRPr/>
            </a:pPr>
            <a:r>
              <a:rPr lang="en-US" sz="1600" b="1" dirty="0">
                <a:latin typeface="Segoe UI"/>
                <a:cs typeface="Segoe UI Semilight" panose="020B0402040204020203" pitchFamily="34" charset="0"/>
              </a:rPr>
              <a:t>Data plane </a:t>
            </a:r>
            <a:r>
              <a:rPr lang="en-US" sz="1600" dirty="0">
                <a:latin typeface="Segoe UI"/>
                <a:cs typeface="Segoe UI Semilight" panose="020B0402040204020203" pitchFamily="34" charset="0"/>
              </a:rPr>
              <a:t>(replication data) </a:t>
            </a:r>
            <a:r>
              <a:rPr lang="en-US" sz="1601" b="1" dirty="0">
                <a:cs typeface="Segoe UI Semilight" panose="020B0402040204020203" pitchFamily="34" charset="0"/>
              </a:rPr>
              <a:t>and control plane </a:t>
            </a:r>
            <a:r>
              <a:rPr lang="en-US" sz="1601" dirty="0">
                <a:gradFill>
                  <a:gsLst>
                    <a:gs pos="2917">
                      <a:srgbClr val="1A1A1A"/>
                    </a:gs>
                    <a:gs pos="30000">
                      <a:srgbClr val="1A1A1A"/>
                    </a:gs>
                  </a:gsLst>
                  <a:lin ang="5400000" scaled="0"/>
                </a:gradFill>
                <a:cs typeface="Segoe UI Semilight" panose="020B0402040204020203" pitchFamily="34" charset="0"/>
              </a:rPr>
              <a:t>(replication orchestration) can be routed through ExpressRoute private peering or VPN connections using Azure Migrate Private Link support.</a:t>
            </a:r>
          </a:p>
          <a:p>
            <a:pPr defTabSz="914191">
              <a:spcBef>
                <a:spcPts val="400"/>
              </a:spcBef>
              <a:spcAft>
                <a:spcPts val="1200"/>
              </a:spcAft>
              <a:defRPr/>
            </a:pPr>
            <a:endParaRPr lang="en-US" sz="1600" b="1" dirty="0">
              <a:gradFill>
                <a:gsLst>
                  <a:gs pos="2917">
                    <a:srgbClr val="1A1A1A"/>
                  </a:gs>
                  <a:gs pos="30000">
                    <a:srgbClr val="1A1A1A"/>
                  </a:gs>
                </a:gsLst>
                <a:lin ang="5400000" scaled="0"/>
              </a:gradFill>
              <a:latin typeface="Segoe UI"/>
              <a:cs typeface="Segoe UI Semilight" panose="020B0402040204020203" pitchFamily="34" charset="0"/>
            </a:endParaRPr>
          </a:p>
          <a:p>
            <a:r>
              <a:rPr kumimoji="0" lang="en-US" sz="1600" b="1" i="1"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Note:</a:t>
            </a:r>
            <a:r>
              <a:rPr kumimoji="0" lang="en-US" sz="1600" b="1" i="1"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Semilight" panose="020B0402040204020203" pitchFamily="34" charset="0"/>
              </a:rPr>
              <a:t> </a:t>
            </a:r>
          </a:p>
          <a:p>
            <a:pPr algn="l"/>
            <a:r>
              <a:rPr lang="en-US" sz="1600" b="0" i="1" u="sng" dirty="0">
                <a:gradFill>
                  <a:gsLst>
                    <a:gs pos="2917">
                      <a:srgbClr val="1A1A1A"/>
                    </a:gs>
                    <a:gs pos="30000">
                      <a:srgbClr val="1A1A1A"/>
                    </a:gs>
                  </a:gsLst>
                  <a:lin ang="5400000" scaled="0"/>
                </a:gradFill>
                <a:effectLst/>
                <a:latin typeface="Segoe UI"/>
                <a:cs typeface="Segoe UI Semilight" panose="020B0402040204020203" pitchFamily="34" charset="0"/>
              </a:rPr>
              <a:t>URL access:</a:t>
            </a:r>
            <a:r>
              <a:rPr lang="en-US" sz="1600" b="0" i="1" dirty="0">
                <a:gradFill>
                  <a:gsLst>
                    <a:gs pos="2917">
                      <a:srgbClr val="1A1A1A"/>
                    </a:gs>
                    <a:gs pos="30000">
                      <a:srgbClr val="1A1A1A"/>
                    </a:gs>
                  </a:gsLst>
                  <a:lin ang="5400000" scaled="0"/>
                </a:gradFill>
                <a:effectLst/>
                <a:latin typeface="Segoe UI"/>
                <a:cs typeface="Segoe UI Semilight" panose="020B0402040204020203" pitchFamily="34" charset="0"/>
              </a:rPr>
              <a:t> </a:t>
            </a:r>
          </a:p>
          <a:p>
            <a:pPr algn="l"/>
            <a:r>
              <a:rPr lang="en-US" sz="1600" b="0" i="0" dirty="0">
                <a:gradFill>
                  <a:gsLst>
                    <a:gs pos="2917">
                      <a:srgbClr val="1A1A1A"/>
                    </a:gs>
                    <a:gs pos="30000">
                      <a:srgbClr val="1A1A1A"/>
                    </a:gs>
                  </a:gsLst>
                  <a:lin ang="5400000" scaled="0"/>
                </a:gradFill>
                <a:effectLst/>
                <a:latin typeface="Segoe UI"/>
                <a:cs typeface="Segoe UI Semilight" panose="020B0402040204020203" pitchFamily="34" charset="0"/>
              </a:rPr>
              <a:t>You</a:t>
            </a:r>
            <a:r>
              <a:rPr lang="en-US" sz="1600" b="0" i="0" dirty="0">
                <a:solidFill>
                  <a:srgbClr val="171717"/>
                </a:solidFill>
                <a:effectLst/>
                <a:latin typeface="Segoe UI" panose="020B0502040204020203" pitchFamily="34" charset="0"/>
              </a:rPr>
              <a:t> will need access to the following URLs over and above private link access:</a:t>
            </a: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*.blob.core.windows.com </a:t>
            </a:r>
            <a:endParaRPr lang="en-US" sz="14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https://management.azure.com </a:t>
            </a: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https://login.microsoftonline.com</a:t>
            </a:r>
          </a:p>
          <a:p>
            <a:pPr marL="285750" indent="-285750" algn="l">
              <a:buFont typeface="Arial" panose="020B0604020202020204" pitchFamily="34" charset="0"/>
              <a:buChar char="•"/>
            </a:pPr>
            <a:r>
              <a:rPr lang="en-US" sz="1400" i="1" dirty="0">
                <a:solidFill>
                  <a:srgbClr val="171717"/>
                </a:solidFill>
                <a:latin typeface="Segoe UI" panose="020B0502040204020203" pitchFamily="34" charset="0"/>
              </a:rPr>
              <a:t>https://login.windows.net</a:t>
            </a:r>
            <a:endParaRPr lang="en-US" sz="1400" b="0" i="1" dirty="0">
              <a:solidFill>
                <a:srgbClr val="171717"/>
              </a:solidFill>
              <a:effectLst/>
              <a:latin typeface="Segoe UI" panose="020B0502040204020203" pitchFamily="34" charset="0"/>
            </a:endParaRPr>
          </a:p>
          <a:p>
            <a:pPr marL="285750" indent="-285750" algn="l">
              <a:buFont typeface="Arial" panose="020B0604020202020204" pitchFamily="34" charset="0"/>
              <a:buChar char="•"/>
            </a:pPr>
            <a:r>
              <a:rPr lang="en-US" sz="1400" b="0" i="1" dirty="0">
                <a:solidFill>
                  <a:srgbClr val="171717"/>
                </a:solidFill>
                <a:effectLst/>
                <a:latin typeface="Segoe UI" panose="020B0502040204020203" pitchFamily="34" charset="0"/>
              </a:rPr>
              <a:t>https://www.live.com </a:t>
            </a:r>
            <a:r>
              <a:rPr lang="en-US" sz="1400" b="0" dirty="0">
                <a:solidFill>
                  <a:srgbClr val="171717"/>
                </a:solidFill>
                <a:effectLst/>
                <a:latin typeface="Segoe UI" panose="020B0502040204020203" pitchFamily="34" charset="0"/>
              </a:rPr>
              <a:t>and</a:t>
            </a:r>
            <a:endParaRPr lang="en-US" sz="14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US" sz="1400" i="1" dirty="0">
                <a:solidFill>
                  <a:srgbClr val="171717"/>
                </a:solidFill>
                <a:latin typeface="Segoe UI" panose="020B0502040204020203" pitchFamily="34" charset="0"/>
              </a:rPr>
              <a:t>https://www.microsoft.com</a:t>
            </a:r>
          </a:p>
          <a:p>
            <a:pPr algn="l"/>
            <a:endParaRPr lang="en-US" sz="1600" u="sng" dirty="0">
              <a:solidFill>
                <a:srgbClr val="171717"/>
              </a:solidFill>
              <a:latin typeface="Segoe UI" panose="020B0502040204020203" pitchFamily="34" charset="0"/>
            </a:endParaRPr>
          </a:p>
          <a:p>
            <a:pPr marR="0" lvl="0" algn="l" defTabSz="914191" rtl="0" eaLnBrk="1" fontAlgn="auto" latinLnBrk="0" hangingPunct="1">
              <a:lnSpc>
                <a:spcPct val="100000"/>
              </a:lnSpc>
              <a:spcBef>
                <a:spcPts val="0"/>
              </a:spcBef>
              <a:spcAft>
                <a:spcPts val="0"/>
              </a:spcAft>
              <a:buClrTx/>
              <a:buSzTx/>
              <a:tabLst/>
              <a:defRPr/>
            </a:pPr>
            <a:r>
              <a:rPr kumimoji="0" lang="en-US" sz="1600" b="0" i="1" u="sng" strike="noStrike" kern="1200" cap="none" spc="0" normalizeH="0" baseline="0" noProof="0">
                <a:ln>
                  <a:noFill/>
                </a:ln>
                <a:solidFill>
                  <a:srgbClr val="171717"/>
                </a:solidFill>
                <a:effectLst/>
                <a:uLnTx/>
                <a:uFillTx/>
                <a:latin typeface="Segoe UI" panose="020B0502040204020203" pitchFamily="34" charset="0"/>
                <a:ea typeface="+mn-ea"/>
                <a:cs typeface="+mn-cs"/>
              </a:rPr>
              <a:t>Azure Migrate project configuration: </a:t>
            </a:r>
          </a:p>
          <a:p>
            <a:pPr defTabSz="914191">
              <a:spcBef>
                <a:spcPts val="400"/>
              </a:spcBef>
              <a:spcAft>
                <a:spcPts val="400"/>
              </a:spcAft>
              <a:defRPr/>
            </a:pPr>
            <a:r>
              <a:rPr lang="en-US" sz="1600">
                <a:gradFill>
                  <a:gsLst>
                    <a:gs pos="2917">
                      <a:srgbClr val="1A1A1A"/>
                    </a:gs>
                    <a:gs pos="30000">
                      <a:srgbClr val="1A1A1A"/>
                    </a:gs>
                  </a:gsLst>
                  <a:lin ang="5400000" scaled="0"/>
                </a:gradFill>
                <a:latin typeface="Segoe UI"/>
                <a:cs typeface="Segoe UI Semilight" panose="020B0402040204020203" pitchFamily="34" charset="0"/>
              </a:rPr>
              <a:t>The </a:t>
            </a:r>
            <a:r>
              <a:rPr lang="en-US" sz="1600" dirty="0">
                <a:gradFill>
                  <a:gsLst>
                    <a:gs pos="2917">
                      <a:srgbClr val="1A1A1A"/>
                    </a:gs>
                    <a:gs pos="30000">
                      <a:srgbClr val="1A1A1A"/>
                    </a:gs>
                  </a:gsLst>
                  <a:lin ang="5400000" scaled="0"/>
                </a:gradFill>
                <a:latin typeface="Segoe UI"/>
                <a:cs typeface="Segoe UI Semilight" panose="020B0402040204020203" pitchFamily="34" charset="0"/>
              </a:rPr>
              <a:t>Azure Migrate project should be configured for private connectivity (should not be configured with public endpoint). </a:t>
            </a:r>
          </a:p>
        </p:txBody>
      </p:sp>
      <p:grpSp>
        <p:nvGrpSpPr>
          <p:cNvPr id="48" name="Group 47">
            <a:extLst>
              <a:ext uri="{FF2B5EF4-FFF2-40B4-BE49-F238E27FC236}">
                <a16:creationId xmlns:a16="http://schemas.microsoft.com/office/drawing/2014/main" id="{6DACD027-2AC6-4118-BEAC-5AFED1336123}"/>
              </a:ext>
            </a:extLst>
          </p:cNvPr>
          <p:cNvGrpSpPr/>
          <p:nvPr/>
        </p:nvGrpSpPr>
        <p:grpSpPr>
          <a:xfrm>
            <a:off x="8552573" y="1706119"/>
            <a:ext cx="427316" cy="386013"/>
            <a:chOff x="5118964" y="3771564"/>
            <a:chExt cx="642073" cy="596676"/>
          </a:xfrm>
        </p:grpSpPr>
        <p:sp>
          <p:nvSpPr>
            <p:cNvPr id="49" name="Rectangle 48">
              <a:extLst>
                <a:ext uri="{FF2B5EF4-FFF2-40B4-BE49-F238E27FC236}">
                  <a16:creationId xmlns:a16="http://schemas.microsoft.com/office/drawing/2014/main" id="{CE81B740-2574-4585-A43A-A6C06BDE3F37}"/>
                </a:ext>
              </a:extLst>
            </p:cNvPr>
            <p:cNvSpPr/>
            <p:nvPr/>
          </p:nvSpPr>
          <p:spPr bwMode="auto">
            <a:xfrm>
              <a:off x="5141901" y="3805511"/>
              <a:ext cx="569259" cy="3950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latin typeface="+mj-lt"/>
                <a:ea typeface="Segoe UI" pitchFamily="34" charset="0"/>
                <a:cs typeface="Segoe UI" pitchFamily="34" charset="0"/>
              </a:endParaRPr>
            </a:p>
          </p:txBody>
        </p:sp>
        <p:grpSp>
          <p:nvGrpSpPr>
            <p:cNvPr id="50" name="Group 4">
              <a:extLst>
                <a:ext uri="{FF2B5EF4-FFF2-40B4-BE49-F238E27FC236}">
                  <a16:creationId xmlns:a16="http://schemas.microsoft.com/office/drawing/2014/main" id="{C11BB390-6B6B-411E-8614-19DEB0431C07}"/>
                </a:ext>
              </a:extLst>
            </p:cNvPr>
            <p:cNvGrpSpPr>
              <a:grpSpLocks noChangeAspect="1"/>
            </p:cNvGrpSpPr>
            <p:nvPr/>
          </p:nvGrpSpPr>
          <p:grpSpPr bwMode="auto">
            <a:xfrm>
              <a:off x="5118964" y="3771564"/>
              <a:ext cx="642073" cy="596676"/>
              <a:chOff x="4030" y="1558"/>
              <a:chExt cx="341" cy="312"/>
            </a:xfrm>
            <a:solidFill>
              <a:srgbClr val="D83B01"/>
            </a:solidFill>
          </p:grpSpPr>
          <p:sp>
            <p:nvSpPr>
              <p:cNvPr id="52" name="Freeform 5">
                <a:extLst>
                  <a:ext uri="{FF2B5EF4-FFF2-40B4-BE49-F238E27FC236}">
                    <a16:creationId xmlns:a16="http://schemas.microsoft.com/office/drawing/2014/main" id="{D731A637-1ED6-4142-861E-19816DBC9563}"/>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4" name="Freeform 6">
                <a:extLst>
                  <a:ext uri="{FF2B5EF4-FFF2-40B4-BE49-F238E27FC236}">
                    <a16:creationId xmlns:a16="http://schemas.microsoft.com/office/drawing/2014/main" id="{AE9C483B-EE07-47EB-90D1-E927E1ED07D1}"/>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6" name="Freeform 7">
                <a:extLst>
                  <a:ext uri="{FF2B5EF4-FFF2-40B4-BE49-F238E27FC236}">
                    <a16:creationId xmlns:a16="http://schemas.microsoft.com/office/drawing/2014/main" id="{CD509AE7-8AAC-4A03-8A0C-2A37BC062273}"/>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sp>
            <p:nvSpPr>
              <p:cNvPr id="58" name="Freeform 8">
                <a:extLst>
                  <a:ext uri="{FF2B5EF4-FFF2-40B4-BE49-F238E27FC236}">
                    <a16:creationId xmlns:a16="http://schemas.microsoft.com/office/drawing/2014/main" id="{06CD3D2A-E64E-4A5C-8BBC-5ECB6AE981C4}"/>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latin typeface="+mj-lt"/>
                </a:endParaRPr>
              </a:p>
            </p:txBody>
          </p:sp>
        </p:grpSp>
      </p:grpSp>
      <p:sp>
        <p:nvSpPr>
          <p:cNvPr id="63" name="TextBox 62">
            <a:extLst>
              <a:ext uri="{FF2B5EF4-FFF2-40B4-BE49-F238E27FC236}">
                <a16:creationId xmlns:a16="http://schemas.microsoft.com/office/drawing/2014/main" id="{26C9B642-23F6-487B-8CF6-26CB546C90D3}"/>
              </a:ext>
            </a:extLst>
          </p:cNvPr>
          <p:cNvSpPr txBox="1"/>
          <p:nvPr/>
        </p:nvSpPr>
        <p:spPr>
          <a:xfrm>
            <a:off x="8198183" y="2162784"/>
            <a:ext cx="1148963" cy="622511"/>
          </a:xfrm>
          <a:prstGeom prst="rect">
            <a:avLst/>
          </a:prstGeom>
          <a:noFill/>
        </p:spPr>
        <p:txBody>
          <a:bodyPr wrap="square" rtlCol="0">
            <a:spAutoFit/>
          </a:bodyPr>
          <a:lstStyle/>
          <a:p>
            <a:pPr algn="ctr" defTabSz="932418">
              <a:defRPr/>
            </a:pPr>
            <a:r>
              <a:rPr lang="en-US" sz="1122" kern="0">
                <a:latin typeface="+mj-lt"/>
              </a:rPr>
              <a:t>Replication appliance</a:t>
            </a:r>
          </a:p>
          <a:p>
            <a:pPr algn="ctr" defTabSz="932418">
              <a:defRPr/>
            </a:pPr>
            <a:r>
              <a:rPr lang="en-US" sz="1122" kern="0">
                <a:latin typeface="+mj-lt"/>
              </a:rPr>
              <a:t>(agent-based)</a:t>
            </a:r>
          </a:p>
        </p:txBody>
      </p:sp>
      <p:sp>
        <p:nvSpPr>
          <p:cNvPr id="64" name="TextBox 63">
            <a:extLst>
              <a:ext uri="{FF2B5EF4-FFF2-40B4-BE49-F238E27FC236}">
                <a16:creationId xmlns:a16="http://schemas.microsoft.com/office/drawing/2014/main" id="{D136D4D4-BB8D-4BFE-A414-7350C5C54256}"/>
              </a:ext>
            </a:extLst>
          </p:cNvPr>
          <p:cNvSpPr txBox="1"/>
          <p:nvPr/>
        </p:nvSpPr>
        <p:spPr>
          <a:xfrm>
            <a:off x="9554860" y="2142465"/>
            <a:ext cx="1067784" cy="622511"/>
          </a:xfrm>
          <a:prstGeom prst="rect">
            <a:avLst/>
          </a:prstGeom>
          <a:noFill/>
        </p:spPr>
        <p:txBody>
          <a:bodyPr wrap="square" rtlCol="0">
            <a:spAutoFit/>
          </a:bodyPr>
          <a:lstStyle/>
          <a:p>
            <a:pPr algn="ctr" defTabSz="932418">
              <a:defRPr/>
            </a:pPr>
            <a:r>
              <a:rPr lang="en-US" sz="1122" kern="0">
                <a:latin typeface="+mj-lt"/>
              </a:rPr>
              <a:t>Hyper-V Replication Provider</a:t>
            </a:r>
          </a:p>
        </p:txBody>
      </p:sp>
      <p:sp>
        <p:nvSpPr>
          <p:cNvPr id="65" name="Freeform 342">
            <a:extLst>
              <a:ext uri="{FF2B5EF4-FFF2-40B4-BE49-F238E27FC236}">
                <a16:creationId xmlns:a16="http://schemas.microsoft.com/office/drawing/2014/main" id="{46F27A08-E757-4735-B007-DBE91F1A7E1E}"/>
              </a:ext>
            </a:extLst>
          </p:cNvPr>
          <p:cNvSpPr>
            <a:spLocks noEditPoints="1"/>
          </p:cNvSpPr>
          <p:nvPr/>
        </p:nvSpPr>
        <p:spPr bwMode="auto">
          <a:xfrm>
            <a:off x="9909690" y="1717728"/>
            <a:ext cx="323775" cy="322156"/>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chemeClr val="tx2"/>
          </a:solidFill>
          <a:ln>
            <a:noFill/>
          </a:ln>
        </p:spPr>
        <p:style>
          <a:lnRef idx="2">
            <a:schemeClr val="dk1"/>
          </a:lnRef>
          <a:fillRef idx="1">
            <a:schemeClr val="lt1"/>
          </a:fillRef>
          <a:effectRef idx="0">
            <a:schemeClr val="dk1"/>
          </a:effectRef>
          <a:fontRef idx="minor">
            <a:schemeClr val="dk1"/>
          </a:fontRef>
        </p:style>
        <p:txBody>
          <a:bodyPr vert="horz" wrap="square" lIns="93247" tIns="46623" rIns="93247" bIns="46623" numCol="1" anchor="t" anchorCtr="0" compatLnSpc="1">
            <a:prstTxWarp prst="textNoShape">
              <a:avLst/>
            </a:prstTxWarp>
          </a:bodyPr>
          <a:lstStyle/>
          <a:p>
            <a:pPr defTabSz="932418">
              <a:defRPr/>
            </a:pPr>
            <a:endParaRPr lang="en-US" sz="1836" kern="0">
              <a:solidFill>
                <a:schemeClr val="tx1"/>
              </a:solidFill>
              <a:latin typeface="+mj-lt"/>
            </a:endParaRPr>
          </a:p>
        </p:txBody>
      </p:sp>
      <p:sp>
        <p:nvSpPr>
          <p:cNvPr id="8" name="TextBox 7">
            <a:extLst>
              <a:ext uri="{FF2B5EF4-FFF2-40B4-BE49-F238E27FC236}">
                <a16:creationId xmlns:a16="http://schemas.microsoft.com/office/drawing/2014/main" id="{5BC7EB73-9E5B-48CC-89FD-42DE22DD5D6E}"/>
              </a:ext>
            </a:extLst>
          </p:cNvPr>
          <p:cNvSpPr txBox="1"/>
          <p:nvPr/>
        </p:nvSpPr>
        <p:spPr>
          <a:xfrm>
            <a:off x="6986329" y="2878479"/>
            <a:ext cx="2192557" cy="265009"/>
          </a:xfrm>
          <a:prstGeom prst="rect">
            <a:avLst/>
          </a:prstGeom>
          <a:noFill/>
        </p:spPr>
        <p:txBody>
          <a:bodyPr wrap="square" rtlCol="0">
            <a:spAutoFit/>
          </a:bodyPr>
          <a:lstStyle/>
          <a:p>
            <a:pPr algn="ctr" defTabSz="932418">
              <a:defRPr/>
            </a:pPr>
            <a:r>
              <a:rPr lang="en-US" sz="1122" kern="0">
                <a:solidFill>
                  <a:prstClr val="black"/>
                </a:solidFill>
                <a:latin typeface="+mj-lt"/>
              </a:rPr>
              <a:t>On-premises environment</a:t>
            </a:r>
          </a:p>
        </p:txBody>
      </p:sp>
      <p:sp>
        <p:nvSpPr>
          <p:cNvPr id="5" name="Text Placeholder 4">
            <a:extLst>
              <a:ext uri="{FF2B5EF4-FFF2-40B4-BE49-F238E27FC236}">
                <a16:creationId xmlns:a16="http://schemas.microsoft.com/office/drawing/2014/main" id="{1EE3A986-7992-4381-AA7D-A65CFB1DBA89}"/>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Hyper-V and agent-based migrations</a:t>
            </a:r>
          </a:p>
        </p:txBody>
      </p:sp>
    </p:spTree>
    <p:extLst>
      <p:ext uri="{BB962C8B-B14F-4D97-AF65-F5344CB8AC3E}">
        <p14:creationId xmlns:p14="http://schemas.microsoft.com/office/powerpoint/2010/main" val="3697130397"/>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a:latin typeface="Segoe UI Semibold (Headings)"/>
                <a:cs typeface="Segoe UI Semibold" panose="020B0702040204020203" pitchFamily="34" charset="0"/>
              </a:rPr>
              <a:t>Azure Migrate Private Link Support</a:t>
            </a:r>
            <a:endParaRPr lang="en-US"/>
          </a:p>
        </p:txBody>
      </p:sp>
    </p:spTree>
    <p:extLst>
      <p:ext uri="{BB962C8B-B14F-4D97-AF65-F5344CB8AC3E}">
        <p14:creationId xmlns:p14="http://schemas.microsoft.com/office/powerpoint/2010/main" val="16312432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5A9FCE9-BC28-4698-8E8B-2FB3E9765637}"/>
              </a:ext>
            </a:extLst>
          </p:cNvPr>
          <p:cNvSpPr txBox="1"/>
          <p:nvPr/>
        </p:nvSpPr>
        <p:spPr>
          <a:xfrm>
            <a:off x="356460" y="1898425"/>
            <a:ext cx="2594004" cy="2338974"/>
          </a:xfrm>
          <a:prstGeom prst="rect">
            <a:avLst/>
          </a:prstGeom>
          <a:noFill/>
        </p:spPr>
        <p:txBody>
          <a:bodyPr wrap="square" rtlCol="0">
            <a:spAutoFit/>
          </a:bodyPr>
          <a:lstStyle/>
          <a:p>
            <a:pPr defTabSz="932563">
              <a:defRPr/>
            </a:pPr>
            <a:r>
              <a:rPr lang="en-US" sz="2000">
                <a:solidFill>
                  <a:prstClr val="black"/>
                </a:solidFill>
                <a:latin typeface="+mj-lt"/>
                <a:cs typeface="Segoe UI" panose="020B0502040204020203" pitchFamily="34" charset="0"/>
              </a:rPr>
              <a:t>Multiple scenarios</a:t>
            </a:r>
          </a:p>
          <a:p>
            <a:pPr defTabSz="932563">
              <a:defRPr/>
            </a:pPr>
            <a:endParaRPr lang="en-US" sz="1399">
              <a:solidFill>
                <a:prstClr val="black"/>
              </a:solidFill>
              <a:latin typeface="Segoe UI"/>
            </a:endParaRPr>
          </a:p>
          <a:p>
            <a:pPr defTabSz="932563">
              <a:defRPr/>
            </a:pPr>
            <a:r>
              <a:rPr lang="en-US" sz="1400">
                <a:solidFill>
                  <a:srgbClr val="4C4C51"/>
                </a:solidFill>
                <a:latin typeface="Segoe UI" panose="020B0502040204020203" pitchFamily="34" charset="0"/>
                <a:cs typeface="Segoe UI" panose="020B0502040204020203" pitchFamily="34" charset="0"/>
              </a:rPr>
              <a:t>Coverage for servers (Windows/Linux), databases, VDI, web apps, and large volumes of data</a:t>
            </a:r>
          </a:p>
          <a:p>
            <a:pPr defTabSz="932563">
              <a:defRPr/>
            </a:pPr>
            <a:endParaRPr lang="en-US" sz="1400">
              <a:solidFill>
                <a:srgbClr val="4C4C51"/>
              </a:solidFill>
              <a:latin typeface="Segoe UI" panose="020B0502040204020203" pitchFamily="34" charset="0"/>
              <a:cs typeface="Segoe UI" panose="020B0502040204020203" pitchFamily="34" charset="0"/>
            </a:endParaRPr>
          </a:p>
          <a:p>
            <a:pPr defTabSz="932563">
              <a:defRPr/>
            </a:pPr>
            <a:r>
              <a:rPr lang="en-US" sz="1400">
                <a:solidFill>
                  <a:srgbClr val="4C4C51"/>
                </a:solidFill>
                <a:latin typeface="Segoe UI" panose="020B0502040204020203" pitchFamily="34" charset="0"/>
                <a:cs typeface="Segoe UI" panose="020B0502040204020203" pitchFamily="34" charset="0"/>
              </a:rPr>
              <a:t>Migration targets include Azure VMs, AVS, App Service and Azure SQL</a:t>
            </a:r>
          </a:p>
        </p:txBody>
      </p:sp>
      <p:sp>
        <p:nvSpPr>
          <p:cNvPr id="28" name="Title 1">
            <a:extLst>
              <a:ext uri="{FF2B5EF4-FFF2-40B4-BE49-F238E27FC236}">
                <a16:creationId xmlns:a16="http://schemas.microsoft.com/office/drawing/2014/main" id="{BECD9960-6DF9-4966-B2D6-F0D932774082}"/>
              </a:ext>
            </a:extLst>
          </p:cNvPr>
          <p:cNvSpPr txBox="1">
            <a:spLocks/>
          </p:cNvSpPr>
          <p:nvPr/>
        </p:nvSpPr>
        <p:spPr>
          <a:xfrm>
            <a:off x="495981" y="5911451"/>
            <a:ext cx="11601425"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Semibold (Headings)"/>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0F6311FD-E7A6-4C56-83BD-88CA0BD89C14}"/>
              </a:ext>
            </a:extLst>
          </p:cNvPr>
          <p:cNvSpPr/>
          <p:nvPr/>
        </p:nvSpPr>
        <p:spPr>
          <a:xfrm>
            <a:off x="3423343" y="1522922"/>
            <a:ext cx="9534534" cy="5191748"/>
          </a:xfrm>
          <a:prstGeom prst="roundRect">
            <a:avLst>
              <a:gd name="adj" fmla="val 2995"/>
            </a:avLst>
          </a:prstGeom>
          <a:solidFill>
            <a:schemeClr val="tx1"/>
          </a:solidFill>
          <a:ln w="19050">
            <a:solidFill>
              <a:schemeClr val="bg1">
                <a:lumMod val="65000"/>
              </a:schemeClr>
            </a:solidFill>
          </a:ln>
          <a:effectLst>
            <a:outerShdw blurRad="355600" dist="533400" dir="10980000" sx="96000" sy="96000" algn="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Segoe UI"/>
            </a:endParaRPr>
          </a:p>
        </p:txBody>
      </p:sp>
      <p:pic>
        <p:nvPicPr>
          <p:cNvPr id="15" name="Picture 14">
            <a:extLst>
              <a:ext uri="{FF2B5EF4-FFF2-40B4-BE49-F238E27FC236}">
                <a16:creationId xmlns:a16="http://schemas.microsoft.com/office/drawing/2014/main" id="{97602D7B-2F64-447F-BECE-EA8BB889554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788879" y="1898425"/>
            <a:ext cx="8803461" cy="4440742"/>
          </a:xfrm>
          <a:prstGeom prst="rect">
            <a:avLst/>
          </a:prstGeom>
        </p:spPr>
      </p:pic>
      <p:sp>
        <p:nvSpPr>
          <p:cNvPr id="11" name="Text Placeholder 10">
            <a:extLst>
              <a:ext uri="{FF2B5EF4-FFF2-40B4-BE49-F238E27FC236}">
                <a16:creationId xmlns:a16="http://schemas.microsoft.com/office/drawing/2014/main" id="{D90A74E4-D033-244F-8BBF-AB016E603C68}"/>
              </a:ext>
            </a:extLst>
          </p:cNvPr>
          <p:cNvSpPr>
            <a:spLocks noGrp="1"/>
          </p:cNvSpPr>
          <p:nvPr>
            <p:ph type="body" sz="quarter" idx="10"/>
          </p:nvPr>
        </p:nvSpPr>
        <p:spPr>
          <a:xfrm>
            <a:off x="465138" y="898382"/>
            <a:ext cx="11887195" cy="492443"/>
          </a:xfrm>
        </p:spPr>
        <p:txBody>
          <a:bodyPr/>
          <a:lstStyle/>
          <a:p>
            <a:r>
              <a:rPr lang="en-US"/>
              <a:t>A central hub of tools for your datacenter cloud migration</a:t>
            </a:r>
          </a:p>
        </p:txBody>
      </p:sp>
      <p:sp>
        <p:nvSpPr>
          <p:cNvPr id="10" name="Title 9">
            <a:extLst>
              <a:ext uri="{FF2B5EF4-FFF2-40B4-BE49-F238E27FC236}">
                <a16:creationId xmlns:a16="http://schemas.microsoft.com/office/drawing/2014/main" id="{A78D8B18-2C28-6B43-B3A0-D2E53B6355CC}"/>
              </a:ext>
            </a:extLst>
          </p:cNvPr>
          <p:cNvSpPr>
            <a:spLocks noGrp="1"/>
          </p:cNvSpPr>
          <p:nvPr>
            <p:ph type="title"/>
          </p:nvPr>
        </p:nvSpPr>
        <p:spPr>
          <a:xfrm>
            <a:off x="465138" y="441332"/>
            <a:ext cx="11530584" cy="830020"/>
          </a:xfrm>
        </p:spPr>
        <p:txBody>
          <a:bodyPr/>
          <a:lstStyle/>
          <a:p>
            <a:r>
              <a:rPr lang="en-US"/>
              <a:t>Azure Migrate</a:t>
            </a:r>
          </a:p>
        </p:txBody>
      </p:sp>
    </p:spTree>
    <p:extLst>
      <p:ext uri="{BB962C8B-B14F-4D97-AF65-F5344CB8AC3E}">
        <p14:creationId xmlns:p14="http://schemas.microsoft.com/office/powerpoint/2010/main" val="3213071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anim calcmode="lin" valueType="num">
                                      <p:cBhvr>
                                        <p:cTn id="18" dur="500" fill="hold"/>
                                        <p:tgtEl>
                                          <p:spTgt spid="49"/>
                                        </p:tgtEl>
                                        <p:attrNameLst>
                                          <p:attrName>ppt_x</p:attrName>
                                        </p:attrNameLst>
                                      </p:cBhvr>
                                      <p:tavLst>
                                        <p:tav tm="0">
                                          <p:val>
                                            <p:strVal val="#ppt_x"/>
                                          </p:val>
                                        </p:tav>
                                        <p:tav tm="100000">
                                          <p:val>
                                            <p:strVal val="#ppt_x"/>
                                          </p:val>
                                        </p:tav>
                                      </p:tavLst>
                                    </p:anim>
                                    <p:anim calcmode="lin" valueType="num">
                                      <p:cBhvr>
                                        <p:cTn id="19"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6" y="960438"/>
            <a:ext cx="11669714" cy="3629025"/>
          </a:xfrm>
        </p:spPr>
        <p:txBody>
          <a:bodyPr anchor="ctr"/>
          <a:lstStyle/>
          <a:p>
            <a:pPr lvl="0"/>
            <a:r>
              <a:rPr lang="en-US" sz="4800" dirty="0">
                <a:latin typeface="Segoe UI Semibold (Headings)"/>
                <a:cs typeface="Segoe UI Semibold" panose="020B0702040204020203" pitchFamily="34" charset="0"/>
              </a:rPr>
              <a:t>Question 01: What is Private Link?</a:t>
            </a:r>
            <a:br>
              <a:rPr lang="en-US" sz="4800" dirty="0">
                <a:latin typeface="Segoe UI Semibold (Headings)"/>
                <a:cs typeface="Segoe UI Semibold" panose="020B0702040204020203" pitchFamily="34" charset="0"/>
              </a:rPr>
            </a:br>
            <a:r>
              <a:rPr lang="en-US" sz="4800" dirty="0">
                <a:latin typeface="Segoe UI Semibold (Headings)"/>
                <a:cs typeface="Segoe UI Semibold" panose="020B0702040204020203" pitchFamily="34" charset="0"/>
              </a:rPr>
              <a:t>Question 02: What about DNS integration?</a:t>
            </a:r>
            <a:br>
              <a:rPr lang="en-US" sz="4800" dirty="0">
                <a:latin typeface="Segoe UI Semibold (Headings)"/>
                <a:cs typeface="Segoe UI Semibold" panose="020B0702040204020203" pitchFamily="34" charset="0"/>
              </a:rPr>
            </a:br>
            <a:r>
              <a:rPr lang="en-US" sz="4800" dirty="0">
                <a:latin typeface="Segoe UI Semibold (Headings)"/>
                <a:cs typeface="Segoe UI Semibold" panose="020B0702040204020203" pitchFamily="34" charset="0"/>
              </a:rPr>
              <a:t>Question 03: What about </a:t>
            </a:r>
            <a:r>
              <a:rPr lang="en-US" sz="4800">
                <a:latin typeface="Segoe UI Semibold (Headings)"/>
                <a:cs typeface="Segoe UI Semibold" panose="020B0702040204020203" pitchFamily="34" charset="0"/>
              </a:rPr>
              <a:t>UDR support?</a:t>
            </a:r>
            <a:endParaRPr lang="en-US" dirty="0"/>
          </a:p>
        </p:txBody>
      </p:sp>
    </p:spTree>
    <p:extLst>
      <p:ext uri="{BB962C8B-B14F-4D97-AF65-F5344CB8AC3E}">
        <p14:creationId xmlns:p14="http://schemas.microsoft.com/office/powerpoint/2010/main" val="206944981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441332"/>
            <a:ext cx="11530584" cy="830020"/>
          </a:xfrm>
        </p:spPr>
        <p:txBody>
          <a:bodyPr/>
          <a:lstStyle/>
          <a:p>
            <a:r>
              <a:rPr lang="en-US"/>
              <a:t>Private Link: Capabilities</a:t>
            </a:r>
          </a:p>
        </p:txBody>
      </p:sp>
      <p:sp>
        <p:nvSpPr>
          <p:cNvPr id="16" name="Rectangle 15">
            <a:extLst>
              <a:ext uri="{FF2B5EF4-FFF2-40B4-BE49-F238E27FC236}">
                <a16:creationId xmlns:a16="http://schemas.microsoft.com/office/drawing/2014/main" id="{43C085DD-84A7-4661-B3C4-F57264A7F3B6}"/>
              </a:ext>
            </a:extLst>
          </p:cNvPr>
          <p:cNvSpPr/>
          <p:nvPr/>
        </p:nvSpPr>
        <p:spPr bwMode="auto">
          <a:xfrm>
            <a:off x="2033911" y="2025519"/>
            <a:ext cx="323340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Execute faster </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Leverage existing ExpressRoute private peering circuits for migrations at-scale</a:t>
            </a:r>
          </a:p>
        </p:txBody>
      </p:sp>
      <p:sp>
        <p:nvSpPr>
          <p:cNvPr id="18" name="Rectangle 17">
            <a:extLst>
              <a:ext uri="{FF2B5EF4-FFF2-40B4-BE49-F238E27FC236}">
                <a16:creationId xmlns:a16="http://schemas.microsoft.com/office/drawing/2014/main" id="{7179102C-7139-4CD6-A19A-5399964223AF}"/>
              </a:ext>
            </a:extLst>
          </p:cNvPr>
          <p:cNvSpPr/>
          <p:nvPr/>
        </p:nvSpPr>
        <p:spPr bwMode="auto">
          <a:xfrm>
            <a:off x="7448830" y="2039480"/>
            <a:ext cx="3186449"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dirty="0">
                <a:ln w="3175">
                  <a:noFill/>
                </a:ln>
                <a:solidFill>
                  <a:srgbClr val="0078D4"/>
                </a:solidFill>
                <a:latin typeface="Segoe UI Semibold"/>
                <a:cs typeface="Segoe UI" pitchFamily="34" charset="0"/>
              </a:rPr>
              <a:t>Be compliant </a:t>
            </a:r>
          </a:p>
          <a:p>
            <a:pPr lvl="0" defTabSz="914191" fontAlgn="base">
              <a:spcBef>
                <a:spcPts val="612"/>
              </a:spcBef>
              <a:spcAft>
                <a:spcPts val="1200"/>
              </a:spcAft>
              <a:defRPr/>
            </a:pPr>
            <a:r>
              <a:rPr lang="en-US" sz="1600" dirty="0">
                <a:gradFill>
                  <a:gsLst>
                    <a:gs pos="2917">
                      <a:srgbClr val="1A1A1A"/>
                    </a:gs>
                    <a:gs pos="30000">
                      <a:srgbClr val="1A1A1A"/>
                    </a:gs>
                  </a:gsLst>
                  <a:lin ang="5400000" scaled="0"/>
                </a:gradFill>
                <a:cs typeface="Segoe UI Semilight" panose="020B0402040204020203" pitchFamily="34" charset="0"/>
              </a:rPr>
              <a:t>Adhere to organizational policies and requirements to not traverse public endpoints</a:t>
            </a:r>
          </a:p>
        </p:txBody>
      </p:sp>
      <p:sp>
        <p:nvSpPr>
          <p:cNvPr id="19" name="Rectangle 18">
            <a:extLst>
              <a:ext uri="{FF2B5EF4-FFF2-40B4-BE49-F238E27FC236}">
                <a16:creationId xmlns:a16="http://schemas.microsoft.com/office/drawing/2014/main" id="{E8242784-AF92-437C-8A12-296FFCA082F1}"/>
              </a:ext>
            </a:extLst>
          </p:cNvPr>
          <p:cNvSpPr/>
          <p:nvPr/>
        </p:nvSpPr>
        <p:spPr bwMode="auto">
          <a:xfrm>
            <a:off x="2033912" y="4403356"/>
            <a:ext cx="3400000"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Be secure </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Achieve network isolation and guard against data exfiltration risks</a:t>
            </a:r>
          </a:p>
        </p:txBody>
      </p:sp>
      <p:sp>
        <p:nvSpPr>
          <p:cNvPr id="20" name="Rectangle 19">
            <a:extLst>
              <a:ext uri="{FF2B5EF4-FFF2-40B4-BE49-F238E27FC236}">
                <a16:creationId xmlns:a16="http://schemas.microsoft.com/office/drawing/2014/main" id="{5FD15594-F9E2-4342-B35F-EE2C4FF3C8E1}"/>
              </a:ext>
            </a:extLst>
          </p:cNvPr>
          <p:cNvSpPr/>
          <p:nvPr/>
        </p:nvSpPr>
        <p:spPr bwMode="auto">
          <a:xfrm>
            <a:off x="7448830" y="4403356"/>
            <a:ext cx="3432367" cy="492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defTabSz="914191" fontAlgn="base">
              <a:spcBef>
                <a:spcPts val="612"/>
              </a:spcBef>
              <a:spcAft>
                <a:spcPts val="1200"/>
              </a:spcAft>
              <a:defRPr/>
            </a:pPr>
            <a:r>
              <a:rPr lang="en-US" sz="2400">
                <a:ln w="3175">
                  <a:noFill/>
                </a:ln>
                <a:solidFill>
                  <a:srgbClr val="0078D4"/>
                </a:solidFill>
                <a:latin typeface="Segoe UI Semibold"/>
                <a:cs typeface="Segoe UI" pitchFamily="34" charset="0"/>
              </a:rPr>
              <a:t>Onboard easily</a:t>
            </a:r>
          </a:p>
          <a:p>
            <a:pPr lvl="0" defTabSz="914191" fontAlgn="base">
              <a:spcBef>
                <a:spcPts val="612"/>
              </a:spcBef>
              <a:spcAft>
                <a:spcPts val="1200"/>
              </a:spcAft>
              <a:defRPr/>
            </a:pPr>
            <a:r>
              <a:rPr lang="en-US" sz="1600">
                <a:gradFill>
                  <a:gsLst>
                    <a:gs pos="2917">
                      <a:srgbClr val="1A1A1A"/>
                    </a:gs>
                    <a:gs pos="30000">
                      <a:srgbClr val="1A1A1A"/>
                    </a:gs>
                  </a:gsLst>
                  <a:lin ang="5400000" scaled="0"/>
                </a:gradFill>
                <a:cs typeface="Segoe UI Semilight" panose="020B0402040204020203" pitchFamily="34" charset="0"/>
              </a:rPr>
              <a:t>Leverage simplified E2E experience that abstracts underlying configuration complexity</a:t>
            </a:r>
          </a:p>
        </p:txBody>
      </p:sp>
      <p:cxnSp>
        <p:nvCxnSpPr>
          <p:cNvPr id="22" name="Straight Connector 21">
            <a:extLst>
              <a:ext uri="{FF2B5EF4-FFF2-40B4-BE49-F238E27FC236}">
                <a16:creationId xmlns:a16="http://schemas.microsoft.com/office/drawing/2014/main" id="{C3644F19-CA29-489B-B55A-8D08E76E5254}"/>
              </a:ext>
            </a:extLst>
          </p:cNvPr>
          <p:cNvCxnSpPr>
            <a:cxnSpLocks/>
          </p:cNvCxnSpPr>
          <p:nvPr/>
        </p:nvCxnSpPr>
        <p:spPr>
          <a:xfrm>
            <a:off x="1737394"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8FD836-B6CD-4747-93C5-726C0FEDE00D}"/>
              </a:ext>
            </a:extLst>
          </p:cNvPr>
          <p:cNvCxnSpPr>
            <a:cxnSpLocks/>
          </p:cNvCxnSpPr>
          <p:nvPr/>
        </p:nvCxnSpPr>
        <p:spPr>
          <a:xfrm>
            <a:off x="1737394"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3B2D1D-3DAE-4298-B579-616B831B9986}"/>
              </a:ext>
            </a:extLst>
          </p:cNvPr>
          <p:cNvCxnSpPr>
            <a:cxnSpLocks/>
          </p:cNvCxnSpPr>
          <p:nvPr/>
        </p:nvCxnSpPr>
        <p:spPr>
          <a:xfrm>
            <a:off x="7105365" y="2025519"/>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E2A4A9-0088-4532-9050-4F1EBF48345E}"/>
              </a:ext>
            </a:extLst>
          </p:cNvPr>
          <p:cNvCxnSpPr>
            <a:cxnSpLocks/>
          </p:cNvCxnSpPr>
          <p:nvPr/>
        </p:nvCxnSpPr>
        <p:spPr>
          <a:xfrm>
            <a:off x="7105365" y="4294157"/>
            <a:ext cx="0" cy="160654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9A630B9-953A-4D77-816B-8BBB8CC52786}"/>
              </a:ext>
            </a:extLst>
          </p:cNvPr>
          <p:cNvPicPr>
            <a:picLocks noChangeAspect="1"/>
          </p:cNvPicPr>
          <p:nvPr/>
        </p:nvPicPr>
        <p:blipFill>
          <a:blip r:embed="rId3"/>
          <a:stretch>
            <a:fillRect/>
          </a:stretch>
        </p:blipFill>
        <p:spPr>
          <a:xfrm>
            <a:off x="6254761" y="4449516"/>
            <a:ext cx="594360" cy="446015"/>
          </a:xfrm>
          <a:prstGeom prst="rect">
            <a:avLst/>
          </a:prstGeom>
        </p:spPr>
      </p:pic>
      <p:pic>
        <p:nvPicPr>
          <p:cNvPr id="28" name="Picture 27">
            <a:extLst>
              <a:ext uri="{FF2B5EF4-FFF2-40B4-BE49-F238E27FC236}">
                <a16:creationId xmlns:a16="http://schemas.microsoft.com/office/drawing/2014/main" id="{76EA90AE-0660-4AE0-9B4C-EC000F908B99}"/>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46518" y="2025519"/>
            <a:ext cx="601472" cy="601472"/>
          </a:xfrm>
          <a:prstGeom prst="rect">
            <a:avLst/>
          </a:prstGeom>
        </p:spPr>
      </p:pic>
      <p:pic>
        <p:nvPicPr>
          <p:cNvPr id="3" name="Graphic 2" descr="Lock with solid fill">
            <a:extLst>
              <a:ext uri="{FF2B5EF4-FFF2-40B4-BE49-F238E27FC236}">
                <a16:creationId xmlns:a16="http://schemas.microsoft.com/office/drawing/2014/main" id="{5044A361-FE10-4145-9348-3D3AFAEAB8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630" y="4283683"/>
            <a:ext cx="731520" cy="731520"/>
          </a:xfrm>
          <a:prstGeom prst="rect">
            <a:avLst/>
          </a:prstGeom>
        </p:spPr>
      </p:pic>
      <p:pic>
        <p:nvPicPr>
          <p:cNvPr id="5" name="Graphic 4" descr="Shield Tick with solid fill">
            <a:extLst>
              <a:ext uri="{FF2B5EF4-FFF2-40B4-BE49-F238E27FC236}">
                <a16:creationId xmlns:a16="http://schemas.microsoft.com/office/drawing/2014/main" id="{6137807E-0451-4BA1-90F0-FE8C87B9E7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8237" y="2025519"/>
            <a:ext cx="640080" cy="640080"/>
          </a:xfrm>
          <a:prstGeom prst="rect">
            <a:avLst/>
          </a:prstGeom>
        </p:spPr>
      </p:pic>
    </p:spTree>
    <p:extLst>
      <p:ext uri="{BB962C8B-B14F-4D97-AF65-F5344CB8AC3E}">
        <p14:creationId xmlns:p14="http://schemas.microsoft.com/office/powerpoint/2010/main" val="1648048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anim calcmode="lin" valueType="num">
                                      <p:cBhvr>
                                        <p:cTn id="25" dur="500" fill="hold"/>
                                        <p:tgtEl>
                                          <p:spTgt spid="18"/>
                                        </p:tgtEl>
                                        <p:attrNameLst>
                                          <p:attrName>ppt_x</p:attrName>
                                        </p:attrNameLst>
                                      </p:cBhvr>
                                      <p:tavLst>
                                        <p:tav tm="0">
                                          <p:val>
                                            <p:strVal val="#ppt_x"/>
                                          </p:val>
                                        </p:tav>
                                        <p:tav tm="100000">
                                          <p:val>
                                            <p:strVal val="#ppt_x"/>
                                          </p:val>
                                        </p:tav>
                                      </p:tavLst>
                                    </p:anim>
                                    <p:anim calcmode="lin" valueType="num">
                                      <p:cBhvr>
                                        <p:cTn id="2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anim calcmode="lin" valueType="num">
                                      <p:cBhvr>
                                        <p:cTn id="32" dur="500" fill="hold"/>
                                        <p:tgtEl>
                                          <p:spTgt spid="19"/>
                                        </p:tgtEl>
                                        <p:attrNameLst>
                                          <p:attrName>ppt_x</p:attrName>
                                        </p:attrNameLst>
                                      </p:cBhvr>
                                      <p:tavLst>
                                        <p:tav tm="0">
                                          <p:val>
                                            <p:strVal val="#ppt_x"/>
                                          </p:val>
                                        </p:tav>
                                        <p:tav tm="100000">
                                          <p:val>
                                            <p:strVal val="#ppt_x"/>
                                          </p:val>
                                        </p:tav>
                                      </p:tavLst>
                                    </p:anim>
                                    <p:anim calcmode="lin" valueType="num">
                                      <p:cBhvr>
                                        <p:cTn id="33" dur="5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anim calcmode="lin" valueType="num">
                                      <p:cBhvr>
                                        <p:cTn id="37" dur="500" fill="hold"/>
                                        <p:tgtEl>
                                          <p:spTgt spid="3"/>
                                        </p:tgtEl>
                                        <p:attrNameLst>
                                          <p:attrName>ppt_x</p:attrName>
                                        </p:attrNameLst>
                                      </p:cBhvr>
                                      <p:tavLst>
                                        <p:tav tm="0">
                                          <p:val>
                                            <p:strVal val="#ppt_x"/>
                                          </p:val>
                                        </p:tav>
                                        <p:tav tm="100000">
                                          <p:val>
                                            <p:strVal val="#ppt_x"/>
                                          </p:val>
                                        </p:tav>
                                      </p:tavLst>
                                    </p:anim>
                                    <p:anim calcmode="lin" valueType="num">
                                      <p:cBhvr>
                                        <p:cTn id="38"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anim calcmode="lin" valueType="num">
                                      <p:cBhvr>
                                        <p:cTn id="44" dur="500" fill="hold"/>
                                        <p:tgtEl>
                                          <p:spTgt spid="27"/>
                                        </p:tgtEl>
                                        <p:attrNameLst>
                                          <p:attrName>ppt_x</p:attrName>
                                        </p:attrNameLst>
                                      </p:cBhvr>
                                      <p:tavLst>
                                        <p:tav tm="0">
                                          <p:val>
                                            <p:strVal val="#ppt_x"/>
                                          </p:val>
                                        </p:tav>
                                        <p:tav tm="100000">
                                          <p:val>
                                            <p:strVal val="#ppt_x"/>
                                          </p:val>
                                        </p:tav>
                                      </p:tavLst>
                                    </p:anim>
                                    <p:anim calcmode="lin" valueType="num">
                                      <p:cBhvr>
                                        <p:cTn id="45" dur="5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EE10D-16EB-4F6E-8974-67B84086381A}"/>
              </a:ext>
            </a:extLst>
          </p:cNvPr>
          <p:cNvSpPr/>
          <p:nvPr/>
        </p:nvSpPr>
        <p:spPr bwMode="auto">
          <a:xfrm>
            <a:off x="930655" y="1525311"/>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770852C-8763-164E-AB54-C3A06BACC95B}"/>
              </a:ext>
            </a:extLst>
          </p:cNvPr>
          <p:cNvSpPr/>
          <p:nvPr/>
        </p:nvSpPr>
        <p:spPr bwMode="auto">
          <a:xfrm>
            <a:off x="6625473" y="1523416"/>
            <a:ext cx="4886114" cy="327998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3641312-E6A1-6D4F-B91E-CC670D18B489}"/>
              </a:ext>
            </a:extLst>
          </p:cNvPr>
          <p:cNvSpPr/>
          <p:nvPr/>
        </p:nvSpPr>
        <p:spPr bwMode="auto">
          <a:xfrm>
            <a:off x="6625471" y="4803401"/>
            <a:ext cx="4886114"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44B0308D-BF2B-CC4E-BC1A-BF030B727FF6}"/>
              </a:ext>
            </a:extLst>
          </p:cNvPr>
          <p:cNvSpPr/>
          <p:nvPr/>
        </p:nvSpPr>
        <p:spPr bwMode="auto">
          <a:xfrm>
            <a:off x="930655" y="1523417"/>
            <a:ext cx="3670294" cy="32799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7214633E-E3F7-6946-9B5B-86A35DE96258}"/>
              </a:ext>
            </a:extLst>
          </p:cNvPr>
          <p:cNvSpPr/>
          <p:nvPr/>
        </p:nvSpPr>
        <p:spPr bwMode="auto">
          <a:xfrm>
            <a:off x="930654" y="4803401"/>
            <a:ext cx="4886113" cy="1314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FB4310-DA62-4293-B64D-CB15960B7195}"/>
              </a:ext>
            </a:extLst>
          </p:cNvPr>
          <p:cNvSpPr/>
          <p:nvPr/>
        </p:nvSpPr>
        <p:spPr>
          <a:xfrm>
            <a:off x="1092791" y="1748337"/>
            <a:ext cx="4216510" cy="984885"/>
          </a:xfrm>
          <a:prstGeom prst="rect">
            <a:avLst/>
          </a:prstGeom>
          <a:noFill/>
          <a:ln>
            <a:noFill/>
            <a:prstDash val="dash"/>
          </a:ln>
        </p:spPr>
        <p:txBody>
          <a:bodyPr wrap="square">
            <a:spAutoFit/>
          </a:bodyPr>
          <a:lstStyle/>
          <a:p>
            <a:pPr defTabSz="914191">
              <a:spcAft>
                <a:spcPts val="1200"/>
              </a:spcAft>
              <a:defRPr/>
            </a:pPr>
            <a:r>
              <a:rPr lang="en-US" sz="2400" dirty="0">
                <a:ln w="3175">
                  <a:noFill/>
                </a:ln>
                <a:solidFill>
                  <a:schemeClr val="accent5"/>
                </a:solidFill>
                <a:latin typeface="+mj-lt"/>
                <a:cs typeface="Segoe UI" pitchFamily="34" charset="0"/>
              </a:rPr>
              <a:t>Discovery and assessment</a:t>
            </a:r>
          </a:p>
          <a:p>
            <a:pPr defTabSz="914191">
              <a:spcAft>
                <a:spcPts val="1200"/>
              </a:spcAft>
              <a:defRPr/>
            </a:pPr>
            <a:endParaRPr lang="en-US" sz="2400" dirty="0">
              <a:ln w="3175">
                <a:noFill/>
              </a:ln>
              <a:solidFill>
                <a:schemeClr val="accent5"/>
              </a:solidFill>
              <a:latin typeface="+mj-lt"/>
              <a:cs typeface="Segoe UI" pitchFamily="34" charset="0"/>
            </a:endParaRPr>
          </a:p>
        </p:txBody>
      </p:sp>
      <p:sp>
        <p:nvSpPr>
          <p:cNvPr id="12" name="Rectangle 11">
            <a:extLst>
              <a:ext uri="{FF2B5EF4-FFF2-40B4-BE49-F238E27FC236}">
                <a16:creationId xmlns:a16="http://schemas.microsoft.com/office/drawing/2014/main" id="{486FC5D4-4607-43D6-8719-D557858A304A}"/>
              </a:ext>
            </a:extLst>
          </p:cNvPr>
          <p:cNvSpPr/>
          <p:nvPr/>
        </p:nvSpPr>
        <p:spPr>
          <a:xfrm>
            <a:off x="6810856" y="1735827"/>
            <a:ext cx="1889791" cy="461665"/>
          </a:xfrm>
          <a:prstGeom prst="rect">
            <a:avLst/>
          </a:prstGeom>
          <a:noFill/>
          <a:ln>
            <a:noFill/>
            <a:prstDash val="dash"/>
          </a:ln>
        </p:spPr>
        <p:txBody>
          <a:bodyPr wrap="square">
            <a:spAutoFit/>
          </a:bodyPr>
          <a:lstStyle/>
          <a:p>
            <a:pPr defTabSz="914191">
              <a:spcAft>
                <a:spcPts val="1200"/>
              </a:spcAft>
            </a:pPr>
            <a:r>
              <a:rPr lang="en-US" sz="2400" dirty="0">
                <a:ln w="3175">
                  <a:noFill/>
                </a:ln>
                <a:solidFill>
                  <a:schemeClr val="accent5"/>
                </a:solidFill>
                <a:latin typeface="+mj-lt"/>
                <a:cs typeface="Segoe UI" pitchFamily="34" charset="0"/>
              </a:rPr>
              <a:t>Migration</a:t>
            </a:r>
          </a:p>
        </p:txBody>
      </p:sp>
      <p:sp>
        <p:nvSpPr>
          <p:cNvPr id="8" name="TextBox 7">
            <a:extLst>
              <a:ext uri="{FF2B5EF4-FFF2-40B4-BE49-F238E27FC236}">
                <a16:creationId xmlns:a16="http://schemas.microsoft.com/office/drawing/2014/main" id="{8A65B892-0FC9-41B9-926D-344DB6DE5C0C}"/>
              </a:ext>
            </a:extLst>
          </p:cNvPr>
          <p:cNvSpPr txBox="1"/>
          <p:nvPr/>
        </p:nvSpPr>
        <p:spPr>
          <a:xfrm>
            <a:off x="1092791" y="2409903"/>
            <a:ext cx="4561838" cy="1851597"/>
          </a:xfrm>
          <a:prstGeom prst="rect">
            <a:avLst/>
          </a:prstGeom>
          <a:noFill/>
        </p:spPr>
        <p:txBody>
          <a:bodyPr wrap="square" rtlCol="0">
            <a:spAutoFit/>
          </a:bodyPr>
          <a:lstStyle/>
          <a:p>
            <a:pPr defTabSz="914191"/>
            <a:r>
              <a:rPr lang="en-US" sz="1632" b="1" dirty="0">
                <a:solidFill>
                  <a:schemeClr val="bg2"/>
                </a:solidFill>
                <a:cs typeface="Segoe UI Semilight" panose="020B0402040204020203" pitchFamily="34" charset="0"/>
              </a:rPr>
              <a:t>End to end support for</a:t>
            </a:r>
            <a:endParaRPr lang="en-US" sz="1632" dirty="0">
              <a:solidFill>
                <a:schemeClr val="bg2"/>
              </a:solidFill>
              <a:cs typeface="Segoe UI Semilight" panose="020B0402040204020203" pitchFamily="34" charset="0"/>
            </a:endParaRP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Discovery and assessment of VMware VMs, Hyper-V VMs, physical servers, VMs running on GCP/AWS, or VMs running on a different virtualization provider</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Discovery of  applications and roles on VMware VMs</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Agentless dependency analysis of VMware VMs</a:t>
            </a:r>
          </a:p>
        </p:txBody>
      </p:sp>
      <p:sp>
        <p:nvSpPr>
          <p:cNvPr id="17" name="TextBox 16">
            <a:extLst>
              <a:ext uri="{FF2B5EF4-FFF2-40B4-BE49-F238E27FC236}">
                <a16:creationId xmlns:a16="http://schemas.microsoft.com/office/drawing/2014/main" id="{73DCC50E-ED1A-4D54-8EB4-1CA16C066D38}"/>
              </a:ext>
            </a:extLst>
          </p:cNvPr>
          <p:cNvSpPr txBox="1"/>
          <p:nvPr/>
        </p:nvSpPr>
        <p:spPr>
          <a:xfrm>
            <a:off x="1145062" y="4976375"/>
            <a:ext cx="4509567" cy="774379"/>
          </a:xfrm>
          <a:prstGeom prst="rect">
            <a:avLst/>
          </a:prstGeom>
          <a:noFill/>
        </p:spPr>
        <p:txBody>
          <a:bodyPr wrap="square" rtlCol="0">
            <a:spAutoFit/>
          </a:bodyPr>
          <a:lstStyle/>
          <a:p>
            <a:pPr defTabSz="914191"/>
            <a:r>
              <a:rPr lang="en-US" sz="1632" b="1" i="1" dirty="0">
                <a:gradFill>
                  <a:gsLst>
                    <a:gs pos="2917">
                      <a:srgbClr val="1A1A1A"/>
                    </a:gs>
                    <a:gs pos="30000">
                      <a:srgbClr val="1A1A1A"/>
                    </a:gs>
                  </a:gsLst>
                  <a:lin ang="5400000" scaled="0"/>
                </a:gradFill>
                <a:cs typeface="Segoe UI Semilight" panose="020B0402040204020203" pitchFamily="34" charset="0"/>
              </a:rPr>
              <a:t>Note -</a:t>
            </a:r>
          </a:p>
          <a:p>
            <a:pPr marL="228600" indent="-228600" defTabSz="932597">
              <a:buFont typeface="Arial" panose="020B0604020202020204" pitchFamily="34" charset="0"/>
              <a:buChar char="•"/>
              <a:defRPr/>
            </a:pPr>
            <a:r>
              <a:rPr lang="en-US" sz="1400" dirty="0">
                <a:gradFill>
                  <a:gsLst>
                    <a:gs pos="2917">
                      <a:srgbClr val="1A1A1A"/>
                    </a:gs>
                    <a:gs pos="30000">
                      <a:srgbClr val="1A1A1A"/>
                    </a:gs>
                  </a:gsLst>
                  <a:lin ang="5400000" scaled="0"/>
                </a:gradFill>
                <a:cs typeface="Segoe UI Semilight" panose="020B0402040204020203" pitchFamily="34" charset="0"/>
              </a:rPr>
              <a:t>Agent-based dependency visualization requires Internet connectivity, either directly or via proxy. </a:t>
            </a:r>
            <a:endParaRPr lang="en-US" sz="1836" dirty="0">
              <a:gradFill>
                <a:gsLst>
                  <a:gs pos="2917">
                    <a:srgbClr val="1A1A1A"/>
                  </a:gs>
                  <a:gs pos="30000">
                    <a:srgbClr val="1A1A1A"/>
                  </a:gs>
                </a:gsLst>
                <a:lin ang="5400000" scaled="0"/>
              </a:gradFill>
              <a:latin typeface="Segoe UI"/>
              <a:cs typeface="Segoe UI Semilight" panose="020B0402040204020203" pitchFamily="34" charset="0"/>
            </a:endParaRPr>
          </a:p>
        </p:txBody>
      </p:sp>
      <p:sp>
        <p:nvSpPr>
          <p:cNvPr id="25" name="TextBox 24">
            <a:extLst>
              <a:ext uri="{FF2B5EF4-FFF2-40B4-BE49-F238E27FC236}">
                <a16:creationId xmlns:a16="http://schemas.microsoft.com/office/drawing/2014/main" id="{601534A0-316B-4832-8481-0684AFDA20C5}"/>
              </a:ext>
            </a:extLst>
          </p:cNvPr>
          <p:cNvSpPr txBox="1"/>
          <p:nvPr/>
        </p:nvSpPr>
        <p:spPr>
          <a:xfrm>
            <a:off x="6734002" y="4976375"/>
            <a:ext cx="4682759" cy="774379"/>
          </a:xfrm>
          <a:prstGeom prst="rect">
            <a:avLst/>
          </a:prstGeom>
          <a:noFill/>
        </p:spPr>
        <p:txBody>
          <a:bodyPr wrap="square" rtlCol="0">
            <a:spAutoFit/>
          </a:bodyPr>
          <a:lstStyle/>
          <a:p>
            <a:pPr defTabSz="914191">
              <a:defRPr/>
            </a:pPr>
            <a:r>
              <a:rPr lang="en-US" sz="1632" b="1" i="1" dirty="0">
                <a:gradFill>
                  <a:gsLst>
                    <a:gs pos="2917">
                      <a:srgbClr val="1A1A1A"/>
                    </a:gs>
                    <a:gs pos="30000">
                      <a:srgbClr val="1A1A1A"/>
                    </a:gs>
                  </a:gsLst>
                  <a:lin ang="5400000" scaled="0"/>
                </a:gradFill>
                <a:cs typeface="Segoe UI Semilight" panose="020B0402040204020203" pitchFamily="34" charset="0"/>
              </a:rPr>
              <a:t>Note -</a:t>
            </a:r>
          </a:p>
          <a:p>
            <a:pPr marL="228600" indent="-228600" defTabSz="932597">
              <a:buFont typeface="Arial" panose="020B0604020202020204" pitchFamily="34" charset="0"/>
              <a:buChar char="•"/>
              <a:defRPr/>
            </a:pPr>
            <a:r>
              <a:rPr lang="en-US" sz="1399" dirty="0">
                <a:gradFill>
                  <a:gsLst>
                    <a:gs pos="2917">
                      <a:srgbClr val="1A1A1A"/>
                    </a:gs>
                    <a:gs pos="30000">
                      <a:srgbClr val="1A1A1A"/>
                    </a:gs>
                  </a:gsLst>
                  <a:lin ang="5400000" scaled="0"/>
                </a:gradFill>
                <a:cs typeface="Segoe UI Semilight" panose="020B0402040204020203" pitchFamily="34" charset="0"/>
              </a:rPr>
              <a:t>Agentless VMware migrations require Internet access or connectivity via ExpressRoute Microsoft peering</a:t>
            </a:r>
            <a:endParaRPr lang="en-US" sz="1400" dirty="0"/>
          </a:p>
        </p:txBody>
      </p:sp>
      <p:sp>
        <p:nvSpPr>
          <p:cNvPr id="5" name="Title 1">
            <a:extLst>
              <a:ext uri="{FF2B5EF4-FFF2-40B4-BE49-F238E27FC236}">
                <a16:creationId xmlns:a16="http://schemas.microsoft.com/office/drawing/2014/main" id="{DBDDFD08-A404-45DB-AC05-3053479CF3C7}"/>
              </a:ext>
            </a:extLst>
          </p:cNvPr>
          <p:cNvSpPr txBox="1">
            <a:spLocks/>
          </p:cNvSpPr>
          <p:nvPr/>
        </p:nvSpPr>
        <p:spPr>
          <a:xfrm>
            <a:off x="601652" y="450925"/>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sp>
        <p:nvSpPr>
          <p:cNvPr id="15" name="Title 14">
            <a:extLst>
              <a:ext uri="{FF2B5EF4-FFF2-40B4-BE49-F238E27FC236}">
                <a16:creationId xmlns:a16="http://schemas.microsoft.com/office/drawing/2014/main" id="{E2F8FFE2-0840-CF45-999C-C456EBCBF8E3}"/>
              </a:ext>
            </a:extLst>
          </p:cNvPr>
          <p:cNvSpPr>
            <a:spLocks noGrp="1"/>
          </p:cNvSpPr>
          <p:nvPr>
            <p:ph type="title"/>
          </p:nvPr>
        </p:nvSpPr>
        <p:spPr>
          <a:xfrm>
            <a:off x="465138" y="441332"/>
            <a:ext cx="11530584" cy="830020"/>
          </a:xfrm>
        </p:spPr>
        <p:txBody>
          <a:bodyPr/>
          <a:lstStyle/>
          <a:p>
            <a:r>
              <a:rPr lang="en-US" dirty="0"/>
              <a:t>Private Link: Supported scenarios</a:t>
            </a:r>
          </a:p>
        </p:txBody>
      </p:sp>
      <p:sp>
        <p:nvSpPr>
          <p:cNvPr id="3" name="TextBox 2">
            <a:extLst>
              <a:ext uri="{FF2B5EF4-FFF2-40B4-BE49-F238E27FC236}">
                <a16:creationId xmlns:a16="http://schemas.microsoft.com/office/drawing/2014/main" id="{309B3B04-96C7-43E8-8C83-BCB1E01ABE23}"/>
              </a:ext>
            </a:extLst>
          </p:cNvPr>
          <p:cNvSpPr txBox="1"/>
          <p:nvPr/>
        </p:nvSpPr>
        <p:spPr>
          <a:xfrm>
            <a:off x="6810856" y="2409903"/>
            <a:ext cx="4561838" cy="1205266"/>
          </a:xfrm>
          <a:prstGeom prst="rect">
            <a:avLst/>
          </a:prstGeom>
          <a:noFill/>
        </p:spPr>
        <p:txBody>
          <a:bodyPr wrap="square" rtlCol="0">
            <a:spAutoFit/>
          </a:bodyPr>
          <a:lstStyle/>
          <a:p>
            <a:pPr defTabSz="914191"/>
            <a:r>
              <a:rPr lang="en-US" sz="1632" b="1" dirty="0">
                <a:solidFill>
                  <a:schemeClr val="bg2"/>
                </a:solidFill>
                <a:cs typeface="Segoe UI Semilight" panose="020B0402040204020203" pitchFamily="34" charset="0"/>
              </a:rPr>
              <a:t>End to end support for</a:t>
            </a:r>
            <a:endParaRPr lang="en-US" sz="1632" dirty="0">
              <a:solidFill>
                <a:schemeClr val="bg2"/>
              </a:solidFill>
              <a:cs typeface="Segoe UI Semilight" panose="020B0402040204020203" pitchFamily="34" charset="0"/>
            </a:endParaRP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Agentless Hyper-V migrations</a:t>
            </a:r>
          </a:p>
          <a:p>
            <a:pPr marL="285750" indent="-285750" defTabSz="914191">
              <a:buFont typeface="Arial" panose="020B0604020202020204" pitchFamily="34" charset="0"/>
              <a:buChar char="•"/>
            </a:pPr>
            <a:r>
              <a:rPr lang="en-US" sz="1400" dirty="0">
                <a:solidFill>
                  <a:schemeClr val="bg2"/>
                </a:solidFill>
                <a:cs typeface="Segoe UI Semilight" panose="020B0402040204020203" pitchFamily="34" charset="0"/>
              </a:rPr>
              <a:t>Agent-based migrations of VMware VMs, Hyper-V VMs, physical servers, VMs running on GCP/AWS, or VMs running on a different virtualization provider</a:t>
            </a:r>
          </a:p>
        </p:txBody>
      </p:sp>
    </p:spTree>
    <p:extLst>
      <p:ext uri="{BB962C8B-B14F-4D97-AF65-F5344CB8AC3E}">
        <p14:creationId xmlns:p14="http://schemas.microsoft.com/office/powerpoint/2010/main" val="10760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Rectangle 232">
            <a:extLst>
              <a:ext uri="{FF2B5EF4-FFF2-40B4-BE49-F238E27FC236}">
                <a16:creationId xmlns:a16="http://schemas.microsoft.com/office/drawing/2014/main" id="{757F4F70-1F5B-4176-A0C7-7923A0151E8B}"/>
              </a:ext>
            </a:extLst>
          </p:cNvPr>
          <p:cNvSpPr/>
          <p:nvPr/>
        </p:nvSpPr>
        <p:spPr bwMode="auto">
          <a:xfrm>
            <a:off x="0" y="-60960"/>
            <a:ext cx="12436475" cy="46360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Text Placeholder 4">
            <a:extLst>
              <a:ext uri="{FF2B5EF4-FFF2-40B4-BE49-F238E27FC236}">
                <a16:creationId xmlns:a16="http://schemas.microsoft.com/office/drawing/2014/main" id="{88AA66BC-396B-4FE8-A0F3-A7CAEB3BDFA0}"/>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spc="-50">
              <a:solidFill>
                <a:schemeClr val="tx2"/>
              </a:solidFill>
            </a:endParaRPr>
          </a:p>
        </p:txBody>
      </p:sp>
      <p:grpSp>
        <p:nvGrpSpPr>
          <p:cNvPr id="135" name="Group 14">
            <a:extLst>
              <a:ext uri="{FF2B5EF4-FFF2-40B4-BE49-F238E27FC236}">
                <a16:creationId xmlns:a16="http://schemas.microsoft.com/office/drawing/2014/main" id="{286F62BB-C49F-4656-A402-07052BF48472}"/>
              </a:ext>
            </a:extLst>
          </p:cNvPr>
          <p:cNvGrpSpPr/>
          <p:nvPr/>
        </p:nvGrpSpPr>
        <p:grpSpPr>
          <a:xfrm>
            <a:off x="8516027" y="2036421"/>
            <a:ext cx="1266170" cy="1008968"/>
            <a:chOff x="6820486" y="2149436"/>
            <a:chExt cx="1228086" cy="1076484"/>
          </a:xfrm>
        </p:grpSpPr>
        <p:sp>
          <p:nvSpPr>
            <p:cNvPr id="137" name="Freeform 119">
              <a:extLst>
                <a:ext uri="{FF2B5EF4-FFF2-40B4-BE49-F238E27FC236}">
                  <a16:creationId xmlns:a16="http://schemas.microsoft.com/office/drawing/2014/main" id="{D397D0E9-47D2-42C6-9FCD-E8FA42108470}"/>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139" name="Graphic 6">
              <a:extLst>
                <a:ext uri="{FF2B5EF4-FFF2-40B4-BE49-F238E27FC236}">
                  <a16:creationId xmlns:a16="http://schemas.microsoft.com/office/drawing/2014/main" id="{421528E0-C2FD-4558-B9F0-7D2B2E65E4F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59863" y="2337211"/>
              <a:ext cx="888709" cy="888709"/>
            </a:xfrm>
            <a:prstGeom prst="rect">
              <a:avLst/>
            </a:prstGeom>
          </p:spPr>
        </p:pic>
      </p:grpSp>
      <p:pic>
        <p:nvPicPr>
          <p:cNvPr id="176" name="Picture 175">
            <a:extLst>
              <a:ext uri="{FF2B5EF4-FFF2-40B4-BE49-F238E27FC236}">
                <a16:creationId xmlns:a16="http://schemas.microsoft.com/office/drawing/2014/main" id="{D34BFA2F-0389-4E75-85AD-5FB96ADD12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2925" y="2329035"/>
            <a:ext cx="594360" cy="558010"/>
          </a:xfrm>
          <a:prstGeom prst="rect">
            <a:avLst/>
          </a:prstGeom>
        </p:spPr>
      </p:pic>
      <p:grpSp>
        <p:nvGrpSpPr>
          <p:cNvPr id="177" name="Group 176">
            <a:extLst>
              <a:ext uri="{FF2B5EF4-FFF2-40B4-BE49-F238E27FC236}">
                <a16:creationId xmlns:a16="http://schemas.microsoft.com/office/drawing/2014/main" id="{AA047F67-2AFB-42F8-8988-44A88F68DD79}"/>
              </a:ext>
            </a:extLst>
          </p:cNvPr>
          <p:cNvGrpSpPr/>
          <p:nvPr/>
        </p:nvGrpSpPr>
        <p:grpSpPr>
          <a:xfrm>
            <a:off x="4084778" y="2287099"/>
            <a:ext cx="639578" cy="589642"/>
            <a:chOff x="2561731" y="4829061"/>
            <a:chExt cx="639578" cy="589642"/>
          </a:xfrm>
        </p:grpSpPr>
        <p:sp>
          <p:nvSpPr>
            <p:cNvPr id="178" name="Freeform 5">
              <a:extLst>
                <a:ext uri="{FF2B5EF4-FFF2-40B4-BE49-F238E27FC236}">
                  <a16:creationId xmlns:a16="http://schemas.microsoft.com/office/drawing/2014/main" id="{B51FC69C-537E-4A3A-AD1F-60E2BE5A9026}"/>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79" name="Picture 178">
              <a:extLst>
                <a:ext uri="{FF2B5EF4-FFF2-40B4-BE49-F238E27FC236}">
                  <a16:creationId xmlns:a16="http://schemas.microsoft.com/office/drawing/2014/main" id="{6AE88FD8-7A7E-4ECA-9122-461205CAE7B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80" name="TextBox 179">
            <a:extLst>
              <a:ext uri="{FF2B5EF4-FFF2-40B4-BE49-F238E27FC236}">
                <a16:creationId xmlns:a16="http://schemas.microsoft.com/office/drawing/2014/main" id="{6223F94E-DF9E-4592-B2A1-C0780E38BBF7}"/>
              </a:ext>
            </a:extLst>
          </p:cNvPr>
          <p:cNvSpPr txBox="1"/>
          <p:nvPr/>
        </p:nvSpPr>
        <p:spPr>
          <a:xfrm>
            <a:off x="3533804" y="1788115"/>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appliance </a:t>
            </a:r>
          </a:p>
        </p:txBody>
      </p:sp>
      <p:grpSp>
        <p:nvGrpSpPr>
          <p:cNvPr id="182" name="Group 181">
            <a:extLst>
              <a:ext uri="{FF2B5EF4-FFF2-40B4-BE49-F238E27FC236}">
                <a16:creationId xmlns:a16="http://schemas.microsoft.com/office/drawing/2014/main" id="{B705DB62-D66C-4816-90B3-496F25BC5FC7}"/>
              </a:ext>
            </a:extLst>
          </p:cNvPr>
          <p:cNvGrpSpPr/>
          <p:nvPr/>
        </p:nvGrpSpPr>
        <p:grpSpPr>
          <a:xfrm>
            <a:off x="1870737" y="2395304"/>
            <a:ext cx="1847088" cy="307008"/>
            <a:chOff x="2277061" y="2644461"/>
            <a:chExt cx="1796694" cy="286268"/>
          </a:xfrm>
        </p:grpSpPr>
        <p:cxnSp>
          <p:nvCxnSpPr>
            <p:cNvPr id="183" name="Straight Arrow Connector 182">
              <a:extLst>
                <a:ext uri="{FF2B5EF4-FFF2-40B4-BE49-F238E27FC236}">
                  <a16:creationId xmlns:a16="http://schemas.microsoft.com/office/drawing/2014/main" id="{9274D754-0E49-48D5-A76C-A381F06338C7}"/>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84" name="Straight Arrow Connector 183">
              <a:extLst>
                <a:ext uri="{FF2B5EF4-FFF2-40B4-BE49-F238E27FC236}">
                  <a16:creationId xmlns:a16="http://schemas.microsoft.com/office/drawing/2014/main" id="{93DA31A8-EC4C-46A9-9783-FC05D20C382A}"/>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88" name="TextBox 187">
            <a:extLst>
              <a:ext uri="{FF2B5EF4-FFF2-40B4-BE49-F238E27FC236}">
                <a16:creationId xmlns:a16="http://schemas.microsoft.com/office/drawing/2014/main" id="{5C703797-71B5-4ED7-BFE9-FD3627020A14}"/>
              </a:ext>
            </a:extLst>
          </p:cNvPr>
          <p:cNvSpPr txBox="1"/>
          <p:nvPr/>
        </p:nvSpPr>
        <p:spPr>
          <a:xfrm>
            <a:off x="8365738" y="2944627"/>
            <a:ext cx="1741527" cy="437684"/>
          </a:xfrm>
          <a:prstGeom prst="rect">
            <a:avLst/>
          </a:prstGeom>
          <a:noFill/>
        </p:spPr>
        <p:txBody>
          <a:bodyPr wrap="square" rtlCol="0">
            <a:spAutoFit/>
          </a:bodyPr>
          <a:lstStyle/>
          <a:p>
            <a:pPr algn="ctr" defTabSz="932418">
              <a:defRPr/>
            </a:pPr>
            <a:r>
              <a:rPr lang="en-US" sz="1122" kern="0" dirty="0">
                <a:solidFill>
                  <a:prstClr val="black"/>
                </a:solidFill>
                <a:latin typeface="+mj-lt"/>
              </a:rPr>
              <a:t>Azure Migrate </a:t>
            </a:r>
            <a:br>
              <a:rPr lang="en-US" sz="1122" kern="0" dirty="0">
                <a:solidFill>
                  <a:prstClr val="black"/>
                </a:solidFill>
                <a:latin typeface="+mj-lt"/>
              </a:rPr>
            </a:br>
            <a:endParaRPr lang="en-US" sz="1122" kern="0" dirty="0">
              <a:solidFill>
                <a:prstClr val="black"/>
              </a:solidFill>
              <a:latin typeface="+mj-lt"/>
            </a:endParaRPr>
          </a:p>
        </p:txBody>
      </p:sp>
      <p:sp>
        <p:nvSpPr>
          <p:cNvPr id="198" name="TextBox 197">
            <a:extLst>
              <a:ext uri="{FF2B5EF4-FFF2-40B4-BE49-F238E27FC236}">
                <a16:creationId xmlns:a16="http://schemas.microsoft.com/office/drawing/2014/main" id="{8BD51AE2-7CE5-476D-A2AE-D7E484989BCE}"/>
              </a:ext>
            </a:extLst>
          </p:cNvPr>
          <p:cNvSpPr txBox="1"/>
          <p:nvPr/>
        </p:nvSpPr>
        <p:spPr>
          <a:xfrm>
            <a:off x="351983" y="2944627"/>
            <a:ext cx="1736244" cy="437684"/>
          </a:xfrm>
          <a:prstGeom prst="rect">
            <a:avLst/>
          </a:prstGeom>
          <a:noFill/>
        </p:spPr>
        <p:txBody>
          <a:bodyPr wrap="square" rtlCol="0">
            <a:spAutoFit/>
          </a:bodyPr>
          <a:lstStyle/>
          <a:p>
            <a:pPr algn="ctr" defTabSz="932418">
              <a:defRPr/>
            </a:pPr>
            <a:r>
              <a:rPr lang="en-US" sz="1122" kern="0" dirty="0">
                <a:solidFill>
                  <a:prstClr val="black"/>
                </a:solidFill>
                <a:latin typeface="+mj-lt"/>
              </a:rPr>
              <a:t>ESXi host/ Hyper-V host/ physical server</a:t>
            </a:r>
          </a:p>
        </p:txBody>
      </p:sp>
      <p:sp>
        <p:nvSpPr>
          <p:cNvPr id="30" name="Rectangle 29">
            <a:extLst>
              <a:ext uri="{FF2B5EF4-FFF2-40B4-BE49-F238E27FC236}">
                <a16:creationId xmlns:a16="http://schemas.microsoft.com/office/drawing/2014/main" id="{34BEDD0E-F36B-4EF6-8C0E-378288721390}"/>
              </a:ext>
            </a:extLst>
          </p:cNvPr>
          <p:cNvSpPr/>
          <p:nvPr/>
        </p:nvSpPr>
        <p:spPr>
          <a:xfrm>
            <a:off x="4782470" y="2780272"/>
            <a:ext cx="2183193" cy="400110"/>
          </a:xfrm>
          <a:prstGeom prst="rect">
            <a:avLst/>
          </a:prstGeom>
          <a:noFill/>
        </p:spPr>
        <p:txBody>
          <a:bodyPr wrap="square" rtlCol="0">
            <a:spAutoFit/>
          </a:bodyPr>
          <a:lstStyle/>
          <a:p>
            <a:pPr algn="r" defTabSz="932418">
              <a:defRPr/>
            </a:pPr>
            <a:r>
              <a:rPr lang="en-US" sz="1000" i="1" dirty="0">
                <a:solidFill>
                  <a:schemeClr val="accent2"/>
                </a:solidFill>
              </a:rPr>
              <a:t>ExpressRoute private peering  </a:t>
            </a:r>
            <a:br>
              <a:rPr lang="en-US" sz="1000" i="1" dirty="0">
                <a:solidFill>
                  <a:schemeClr val="accent2"/>
                </a:solidFill>
              </a:rPr>
            </a:br>
            <a:r>
              <a:rPr lang="en-US" sz="1000" i="1" dirty="0">
                <a:solidFill>
                  <a:schemeClr val="accent2"/>
                </a:solidFill>
              </a:rPr>
              <a:t>/ S2S VPN</a:t>
            </a:r>
          </a:p>
        </p:txBody>
      </p:sp>
      <p:pic>
        <p:nvPicPr>
          <p:cNvPr id="32" name="Picture 31">
            <a:extLst>
              <a:ext uri="{FF2B5EF4-FFF2-40B4-BE49-F238E27FC236}">
                <a16:creationId xmlns:a16="http://schemas.microsoft.com/office/drawing/2014/main" id="{63FB0DC4-A984-470D-80EC-5F2D5256DDF6}"/>
              </a:ext>
            </a:extLst>
          </p:cNvPr>
          <p:cNvPicPr>
            <a:picLocks noChangeAspect="1"/>
          </p:cNvPicPr>
          <p:nvPr/>
        </p:nvPicPr>
        <p:blipFill>
          <a:blip r:embed="rId7"/>
          <a:stretch>
            <a:fillRect/>
          </a:stretch>
        </p:blipFill>
        <p:spPr>
          <a:xfrm>
            <a:off x="7621245" y="3021889"/>
            <a:ext cx="511233" cy="455506"/>
          </a:xfrm>
          <a:prstGeom prst="rect">
            <a:avLst/>
          </a:prstGeom>
        </p:spPr>
      </p:pic>
      <p:pic>
        <p:nvPicPr>
          <p:cNvPr id="202" name="Picture 201" descr="A close up of a sign&#10;&#10;Description automatically generated">
            <a:extLst>
              <a:ext uri="{FF2B5EF4-FFF2-40B4-BE49-F238E27FC236}">
                <a16:creationId xmlns:a16="http://schemas.microsoft.com/office/drawing/2014/main" id="{F1E9C486-0F66-4DCC-9F2C-2E3D6DC40C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4744" y="2216219"/>
            <a:ext cx="386144" cy="386144"/>
          </a:xfrm>
          <a:prstGeom prst="rect">
            <a:avLst/>
          </a:prstGeom>
        </p:spPr>
      </p:pic>
      <p:cxnSp>
        <p:nvCxnSpPr>
          <p:cNvPr id="203" name="Straight Arrow Connector 202">
            <a:extLst>
              <a:ext uri="{FF2B5EF4-FFF2-40B4-BE49-F238E27FC236}">
                <a16:creationId xmlns:a16="http://schemas.microsoft.com/office/drawing/2014/main" id="{5DFABF39-E9DB-4FE4-9DF3-7213A44CB81B}"/>
              </a:ext>
            </a:extLst>
          </p:cNvPr>
          <p:cNvCxnSpPr>
            <a:cxnSpLocks/>
          </p:cNvCxnSpPr>
          <p:nvPr/>
        </p:nvCxnSpPr>
        <p:spPr>
          <a:xfrm flipH="1">
            <a:off x="7749363" y="2416963"/>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2E8FACC7-F51B-4763-BA38-30C12056CDDD}"/>
              </a:ext>
            </a:extLst>
          </p:cNvPr>
          <p:cNvSpPr txBox="1"/>
          <p:nvPr/>
        </p:nvSpPr>
        <p:spPr>
          <a:xfrm>
            <a:off x="6861344" y="2570908"/>
            <a:ext cx="1274701" cy="437684"/>
          </a:xfrm>
          <a:prstGeom prst="rect">
            <a:avLst/>
          </a:prstGeom>
          <a:noFill/>
        </p:spPr>
        <p:txBody>
          <a:bodyPr wrap="square" rtlCol="0">
            <a:spAutoFit/>
          </a:bodyPr>
          <a:lstStyle/>
          <a:p>
            <a:pPr algn="ctr" defTabSz="932418">
              <a:defRPr/>
            </a:pPr>
            <a:r>
              <a:rPr lang="en-US" sz="1122" kern="0">
                <a:solidFill>
                  <a:prstClr val="black"/>
                </a:solidFill>
                <a:latin typeface="+mj-lt"/>
              </a:rPr>
              <a:t>Private endpoints</a:t>
            </a:r>
          </a:p>
        </p:txBody>
      </p:sp>
      <p:grpSp>
        <p:nvGrpSpPr>
          <p:cNvPr id="4" name="Group 3">
            <a:extLst>
              <a:ext uri="{FF2B5EF4-FFF2-40B4-BE49-F238E27FC236}">
                <a16:creationId xmlns:a16="http://schemas.microsoft.com/office/drawing/2014/main" id="{0DE9A105-FA6C-47D8-95BF-4DC646B908F7}"/>
              </a:ext>
            </a:extLst>
          </p:cNvPr>
          <p:cNvGrpSpPr/>
          <p:nvPr/>
        </p:nvGrpSpPr>
        <p:grpSpPr>
          <a:xfrm>
            <a:off x="10088945" y="1618654"/>
            <a:ext cx="2120097" cy="2226151"/>
            <a:chOff x="10047715" y="1561985"/>
            <a:chExt cx="2354768" cy="2472560"/>
          </a:xfrm>
        </p:grpSpPr>
        <p:grpSp>
          <p:nvGrpSpPr>
            <p:cNvPr id="172" name="Group 171">
              <a:extLst>
                <a:ext uri="{FF2B5EF4-FFF2-40B4-BE49-F238E27FC236}">
                  <a16:creationId xmlns:a16="http://schemas.microsoft.com/office/drawing/2014/main" id="{A319CF76-5EA0-43A5-AB85-1CAE913DFB86}"/>
                </a:ext>
              </a:extLst>
            </p:cNvPr>
            <p:cNvGrpSpPr/>
            <p:nvPr/>
          </p:nvGrpSpPr>
          <p:grpSpPr>
            <a:xfrm>
              <a:off x="10266910" y="2789750"/>
              <a:ext cx="750548" cy="750548"/>
              <a:chOff x="11056286" y="2231033"/>
              <a:chExt cx="886432" cy="886432"/>
            </a:xfrm>
          </p:grpSpPr>
          <p:sp>
            <p:nvSpPr>
              <p:cNvPr id="173" name="Oval 172">
                <a:extLst>
                  <a:ext uri="{FF2B5EF4-FFF2-40B4-BE49-F238E27FC236}">
                    <a16:creationId xmlns:a16="http://schemas.microsoft.com/office/drawing/2014/main" id="{65A89FD8-6D20-4F39-B682-E8A38201BA10}"/>
                  </a:ext>
                </a:extLst>
              </p:cNvPr>
              <p:cNvSpPr/>
              <p:nvPr/>
            </p:nvSpPr>
            <p:spPr bwMode="auto">
              <a:xfrm>
                <a:off x="11056286" y="2231033"/>
                <a:ext cx="886432" cy="886432"/>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174" name="Graphic 173">
                <a:extLst>
                  <a:ext uri="{FF2B5EF4-FFF2-40B4-BE49-F238E27FC236}">
                    <a16:creationId xmlns:a16="http://schemas.microsoft.com/office/drawing/2014/main" id="{7A4F061D-D7D0-4E98-A38C-B03A3479DF9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20574" y="2450245"/>
                <a:ext cx="470230" cy="470230"/>
              </a:xfrm>
              <a:prstGeom prst="rect">
                <a:avLst/>
              </a:prstGeom>
            </p:spPr>
          </p:pic>
        </p:grpSp>
        <p:grpSp>
          <p:nvGrpSpPr>
            <p:cNvPr id="33" name="Group 32">
              <a:extLst>
                <a:ext uri="{FF2B5EF4-FFF2-40B4-BE49-F238E27FC236}">
                  <a16:creationId xmlns:a16="http://schemas.microsoft.com/office/drawing/2014/main" id="{7C67354D-7B13-4BC3-BF96-B54BC552633D}"/>
                </a:ext>
              </a:extLst>
            </p:cNvPr>
            <p:cNvGrpSpPr/>
            <p:nvPr/>
          </p:nvGrpSpPr>
          <p:grpSpPr>
            <a:xfrm>
              <a:off x="10285131" y="1561985"/>
              <a:ext cx="750548" cy="750548"/>
              <a:chOff x="11738222" y="1846942"/>
              <a:chExt cx="750548" cy="750548"/>
            </a:xfrm>
          </p:grpSpPr>
          <p:sp>
            <p:nvSpPr>
              <p:cNvPr id="205" name="Oval 204">
                <a:extLst>
                  <a:ext uri="{FF2B5EF4-FFF2-40B4-BE49-F238E27FC236}">
                    <a16:creationId xmlns:a16="http://schemas.microsoft.com/office/drawing/2014/main" id="{EDC834E8-1DD2-408E-BB5E-A6275242BB32}"/>
                  </a:ext>
                </a:extLst>
              </p:cNvPr>
              <p:cNvSpPr/>
              <p:nvPr/>
            </p:nvSpPr>
            <p:spPr bwMode="auto">
              <a:xfrm>
                <a:off x="11738222" y="1846942"/>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206" name="Graphic 205">
                <a:extLst>
                  <a:ext uri="{FF2B5EF4-FFF2-40B4-BE49-F238E27FC236}">
                    <a16:creationId xmlns:a16="http://schemas.microsoft.com/office/drawing/2014/main" id="{81B1EE94-5432-4A0E-AE11-856AEDDA09B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840195" y="1939083"/>
                <a:ext cx="546602" cy="546602"/>
              </a:xfrm>
              <a:prstGeom prst="rect">
                <a:avLst/>
              </a:prstGeom>
            </p:spPr>
          </p:pic>
        </p:grpSp>
        <p:sp>
          <p:nvSpPr>
            <p:cNvPr id="34" name="TextBox 33">
              <a:extLst>
                <a:ext uri="{FF2B5EF4-FFF2-40B4-BE49-F238E27FC236}">
                  <a16:creationId xmlns:a16="http://schemas.microsoft.com/office/drawing/2014/main" id="{7792C10B-DA1B-45EB-A649-B9318E6280F0}"/>
                </a:ext>
              </a:extLst>
            </p:cNvPr>
            <p:cNvSpPr txBox="1"/>
            <p:nvPr/>
          </p:nvSpPr>
          <p:spPr>
            <a:xfrm>
              <a:off x="10047715" y="3548414"/>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Discovered</a:t>
              </a:r>
              <a:br>
                <a:rPr lang="en-US"/>
              </a:br>
              <a:r>
                <a:rPr lang="en-US"/>
                <a:t>servers</a:t>
              </a:r>
            </a:p>
          </p:txBody>
        </p:sp>
        <p:sp>
          <p:nvSpPr>
            <p:cNvPr id="35" name="TextBox 34">
              <a:extLst>
                <a:ext uri="{FF2B5EF4-FFF2-40B4-BE49-F238E27FC236}">
                  <a16:creationId xmlns:a16="http://schemas.microsoft.com/office/drawing/2014/main" id="{F4AC5F8D-49A7-433B-A67B-986CAAAA1E26}"/>
                </a:ext>
              </a:extLst>
            </p:cNvPr>
            <p:cNvSpPr txBox="1"/>
            <p:nvPr/>
          </p:nvSpPr>
          <p:spPr>
            <a:xfrm>
              <a:off x="10047715" y="2280901"/>
              <a:ext cx="1225380" cy="294342"/>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dirty="0"/>
                <a:t>Assessments</a:t>
              </a:r>
            </a:p>
          </p:txBody>
        </p:sp>
        <p:sp>
          <p:nvSpPr>
            <p:cNvPr id="213" name="Oval 212">
              <a:extLst>
                <a:ext uri="{FF2B5EF4-FFF2-40B4-BE49-F238E27FC236}">
                  <a16:creationId xmlns:a16="http://schemas.microsoft.com/office/drawing/2014/main" id="{DF229BD0-D847-461E-80C9-54F17E32C25A}"/>
                </a:ext>
              </a:extLst>
            </p:cNvPr>
            <p:cNvSpPr/>
            <p:nvPr/>
          </p:nvSpPr>
          <p:spPr bwMode="auto">
            <a:xfrm>
              <a:off x="11414519" y="2789750"/>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sp>
          <p:nvSpPr>
            <p:cNvPr id="214" name="TextBox 213">
              <a:extLst>
                <a:ext uri="{FF2B5EF4-FFF2-40B4-BE49-F238E27FC236}">
                  <a16:creationId xmlns:a16="http://schemas.microsoft.com/office/drawing/2014/main" id="{61597F58-C5A2-4638-867C-8F8F3EE3C577}"/>
                </a:ext>
              </a:extLst>
            </p:cNvPr>
            <p:cNvSpPr txBox="1"/>
            <p:nvPr/>
          </p:nvSpPr>
          <p:spPr>
            <a:xfrm>
              <a:off x="11177103" y="3548414"/>
              <a:ext cx="1225380" cy="486131"/>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Agentless Dependency</a:t>
              </a:r>
            </a:p>
          </p:txBody>
        </p:sp>
        <p:grpSp>
          <p:nvGrpSpPr>
            <p:cNvPr id="215" name="Graphic 37">
              <a:extLst>
                <a:ext uri="{FF2B5EF4-FFF2-40B4-BE49-F238E27FC236}">
                  <a16:creationId xmlns:a16="http://schemas.microsoft.com/office/drawing/2014/main" id="{E76DCBF7-6200-49F4-8603-6DA0D68FF85A}"/>
                </a:ext>
              </a:extLst>
            </p:cNvPr>
            <p:cNvGrpSpPr/>
            <p:nvPr/>
          </p:nvGrpSpPr>
          <p:grpSpPr>
            <a:xfrm>
              <a:off x="11577604" y="2970640"/>
              <a:ext cx="424378" cy="389515"/>
              <a:chOff x="1726867" y="2839112"/>
              <a:chExt cx="940615" cy="863331"/>
            </a:xfrm>
          </p:grpSpPr>
          <p:sp>
            <p:nvSpPr>
              <p:cNvPr id="216" name="Freeform 57">
                <a:extLst>
                  <a:ext uri="{FF2B5EF4-FFF2-40B4-BE49-F238E27FC236}">
                    <a16:creationId xmlns:a16="http://schemas.microsoft.com/office/drawing/2014/main" id="{99A412FF-703E-42AE-A8CC-881F13E3E662}"/>
                  </a:ext>
                </a:extLst>
              </p:cNvPr>
              <p:cNvSpPr/>
              <p:nvPr/>
            </p:nvSpPr>
            <p:spPr>
              <a:xfrm>
                <a:off x="2093988" y="3233414"/>
                <a:ext cx="376866" cy="56417"/>
              </a:xfrm>
              <a:custGeom>
                <a:avLst/>
                <a:gdLst>
                  <a:gd name="connsiteX0" fmla="*/ 376867 w 376866"/>
                  <a:gd name="connsiteY0" fmla="*/ 0 h 56417"/>
                  <a:gd name="connsiteX1" fmla="*/ 376867 w 376866"/>
                  <a:gd name="connsiteY1" fmla="*/ 56418 h 56417"/>
                  <a:gd name="connsiteX2" fmla="*/ 0 w 376866"/>
                  <a:gd name="connsiteY2" fmla="*/ 56418 h 56417"/>
                  <a:gd name="connsiteX3" fmla="*/ 0 w 376866"/>
                  <a:gd name="connsiteY3" fmla="*/ 0 h 56417"/>
                  <a:gd name="connsiteX4" fmla="*/ 376867 w 376866"/>
                  <a:gd name="connsiteY4" fmla="*/ 0 h 56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66" h="56417">
                    <a:moveTo>
                      <a:pt x="376867" y="0"/>
                    </a:moveTo>
                    <a:lnTo>
                      <a:pt x="376867" y="56418"/>
                    </a:lnTo>
                    <a:lnTo>
                      <a:pt x="0" y="56418"/>
                    </a:lnTo>
                    <a:lnTo>
                      <a:pt x="0" y="0"/>
                    </a:lnTo>
                    <a:lnTo>
                      <a:pt x="376867" y="0"/>
                    </a:lnTo>
                    <a:close/>
                  </a:path>
                </a:pathLst>
              </a:custGeom>
              <a:solidFill>
                <a:srgbClr val="A0A1A2"/>
              </a:solidFill>
              <a:ln w="18669" cap="flat">
                <a:noFill/>
                <a:prstDash val="solid"/>
                <a:miter/>
              </a:ln>
            </p:spPr>
            <p:txBody>
              <a:bodyPr rtlCol="0" anchor="ctr"/>
              <a:lstStyle/>
              <a:p>
                <a:endParaRPr lang="en-US"/>
              </a:p>
            </p:txBody>
          </p:sp>
          <p:sp>
            <p:nvSpPr>
              <p:cNvPr id="217" name="Freeform 58">
                <a:extLst>
                  <a:ext uri="{FF2B5EF4-FFF2-40B4-BE49-F238E27FC236}">
                    <a16:creationId xmlns:a16="http://schemas.microsoft.com/office/drawing/2014/main" id="{4552E09A-DA0E-4174-8AC4-438A35E5256A}"/>
                  </a:ext>
                </a:extLst>
              </p:cNvPr>
              <p:cNvSpPr/>
              <p:nvPr/>
            </p:nvSpPr>
            <p:spPr>
              <a:xfrm>
                <a:off x="2066165" y="2950326"/>
                <a:ext cx="320448" cy="301599"/>
              </a:xfrm>
              <a:custGeom>
                <a:avLst/>
                <a:gdLst>
                  <a:gd name="connsiteX0" fmla="*/ 282749 w 320448"/>
                  <a:gd name="connsiteY0" fmla="*/ 0 h 301599"/>
                  <a:gd name="connsiteX1" fmla="*/ 320449 w 320448"/>
                  <a:gd name="connsiteY1" fmla="*/ 0 h 301599"/>
                  <a:gd name="connsiteX2" fmla="*/ 320449 w 320448"/>
                  <a:gd name="connsiteY2" fmla="*/ 37700 h 301599"/>
                  <a:gd name="connsiteX3" fmla="*/ 37700 w 320448"/>
                  <a:gd name="connsiteY3" fmla="*/ 301599 h 301599"/>
                  <a:gd name="connsiteX4" fmla="*/ 0 w 320448"/>
                  <a:gd name="connsiteY4" fmla="*/ 301599 h 301599"/>
                  <a:gd name="connsiteX5" fmla="*/ 0 w 320448"/>
                  <a:gd name="connsiteY5" fmla="*/ 263899 h 301599"/>
                  <a:gd name="connsiteX6" fmla="*/ 282749 w 320448"/>
                  <a:gd name="connsiteY6" fmla="*/ 0 h 30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01599">
                    <a:moveTo>
                      <a:pt x="282749" y="0"/>
                    </a:moveTo>
                    <a:lnTo>
                      <a:pt x="320449" y="0"/>
                    </a:lnTo>
                    <a:lnTo>
                      <a:pt x="320449" y="37700"/>
                    </a:lnTo>
                    <a:lnTo>
                      <a:pt x="37700" y="301599"/>
                    </a:lnTo>
                    <a:lnTo>
                      <a:pt x="0" y="301599"/>
                    </a:lnTo>
                    <a:lnTo>
                      <a:pt x="0" y="263899"/>
                    </a:lnTo>
                    <a:lnTo>
                      <a:pt x="282749" y="0"/>
                    </a:lnTo>
                    <a:close/>
                  </a:path>
                </a:pathLst>
              </a:custGeom>
              <a:solidFill>
                <a:srgbClr val="A0A1A2"/>
              </a:solidFill>
              <a:ln w="18669" cap="flat">
                <a:noFill/>
                <a:prstDash val="solid"/>
                <a:miter/>
              </a:ln>
            </p:spPr>
            <p:txBody>
              <a:bodyPr rtlCol="0" anchor="ctr"/>
              <a:lstStyle/>
              <a:p>
                <a:endParaRPr lang="en-US"/>
              </a:p>
            </p:txBody>
          </p:sp>
          <p:sp>
            <p:nvSpPr>
              <p:cNvPr id="218" name="Freeform 59">
                <a:extLst>
                  <a:ext uri="{FF2B5EF4-FFF2-40B4-BE49-F238E27FC236}">
                    <a16:creationId xmlns:a16="http://schemas.microsoft.com/office/drawing/2014/main" id="{5829A66D-E827-4627-9BA2-8160E87942C4}"/>
                  </a:ext>
                </a:extLst>
              </p:cNvPr>
              <p:cNvSpPr/>
              <p:nvPr/>
            </p:nvSpPr>
            <p:spPr>
              <a:xfrm>
                <a:off x="2066165" y="3270775"/>
                <a:ext cx="320448" cy="320448"/>
              </a:xfrm>
              <a:custGeom>
                <a:avLst/>
                <a:gdLst>
                  <a:gd name="connsiteX0" fmla="*/ 282749 w 320448"/>
                  <a:gd name="connsiteY0" fmla="*/ 320449 h 320448"/>
                  <a:gd name="connsiteX1" fmla="*/ 320449 w 320448"/>
                  <a:gd name="connsiteY1" fmla="*/ 320449 h 320448"/>
                  <a:gd name="connsiteX2" fmla="*/ 320449 w 320448"/>
                  <a:gd name="connsiteY2" fmla="*/ 282749 h 320448"/>
                  <a:gd name="connsiteX3" fmla="*/ 37700 w 320448"/>
                  <a:gd name="connsiteY3" fmla="*/ 0 h 320448"/>
                  <a:gd name="connsiteX4" fmla="*/ 0 w 320448"/>
                  <a:gd name="connsiteY4" fmla="*/ 0 h 320448"/>
                  <a:gd name="connsiteX5" fmla="*/ 0 w 320448"/>
                  <a:gd name="connsiteY5" fmla="*/ 37700 h 320448"/>
                  <a:gd name="connsiteX6" fmla="*/ 282749 w 320448"/>
                  <a:gd name="connsiteY6" fmla="*/ 320449 h 32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48" h="320448">
                    <a:moveTo>
                      <a:pt x="282749" y="320449"/>
                    </a:moveTo>
                    <a:lnTo>
                      <a:pt x="320449" y="320449"/>
                    </a:lnTo>
                    <a:lnTo>
                      <a:pt x="320449" y="282749"/>
                    </a:lnTo>
                    <a:lnTo>
                      <a:pt x="37700" y="0"/>
                    </a:lnTo>
                    <a:lnTo>
                      <a:pt x="0" y="0"/>
                    </a:lnTo>
                    <a:lnTo>
                      <a:pt x="0" y="37700"/>
                    </a:lnTo>
                    <a:lnTo>
                      <a:pt x="282749" y="320449"/>
                    </a:lnTo>
                    <a:close/>
                  </a:path>
                </a:pathLst>
              </a:custGeom>
              <a:solidFill>
                <a:srgbClr val="A0A1A2"/>
              </a:solidFill>
              <a:ln w="18669" cap="flat">
                <a:noFill/>
                <a:prstDash val="solid"/>
                <a:miter/>
              </a:ln>
            </p:spPr>
            <p:txBody>
              <a:bodyPr rtlCol="0" anchor="ctr"/>
              <a:lstStyle/>
              <a:p>
                <a:endParaRPr lang="en-US"/>
              </a:p>
            </p:txBody>
          </p:sp>
          <p:sp>
            <p:nvSpPr>
              <p:cNvPr id="219" name="Freeform 60">
                <a:extLst>
                  <a:ext uri="{FF2B5EF4-FFF2-40B4-BE49-F238E27FC236}">
                    <a16:creationId xmlns:a16="http://schemas.microsoft.com/office/drawing/2014/main" id="{64DB6418-FB9F-4670-80DD-4F2935C00AAF}"/>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3999C6"/>
              </a:solidFill>
              <a:ln w="18669" cap="flat">
                <a:noFill/>
                <a:prstDash val="solid"/>
                <a:miter/>
              </a:ln>
            </p:spPr>
            <p:txBody>
              <a:bodyPr rtlCol="0" anchor="ctr"/>
              <a:lstStyle/>
              <a:p>
                <a:endParaRPr lang="en-US"/>
              </a:p>
            </p:txBody>
          </p:sp>
          <p:sp>
            <p:nvSpPr>
              <p:cNvPr id="220" name="Freeform 61">
                <a:extLst>
                  <a:ext uri="{FF2B5EF4-FFF2-40B4-BE49-F238E27FC236}">
                    <a16:creationId xmlns:a16="http://schemas.microsoft.com/office/drawing/2014/main" id="{7D8CDD62-4814-451A-A4E6-7A1A3C20F5F2}"/>
                  </a:ext>
                </a:extLst>
              </p:cNvPr>
              <p:cNvSpPr/>
              <p:nvPr/>
            </p:nvSpPr>
            <p:spPr>
              <a:xfrm>
                <a:off x="1726867" y="3082558"/>
                <a:ext cx="113099" cy="358148"/>
              </a:xfrm>
              <a:custGeom>
                <a:avLst/>
                <a:gdLst>
                  <a:gd name="connsiteX0" fmla="*/ 36795 w 113099"/>
                  <a:gd name="connsiteY0" fmla="*/ 0 h 358148"/>
                  <a:gd name="connsiteX1" fmla="*/ 113100 w 113099"/>
                  <a:gd name="connsiteY1" fmla="*/ 0 h 358148"/>
                  <a:gd name="connsiteX2" fmla="*/ 113100 w 113099"/>
                  <a:gd name="connsiteY2" fmla="*/ 358149 h 358148"/>
                  <a:gd name="connsiteX3" fmla="*/ 38190 w 113099"/>
                  <a:gd name="connsiteY3" fmla="*/ 358149 h 358148"/>
                  <a:gd name="connsiteX4" fmla="*/ 0 w 113099"/>
                  <a:gd name="connsiteY4" fmla="*/ 319959 h 358148"/>
                  <a:gd name="connsiteX5" fmla="*/ 0 w 113099"/>
                  <a:gd name="connsiteY5" fmla="*/ 36795 h 358148"/>
                  <a:gd name="connsiteX6" fmla="*/ 36795 w 113099"/>
                  <a:gd name="connsiteY6" fmla="*/ 0 h 35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9" h="358148">
                    <a:moveTo>
                      <a:pt x="36795" y="0"/>
                    </a:moveTo>
                    <a:lnTo>
                      <a:pt x="113100" y="0"/>
                    </a:lnTo>
                    <a:lnTo>
                      <a:pt x="113100" y="358149"/>
                    </a:lnTo>
                    <a:lnTo>
                      <a:pt x="38190" y="358149"/>
                    </a:lnTo>
                    <a:cubicBezTo>
                      <a:pt x="17097" y="358149"/>
                      <a:pt x="0" y="341052"/>
                      <a:pt x="0" y="319959"/>
                    </a:cubicBezTo>
                    <a:lnTo>
                      <a:pt x="0" y="36795"/>
                    </a:lnTo>
                    <a:cubicBezTo>
                      <a:pt x="0" y="16475"/>
                      <a:pt x="16475" y="0"/>
                      <a:pt x="36795" y="0"/>
                    </a:cubicBezTo>
                    <a:close/>
                  </a:path>
                </a:pathLst>
              </a:custGeom>
              <a:solidFill>
                <a:srgbClr val="A0A1A2"/>
              </a:solidFill>
              <a:ln w="18669" cap="flat">
                <a:noFill/>
                <a:prstDash val="solid"/>
                <a:miter/>
              </a:ln>
            </p:spPr>
            <p:txBody>
              <a:bodyPr rtlCol="0" anchor="ctr"/>
              <a:lstStyle/>
              <a:p>
                <a:endParaRPr lang="en-US"/>
              </a:p>
            </p:txBody>
          </p:sp>
          <p:sp>
            <p:nvSpPr>
              <p:cNvPr id="221" name="Freeform 62">
                <a:extLst>
                  <a:ext uri="{FF2B5EF4-FFF2-40B4-BE49-F238E27FC236}">
                    <a16:creationId xmlns:a16="http://schemas.microsoft.com/office/drawing/2014/main" id="{693CD340-6A4F-4A56-8524-C81F487CA9D4}"/>
                  </a:ext>
                </a:extLst>
              </p:cNvPr>
              <p:cNvSpPr/>
              <p:nvPr/>
            </p:nvSpPr>
            <p:spPr>
              <a:xfrm>
                <a:off x="1858816" y="3026009"/>
                <a:ext cx="245049" cy="471248"/>
              </a:xfrm>
              <a:custGeom>
                <a:avLst/>
                <a:gdLst>
                  <a:gd name="connsiteX0" fmla="*/ 0 w 245049"/>
                  <a:gd name="connsiteY0" fmla="*/ 433549 h 471248"/>
                  <a:gd name="connsiteX1" fmla="*/ 0 w 245049"/>
                  <a:gd name="connsiteY1" fmla="*/ 37700 h 471248"/>
                  <a:gd name="connsiteX2" fmla="*/ 37700 w 245049"/>
                  <a:gd name="connsiteY2" fmla="*/ 0 h 471248"/>
                  <a:gd name="connsiteX3" fmla="*/ 207349 w 245049"/>
                  <a:gd name="connsiteY3" fmla="*/ 0 h 471248"/>
                  <a:gd name="connsiteX4" fmla="*/ 245049 w 245049"/>
                  <a:gd name="connsiteY4" fmla="*/ 37700 h 471248"/>
                  <a:gd name="connsiteX5" fmla="*/ 245049 w 245049"/>
                  <a:gd name="connsiteY5" fmla="*/ 433549 h 471248"/>
                  <a:gd name="connsiteX6" fmla="*/ 207349 w 245049"/>
                  <a:gd name="connsiteY6" fmla="*/ 471248 h 471248"/>
                  <a:gd name="connsiteX7" fmla="*/ 37700 w 245049"/>
                  <a:gd name="connsiteY7" fmla="*/ 471248 h 471248"/>
                  <a:gd name="connsiteX8" fmla="*/ 0 w 245049"/>
                  <a:gd name="connsiteY8" fmla="*/ 433549 h 4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49" h="471248">
                    <a:moveTo>
                      <a:pt x="0" y="433549"/>
                    </a:moveTo>
                    <a:lnTo>
                      <a:pt x="0" y="37700"/>
                    </a:lnTo>
                    <a:cubicBezTo>
                      <a:pt x="0" y="16871"/>
                      <a:pt x="16871" y="0"/>
                      <a:pt x="37700" y="0"/>
                    </a:cubicBezTo>
                    <a:lnTo>
                      <a:pt x="207349" y="0"/>
                    </a:lnTo>
                    <a:cubicBezTo>
                      <a:pt x="228179" y="0"/>
                      <a:pt x="245049" y="16871"/>
                      <a:pt x="245049" y="37700"/>
                    </a:cubicBezTo>
                    <a:lnTo>
                      <a:pt x="245049" y="433549"/>
                    </a:lnTo>
                    <a:cubicBezTo>
                      <a:pt x="245049" y="454378"/>
                      <a:pt x="228179" y="471248"/>
                      <a:pt x="207349" y="471248"/>
                    </a:cubicBezTo>
                    <a:lnTo>
                      <a:pt x="37700" y="471248"/>
                    </a:lnTo>
                    <a:cubicBezTo>
                      <a:pt x="16871" y="471248"/>
                      <a:pt x="0" y="454378"/>
                      <a:pt x="0" y="433549"/>
                    </a:cubicBezTo>
                    <a:close/>
                  </a:path>
                </a:pathLst>
              </a:custGeom>
              <a:solidFill>
                <a:srgbClr val="7A7A7A"/>
              </a:solidFill>
              <a:ln w="18669" cap="flat">
                <a:noFill/>
                <a:prstDash val="solid"/>
                <a:miter/>
              </a:ln>
            </p:spPr>
            <p:txBody>
              <a:bodyPr rtlCol="0" anchor="ctr"/>
              <a:lstStyle/>
              <a:p>
                <a:endParaRPr lang="en-US"/>
              </a:p>
            </p:txBody>
          </p:sp>
          <p:sp>
            <p:nvSpPr>
              <p:cNvPr id="222" name="Freeform 63">
                <a:extLst>
                  <a:ext uri="{FF2B5EF4-FFF2-40B4-BE49-F238E27FC236}">
                    <a16:creationId xmlns:a16="http://schemas.microsoft.com/office/drawing/2014/main" id="{CAEB9BA2-7E6C-4E08-BABB-F0A5F2DF8419}"/>
                  </a:ext>
                </a:extLst>
              </p:cNvPr>
              <p:cNvSpPr/>
              <p:nvPr/>
            </p:nvSpPr>
            <p:spPr>
              <a:xfrm>
                <a:off x="1896516" y="3063426"/>
                <a:ext cx="160224" cy="320448"/>
              </a:xfrm>
              <a:custGeom>
                <a:avLst/>
                <a:gdLst>
                  <a:gd name="connsiteX0" fmla="*/ 0 w 160224"/>
                  <a:gd name="connsiteY0" fmla="*/ 320449 h 320448"/>
                  <a:gd name="connsiteX1" fmla="*/ 0 w 160224"/>
                  <a:gd name="connsiteY1" fmla="*/ 21074 h 320448"/>
                  <a:gd name="connsiteX2" fmla="*/ 21093 w 160224"/>
                  <a:gd name="connsiteY2" fmla="*/ 0 h 320448"/>
                  <a:gd name="connsiteX3" fmla="*/ 160224 w 160224"/>
                  <a:gd name="connsiteY3" fmla="*/ 0 h 320448"/>
                  <a:gd name="connsiteX4" fmla="*/ 0 w 160224"/>
                  <a:gd name="connsiteY4" fmla="*/ 320449 h 32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24" h="320448">
                    <a:moveTo>
                      <a:pt x="0" y="320449"/>
                    </a:moveTo>
                    <a:lnTo>
                      <a:pt x="0" y="21074"/>
                    </a:lnTo>
                    <a:cubicBezTo>
                      <a:pt x="0" y="9444"/>
                      <a:pt x="9444" y="0"/>
                      <a:pt x="21093" y="0"/>
                    </a:cubicBezTo>
                    <a:lnTo>
                      <a:pt x="160224" y="0"/>
                    </a:lnTo>
                    <a:lnTo>
                      <a:pt x="0" y="320449"/>
                    </a:lnTo>
                    <a:close/>
                  </a:path>
                </a:pathLst>
              </a:custGeom>
              <a:solidFill>
                <a:srgbClr val="FFFFFF">
                  <a:alpha val="15000"/>
                </a:srgbClr>
              </a:solidFill>
              <a:ln w="18669" cap="flat">
                <a:noFill/>
                <a:prstDash val="solid"/>
                <a:miter/>
              </a:ln>
            </p:spPr>
            <p:txBody>
              <a:bodyPr rtlCol="0" anchor="ctr"/>
              <a:lstStyle/>
              <a:p>
                <a:endParaRPr lang="en-US"/>
              </a:p>
            </p:txBody>
          </p:sp>
          <p:sp>
            <p:nvSpPr>
              <p:cNvPr id="223" name="Freeform 64">
                <a:extLst>
                  <a:ext uri="{FF2B5EF4-FFF2-40B4-BE49-F238E27FC236}">
                    <a16:creationId xmlns:a16="http://schemas.microsoft.com/office/drawing/2014/main" id="{F67AC3A7-1996-4E46-81C1-A10B819C489D}"/>
                  </a:ext>
                </a:extLst>
              </p:cNvPr>
              <p:cNvSpPr/>
              <p:nvPr/>
            </p:nvSpPr>
            <p:spPr>
              <a:xfrm>
                <a:off x="2256550" y="2839126"/>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0" y="82436"/>
                      <a:pt x="253060"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24" name="Freeform 65">
                <a:extLst>
                  <a:ext uri="{FF2B5EF4-FFF2-40B4-BE49-F238E27FC236}">
                    <a16:creationId xmlns:a16="http://schemas.microsoft.com/office/drawing/2014/main" id="{6EDB4C62-11A2-487D-A945-791D85DF85DC}"/>
                  </a:ext>
                </a:extLst>
              </p:cNvPr>
              <p:cNvSpPr/>
              <p:nvPr/>
            </p:nvSpPr>
            <p:spPr>
              <a:xfrm>
                <a:off x="2256550" y="2839112"/>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chemeClr val="tx2">
                  <a:alpha val="20000"/>
                </a:schemeClr>
              </a:solidFill>
              <a:ln w="18669" cap="flat">
                <a:noFill/>
                <a:prstDash val="solid"/>
                <a:miter/>
              </a:ln>
            </p:spPr>
            <p:txBody>
              <a:bodyPr rtlCol="0" anchor="ctr"/>
              <a:lstStyle/>
              <a:p>
                <a:endParaRPr lang="en-US"/>
              </a:p>
            </p:txBody>
          </p:sp>
          <p:sp>
            <p:nvSpPr>
              <p:cNvPr id="225" name="Freeform 66">
                <a:extLst>
                  <a:ext uri="{FF2B5EF4-FFF2-40B4-BE49-F238E27FC236}">
                    <a16:creationId xmlns:a16="http://schemas.microsoft.com/office/drawing/2014/main" id="{BA3C3E11-ADB4-4DA7-8CA4-ADD6C53A0EFC}"/>
                  </a:ext>
                </a:extLst>
              </p:cNvPr>
              <p:cNvSpPr/>
              <p:nvPr/>
            </p:nvSpPr>
            <p:spPr>
              <a:xfrm>
                <a:off x="2426199" y="3140725"/>
                <a:ext cx="241283" cy="241269"/>
              </a:xfrm>
              <a:custGeom>
                <a:avLst/>
                <a:gdLst>
                  <a:gd name="connsiteX0" fmla="*/ 35344 w 241283"/>
                  <a:gd name="connsiteY0" fmla="*/ 35330 h 241269"/>
                  <a:gd name="connsiteX1" fmla="*/ 205954 w 241283"/>
                  <a:gd name="connsiteY1" fmla="*/ 35330 h 241269"/>
                  <a:gd name="connsiteX2" fmla="*/ 205954 w 241283"/>
                  <a:gd name="connsiteY2" fmla="*/ 205940 h 241269"/>
                  <a:gd name="connsiteX3" fmla="*/ 35344 w 241283"/>
                  <a:gd name="connsiteY3" fmla="*/ 205940 h 241269"/>
                  <a:gd name="connsiteX4" fmla="*/ 35344 w 241283"/>
                  <a:gd name="connsiteY4" fmla="*/ 35330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30"/>
                    </a:moveTo>
                    <a:cubicBezTo>
                      <a:pt x="82450" y="-11777"/>
                      <a:pt x="158848" y="-11777"/>
                      <a:pt x="205954" y="35330"/>
                    </a:cubicBezTo>
                    <a:cubicBezTo>
                      <a:pt x="253061" y="82436"/>
                      <a:pt x="253061" y="158834"/>
                      <a:pt x="205954" y="205940"/>
                    </a:cubicBezTo>
                    <a:cubicBezTo>
                      <a:pt x="158848" y="253046"/>
                      <a:pt x="82450" y="253046"/>
                      <a:pt x="35344" y="205940"/>
                    </a:cubicBezTo>
                    <a:cubicBezTo>
                      <a:pt x="-11781" y="158815"/>
                      <a:pt x="-11781" y="82436"/>
                      <a:pt x="35344" y="35330"/>
                    </a:cubicBezTo>
                    <a:close/>
                  </a:path>
                </a:pathLst>
              </a:custGeom>
              <a:solidFill>
                <a:schemeClr val="accent5"/>
              </a:solidFill>
              <a:ln w="18669" cap="flat">
                <a:noFill/>
                <a:prstDash val="solid"/>
                <a:miter/>
              </a:ln>
            </p:spPr>
            <p:txBody>
              <a:bodyPr rtlCol="0" anchor="ctr"/>
              <a:lstStyle/>
              <a:p>
                <a:endParaRPr lang="en-US"/>
              </a:p>
            </p:txBody>
          </p:sp>
          <p:sp>
            <p:nvSpPr>
              <p:cNvPr id="226" name="Freeform 67">
                <a:extLst>
                  <a:ext uri="{FF2B5EF4-FFF2-40B4-BE49-F238E27FC236}">
                    <a16:creationId xmlns:a16="http://schemas.microsoft.com/office/drawing/2014/main" id="{0424865E-EC04-4AFC-8680-144443799056}"/>
                  </a:ext>
                </a:extLst>
              </p:cNvPr>
              <p:cNvSpPr/>
              <p:nvPr/>
            </p:nvSpPr>
            <p:spPr>
              <a:xfrm>
                <a:off x="2426200" y="3140711"/>
                <a:ext cx="173739" cy="229007"/>
              </a:xfrm>
              <a:custGeom>
                <a:avLst/>
                <a:gdLst>
                  <a:gd name="connsiteX0" fmla="*/ 12327 w 173739"/>
                  <a:gd name="connsiteY0" fmla="*/ 67595 h 229007"/>
                  <a:gd name="connsiteX1" fmla="*/ 173739 w 173739"/>
                  <a:gd name="connsiteY1" fmla="*/ 12327 h 229007"/>
                  <a:gd name="connsiteX2" fmla="*/ 67595 w 173739"/>
                  <a:gd name="connsiteY2" fmla="*/ 229008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39" y="12327"/>
                    </a:cubicBezTo>
                    <a:lnTo>
                      <a:pt x="67595" y="229008"/>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sp>
            <p:nvSpPr>
              <p:cNvPr id="227" name="Freeform 68">
                <a:extLst>
                  <a:ext uri="{FF2B5EF4-FFF2-40B4-BE49-F238E27FC236}">
                    <a16:creationId xmlns:a16="http://schemas.microsoft.com/office/drawing/2014/main" id="{FD4DB0CB-7DC4-442B-94EF-0FB3DAD8EF17}"/>
                  </a:ext>
                </a:extLst>
              </p:cNvPr>
              <p:cNvSpPr/>
              <p:nvPr/>
            </p:nvSpPr>
            <p:spPr>
              <a:xfrm>
                <a:off x="2256550" y="3461174"/>
                <a:ext cx="241283" cy="241269"/>
              </a:xfrm>
              <a:custGeom>
                <a:avLst/>
                <a:gdLst>
                  <a:gd name="connsiteX0" fmla="*/ 35344 w 241283"/>
                  <a:gd name="connsiteY0" fmla="*/ 35329 h 241269"/>
                  <a:gd name="connsiteX1" fmla="*/ 205954 w 241283"/>
                  <a:gd name="connsiteY1" fmla="*/ 35329 h 241269"/>
                  <a:gd name="connsiteX2" fmla="*/ 205954 w 241283"/>
                  <a:gd name="connsiteY2" fmla="*/ 205940 h 241269"/>
                  <a:gd name="connsiteX3" fmla="*/ 35344 w 241283"/>
                  <a:gd name="connsiteY3" fmla="*/ 205940 h 241269"/>
                  <a:gd name="connsiteX4" fmla="*/ 35344 w 241283"/>
                  <a:gd name="connsiteY4" fmla="*/ 35329 h 241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83" h="241269">
                    <a:moveTo>
                      <a:pt x="35344" y="35329"/>
                    </a:moveTo>
                    <a:cubicBezTo>
                      <a:pt x="82450" y="-11776"/>
                      <a:pt x="158848" y="-11776"/>
                      <a:pt x="205954" y="35329"/>
                    </a:cubicBezTo>
                    <a:cubicBezTo>
                      <a:pt x="253060" y="82435"/>
                      <a:pt x="253060" y="158834"/>
                      <a:pt x="205954" y="205940"/>
                    </a:cubicBezTo>
                    <a:cubicBezTo>
                      <a:pt x="158848" y="253046"/>
                      <a:pt x="82450" y="253046"/>
                      <a:pt x="35344" y="205940"/>
                    </a:cubicBezTo>
                    <a:cubicBezTo>
                      <a:pt x="-11781" y="158815"/>
                      <a:pt x="-11781" y="82435"/>
                      <a:pt x="35344" y="35329"/>
                    </a:cubicBezTo>
                    <a:close/>
                  </a:path>
                </a:pathLst>
              </a:custGeom>
              <a:solidFill>
                <a:schemeClr val="accent5"/>
              </a:solidFill>
              <a:ln w="18669" cap="flat">
                <a:noFill/>
                <a:prstDash val="solid"/>
                <a:miter/>
              </a:ln>
            </p:spPr>
            <p:txBody>
              <a:bodyPr rtlCol="0" anchor="ctr"/>
              <a:lstStyle/>
              <a:p>
                <a:endParaRPr lang="en-US"/>
              </a:p>
            </p:txBody>
          </p:sp>
          <p:sp>
            <p:nvSpPr>
              <p:cNvPr id="228" name="Freeform 69">
                <a:extLst>
                  <a:ext uri="{FF2B5EF4-FFF2-40B4-BE49-F238E27FC236}">
                    <a16:creationId xmlns:a16="http://schemas.microsoft.com/office/drawing/2014/main" id="{EDF588A5-870D-45D6-B277-9B90D8E7D00B}"/>
                  </a:ext>
                </a:extLst>
              </p:cNvPr>
              <p:cNvSpPr/>
              <p:nvPr/>
            </p:nvSpPr>
            <p:spPr>
              <a:xfrm>
                <a:off x="2256550" y="3461160"/>
                <a:ext cx="173739" cy="229007"/>
              </a:xfrm>
              <a:custGeom>
                <a:avLst/>
                <a:gdLst>
                  <a:gd name="connsiteX0" fmla="*/ 12327 w 173739"/>
                  <a:gd name="connsiteY0" fmla="*/ 67595 h 229007"/>
                  <a:gd name="connsiteX1" fmla="*/ 173740 w 173739"/>
                  <a:gd name="connsiteY1" fmla="*/ 12327 h 229007"/>
                  <a:gd name="connsiteX2" fmla="*/ 67595 w 173739"/>
                  <a:gd name="connsiteY2" fmla="*/ 229007 h 229007"/>
                  <a:gd name="connsiteX3" fmla="*/ 12327 w 173739"/>
                  <a:gd name="connsiteY3" fmla="*/ 67595 h 229007"/>
                </a:gdLst>
                <a:ahLst/>
                <a:cxnLst>
                  <a:cxn ang="0">
                    <a:pos x="connsiteX0" y="connsiteY0"/>
                  </a:cxn>
                  <a:cxn ang="0">
                    <a:pos x="connsiteX1" y="connsiteY1"/>
                  </a:cxn>
                  <a:cxn ang="0">
                    <a:pos x="connsiteX2" y="connsiteY2"/>
                  </a:cxn>
                  <a:cxn ang="0">
                    <a:pos x="connsiteX3" y="connsiteY3"/>
                  </a:cxn>
                </a:cxnLst>
                <a:rect l="l" t="t" r="r" b="b"/>
                <a:pathLst>
                  <a:path w="173739" h="229007">
                    <a:moveTo>
                      <a:pt x="12327" y="67595"/>
                    </a:moveTo>
                    <a:cubicBezTo>
                      <a:pt x="41639" y="7766"/>
                      <a:pt x="113910" y="-16984"/>
                      <a:pt x="173740" y="12327"/>
                    </a:cubicBezTo>
                    <a:lnTo>
                      <a:pt x="67595" y="229007"/>
                    </a:lnTo>
                    <a:cubicBezTo>
                      <a:pt x="7766" y="199696"/>
                      <a:pt x="-16984" y="127425"/>
                      <a:pt x="12327" y="67595"/>
                    </a:cubicBezTo>
                    <a:close/>
                  </a:path>
                </a:pathLst>
              </a:custGeom>
              <a:solidFill>
                <a:srgbClr val="FFFFFF">
                  <a:alpha val="20000"/>
                </a:srgbClr>
              </a:solidFill>
              <a:ln w="18669" cap="flat">
                <a:noFill/>
                <a:prstDash val="solid"/>
                <a:miter/>
              </a:ln>
            </p:spPr>
            <p:txBody>
              <a:bodyPr rtlCol="0" anchor="ctr"/>
              <a:lstStyle/>
              <a:p>
                <a:endParaRPr lang="en-US"/>
              </a:p>
            </p:txBody>
          </p:sp>
        </p:grpSp>
        <p:sp>
          <p:nvSpPr>
            <p:cNvPr id="229" name="TextBox 228">
              <a:extLst>
                <a:ext uri="{FF2B5EF4-FFF2-40B4-BE49-F238E27FC236}">
                  <a16:creationId xmlns:a16="http://schemas.microsoft.com/office/drawing/2014/main" id="{0249C0B6-D374-42D8-98F3-061BAF0317E7}"/>
                </a:ext>
              </a:extLst>
            </p:cNvPr>
            <p:cNvSpPr txBox="1"/>
            <p:nvPr/>
          </p:nvSpPr>
          <p:spPr>
            <a:xfrm>
              <a:off x="11177103" y="2280901"/>
              <a:ext cx="1225380" cy="437684"/>
            </a:xfrm>
            <a:prstGeom prst="rect">
              <a:avLst/>
            </a:prstGeom>
            <a:noFill/>
          </p:spPr>
          <p:txBody>
            <a:bodyPr wrap="square" rtlCol="0">
              <a:spAutoFit/>
            </a:bodyPr>
            <a:lstStyle>
              <a:defPPr>
                <a:defRPr lang="en-US"/>
              </a:defPPr>
              <a:lvl1pPr algn="ctr" defTabSz="932418">
                <a:defRPr sz="1122" kern="0">
                  <a:solidFill>
                    <a:prstClr val="black"/>
                  </a:solidFill>
                  <a:latin typeface="+mj-lt"/>
                </a:defRPr>
              </a:lvl1pPr>
            </a:lstStyle>
            <a:p>
              <a:r>
                <a:rPr lang="en-US"/>
                <a:t>Application inventory</a:t>
              </a:r>
            </a:p>
          </p:txBody>
        </p:sp>
        <p:sp>
          <p:nvSpPr>
            <p:cNvPr id="3" name="Oval 2">
              <a:extLst>
                <a:ext uri="{FF2B5EF4-FFF2-40B4-BE49-F238E27FC236}">
                  <a16:creationId xmlns:a16="http://schemas.microsoft.com/office/drawing/2014/main" id="{FB8D8934-F6D1-4469-916F-1A3289CBE656}"/>
                </a:ext>
              </a:extLst>
            </p:cNvPr>
            <p:cNvSpPr/>
            <p:nvPr/>
          </p:nvSpPr>
          <p:spPr bwMode="auto">
            <a:xfrm>
              <a:off x="11414519" y="1564542"/>
              <a:ext cx="750548" cy="750548"/>
            </a:xfrm>
            <a:prstGeom prst="ellipse">
              <a:avLst/>
            </a:prstGeom>
            <a:solidFill>
              <a:schemeClr val="bg1"/>
            </a:solidFill>
            <a:ln w="0">
              <a:noFill/>
              <a:prstDash val="solid"/>
              <a:round/>
              <a:headEnd/>
              <a:tailEnd/>
            </a:ln>
            <a:effectLst>
              <a:outerShdw blurRad="203200" sx="102000" sy="102000" algn="ctr" rotWithShape="0">
                <a:prstClr val="black">
                  <a:alpha val="23000"/>
                </a:prstClr>
              </a:outerShdw>
            </a:effectLst>
          </p:spPr>
          <p:txBody>
            <a:bodyPr vert="horz" wrap="square" lIns="93247" tIns="46623" rIns="93247" bIns="46623" numCol="1" anchor="t" anchorCtr="0" compatLnSpc="1">
              <a:prstTxWarp prst="textNoShape">
                <a:avLst/>
              </a:prstTxWarp>
            </a:bodyPr>
            <a:lstStyle/>
            <a:p>
              <a:pPr defTabSz="932384"/>
              <a:endParaRPr lang="en-US" err="1">
                <a:solidFill>
                  <a:srgbClr val="1A1A1A"/>
                </a:solidFill>
                <a:latin typeface="Segoe UI"/>
              </a:endParaRPr>
            </a:p>
          </p:txBody>
        </p:sp>
        <p:pic>
          <p:nvPicPr>
            <p:cNvPr id="230" name="Picture 229">
              <a:extLst>
                <a:ext uri="{FF2B5EF4-FFF2-40B4-BE49-F238E27FC236}">
                  <a16:creationId xmlns:a16="http://schemas.microsoft.com/office/drawing/2014/main" id="{E9EE9373-3722-4B09-BEA6-B41C150D8A0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631427" y="1773175"/>
              <a:ext cx="370308" cy="370308"/>
            </a:xfrm>
            <a:prstGeom prst="rect">
              <a:avLst/>
            </a:prstGeom>
          </p:spPr>
        </p:pic>
      </p:grpSp>
      <p:sp>
        <p:nvSpPr>
          <p:cNvPr id="5" name="Text Placeholder 4">
            <a:extLst>
              <a:ext uri="{FF2B5EF4-FFF2-40B4-BE49-F238E27FC236}">
                <a16:creationId xmlns:a16="http://schemas.microsoft.com/office/drawing/2014/main" id="{BBDE58DB-1298-4DA5-BE0A-41D24141356F}"/>
              </a:ext>
            </a:extLst>
          </p:cNvPr>
          <p:cNvSpPr txBox="1">
            <a:spLocks/>
          </p:cNvSpPr>
          <p:nvPr/>
        </p:nvSpPr>
        <p:spPr>
          <a:xfrm>
            <a:off x="465138" y="644851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1100" i="1">
                <a:solidFill>
                  <a:schemeClr val="tx1">
                    <a:lumMod val="50000"/>
                    <a:lumOff val="50000"/>
                  </a:schemeClr>
                </a:solidFill>
              </a:rPr>
              <a:t>*Additional DNS settings may be required to establish private endpoint connectivity.</a:t>
            </a:r>
          </a:p>
        </p:txBody>
      </p:sp>
      <p:grpSp>
        <p:nvGrpSpPr>
          <p:cNvPr id="96" name="Group 95">
            <a:extLst>
              <a:ext uri="{FF2B5EF4-FFF2-40B4-BE49-F238E27FC236}">
                <a16:creationId xmlns:a16="http://schemas.microsoft.com/office/drawing/2014/main" id="{9FA92C20-717A-4EA5-AAFF-1F3E59032F3C}"/>
              </a:ext>
            </a:extLst>
          </p:cNvPr>
          <p:cNvGrpSpPr/>
          <p:nvPr/>
        </p:nvGrpSpPr>
        <p:grpSpPr>
          <a:xfrm>
            <a:off x="4959288" y="2371012"/>
            <a:ext cx="1847088" cy="307008"/>
            <a:chOff x="2277061" y="2644461"/>
            <a:chExt cx="1796694" cy="286268"/>
          </a:xfrm>
        </p:grpSpPr>
        <p:cxnSp>
          <p:nvCxnSpPr>
            <p:cNvPr id="97" name="Straight Arrow Connector 96">
              <a:extLst>
                <a:ext uri="{FF2B5EF4-FFF2-40B4-BE49-F238E27FC236}">
                  <a16:creationId xmlns:a16="http://schemas.microsoft.com/office/drawing/2014/main" id="{C0850570-3EE3-4B46-939D-AFA00953093D}"/>
                </a:ext>
              </a:extLst>
            </p:cNvPr>
            <p:cNvCxnSpPr>
              <a:cxnSpLocks/>
            </p:cNvCxnSpPr>
            <p:nvPr/>
          </p:nvCxnSpPr>
          <p:spPr>
            <a:xfrm>
              <a:off x="2277061" y="2930729"/>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98" name="Straight Arrow Connector 97">
              <a:extLst>
                <a:ext uri="{FF2B5EF4-FFF2-40B4-BE49-F238E27FC236}">
                  <a16:creationId xmlns:a16="http://schemas.microsoft.com/office/drawing/2014/main" id="{39B18A9D-A71E-4AF3-AD78-7A9CC93AC536}"/>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grpSp>
        <p:nvGrpSpPr>
          <p:cNvPr id="99" name="Group 98">
            <a:extLst>
              <a:ext uri="{FF2B5EF4-FFF2-40B4-BE49-F238E27FC236}">
                <a16:creationId xmlns:a16="http://schemas.microsoft.com/office/drawing/2014/main" id="{3EADC072-CC5D-4A73-B188-ED351A7DE1C9}"/>
              </a:ext>
            </a:extLst>
          </p:cNvPr>
          <p:cNvGrpSpPr/>
          <p:nvPr/>
        </p:nvGrpSpPr>
        <p:grpSpPr>
          <a:xfrm>
            <a:off x="578208" y="4904398"/>
            <a:ext cx="1743881" cy="1233649"/>
            <a:chOff x="735163" y="4350220"/>
            <a:chExt cx="2257441" cy="1206282"/>
          </a:xfrm>
        </p:grpSpPr>
        <p:pic>
          <p:nvPicPr>
            <p:cNvPr id="100" name="Picture 99">
              <a:extLst>
                <a:ext uri="{FF2B5EF4-FFF2-40B4-BE49-F238E27FC236}">
                  <a16:creationId xmlns:a16="http://schemas.microsoft.com/office/drawing/2014/main" id="{2AED0087-EFD7-4985-B55A-3CB2BCB3A3D0}"/>
                </a:ext>
              </a:extLst>
            </p:cNvPr>
            <p:cNvPicPr>
              <a:picLocks noChangeAspect="1"/>
            </p:cNvPicPr>
            <p:nvPr/>
          </p:nvPicPr>
          <p:blipFill>
            <a:blip r:embed="rId14"/>
            <a:stretch>
              <a:fillRect/>
            </a:stretch>
          </p:blipFill>
          <p:spPr>
            <a:xfrm>
              <a:off x="735163" y="4362850"/>
              <a:ext cx="365865" cy="1193652"/>
            </a:xfrm>
            <a:prstGeom prst="rect">
              <a:avLst/>
            </a:prstGeom>
          </p:spPr>
        </p:pic>
        <p:pic>
          <p:nvPicPr>
            <p:cNvPr id="101" name="Picture 100">
              <a:extLst>
                <a:ext uri="{FF2B5EF4-FFF2-40B4-BE49-F238E27FC236}">
                  <a16:creationId xmlns:a16="http://schemas.microsoft.com/office/drawing/2014/main" id="{908B4301-3C19-4642-93A7-9E96D104321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102" name="Picture 101">
              <a:extLst>
                <a:ext uri="{FF2B5EF4-FFF2-40B4-BE49-F238E27FC236}">
                  <a16:creationId xmlns:a16="http://schemas.microsoft.com/office/drawing/2014/main" id="{7EFCF2A5-6295-4F72-B56D-BDF99C23970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103" name="Picture 102">
              <a:extLst>
                <a:ext uri="{FF2B5EF4-FFF2-40B4-BE49-F238E27FC236}">
                  <a16:creationId xmlns:a16="http://schemas.microsoft.com/office/drawing/2014/main" id="{CC4C4B98-CED5-4860-9674-87E7EF9CF7B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104" name="Picture 103">
              <a:extLst>
                <a:ext uri="{FF2B5EF4-FFF2-40B4-BE49-F238E27FC236}">
                  <a16:creationId xmlns:a16="http://schemas.microsoft.com/office/drawing/2014/main" id="{B322AB92-DD90-461D-9AE4-A1AA8A8E9DC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105" name="Picture 104">
              <a:extLst>
                <a:ext uri="{FF2B5EF4-FFF2-40B4-BE49-F238E27FC236}">
                  <a16:creationId xmlns:a16="http://schemas.microsoft.com/office/drawing/2014/main" id="{76D667EC-E2A8-490F-8C0C-8C94472F1F0D}"/>
                </a:ext>
              </a:extLst>
            </p:cNvPr>
            <p:cNvPicPr>
              <a:picLocks noChangeAspect="1"/>
            </p:cNvPicPr>
            <p:nvPr/>
          </p:nvPicPr>
          <p:blipFill>
            <a:blip r:embed="rId14"/>
            <a:stretch>
              <a:fillRect/>
            </a:stretch>
          </p:blipFill>
          <p:spPr>
            <a:xfrm>
              <a:off x="1509755" y="4353811"/>
              <a:ext cx="365865" cy="1193652"/>
            </a:xfrm>
            <a:prstGeom prst="rect">
              <a:avLst/>
            </a:prstGeom>
          </p:spPr>
        </p:pic>
        <p:pic>
          <p:nvPicPr>
            <p:cNvPr id="106" name="Picture 105">
              <a:extLst>
                <a:ext uri="{FF2B5EF4-FFF2-40B4-BE49-F238E27FC236}">
                  <a16:creationId xmlns:a16="http://schemas.microsoft.com/office/drawing/2014/main" id="{CEE8B347-D135-47A0-A339-483569BE76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107" name="Picture 106">
              <a:extLst>
                <a:ext uri="{FF2B5EF4-FFF2-40B4-BE49-F238E27FC236}">
                  <a16:creationId xmlns:a16="http://schemas.microsoft.com/office/drawing/2014/main" id="{ACDB0B3B-8035-4439-9D6A-B6D82F028DF7}"/>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108" name="Picture 107">
              <a:extLst>
                <a:ext uri="{FF2B5EF4-FFF2-40B4-BE49-F238E27FC236}">
                  <a16:creationId xmlns:a16="http://schemas.microsoft.com/office/drawing/2014/main" id="{6954465D-3229-45D9-B49F-4BEF4EB28ED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109" name="Picture 108">
              <a:extLst>
                <a:ext uri="{FF2B5EF4-FFF2-40B4-BE49-F238E27FC236}">
                  <a16:creationId xmlns:a16="http://schemas.microsoft.com/office/drawing/2014/main" id="{83F45D83-7F01-4D81-8C42-3E76FDB5881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110" name="Picture 109">
              <a:extLst>
                <a:ext uri="{FF2B5EF4-FFF2-40B4-BE49-F238E27FC236}">
                  <a16:creationId xmlns:a16="http://schemas.microsoft.com/office/drawing/2014/main" id="{BF71FF40-84A2-4BE5-B78E-47EBD42A33DD}"/>
                </a:ext>
              </a:extLst>
            </p:cNvPr>
            <p:cNvPicPr>
              <a:picLocks noChangeAspect="1"/>
            </p:cNvPicPr>
            <p:nvPr/>
          </p:nvPicPr>
          <p:blipFill>
            <a:blip r:embed="rId14"/>
            <a:stretch>
              <a:fillRect/>
            </a:stretch>
          </p:blipFill>
          <p:spPr>
            <a:xfrm>
              <a:off x="2325204" y="4350220"/>
              <a:ext cx="365865" cy="1193652"/>
            </a:xfrm>
            <a:prstGeom prst="rect">
              <a:avLst/>
            </a:prstGeom>
          </p:spPr>
        </p:pic>
        <p:pic>
          <p:nvPicPr>
            <p:cNvPr id="111" name="Picture 110">
              <a:extLst>
                <a:ext uri="{FF2B5EF4-FFF2-40B4-BE49-F238E27FC236}">
                  <a16:creationId xmlns:a16="http://schemas.microsoft.com/office/drawing/2014/main" id="{9B1DC483-604A-4ABA-8956-9A231AF2191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112" name="Picture 111">
              <a:extLst>
                <a:ext uri="{FF2B5EF4-FFF2-40B4-BE49-F238E27FC236}">
                  <a16:creationId xmlns:a16="http://schemas.microsoft.com/office/drawing/2014/main" id="{7005AFA2-C550-4823-9C68-78377CFA307A}"/>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113" name="Picture 112">
              <a:extLst>
                <a:ext uri="{FF2B5EF4-FFF2-40B4-BE49-F238E27FC236}">
                  <a16:creationId xmlns:a16="http://schemas.microsoft.com/office/drawing/2014/main" id="{D769A09E-D2BE-4904-96E3-62F330F427A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114" name="Picture 113">
              <a:extLst>
                <a:ext uri="{FF2B5EF4-FFF2-40B4-BE49-F238E27FC236}">
                  <a16:creationId xmlns:a16="http://schemas.microsoft.com/office/drawing/2014/main" id="{16EA9035-EF0A-419F-BB8A-83D4690AA92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234" name="Triangle 86">
            <a:extLst>
              <a:ext uri="{FF2B5EF4-FFF2-40B4-BE49-F238E27FC236}">
                <a16:creationId xmlns:a16="http://schemas.microsoft.com/office/drawing/2014/main" id="{87D05BCD-1C97-455B-A1B6-44A6CE58449F}"/>
              </a:ext>
            </a:extLst>
          </p:cNvPr>
          <p:cNvSpPr/>
          <p:nvPr/>
        </p:nvSpPr>
        <p:spPr bwMode="auto">
          <a:xfrm>
            <a:off x="1120294" y="4291117"/>
            <a:ext cx="659710" cy="34563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5" name="Left Brace 234">
            <a:extLst>
              <a:ext uri="{FF2B5EF4-FFF2-40B4-BE49-F238E27FC236}">
                <a16:creationId xmlns:a16="http://schemas.microsoft.com/office/drawing/2014/main" id="{4C60A7C5-1F11-4B3E-8691-8DA6BA965C48}"/>
              </a:ext>
            </a:extLst>
          </p:cNvPr>
          <p:cNvSpPr/>
          <p:nvPr/>
        </p:nvSpPr>
        <p:spPr>
          <a:xfrm rot="5400000">
            <a:off x="1280472" y="3752944"/>
            <a:ext cx="345350" cy="1847088"/>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grpSp>
        <p:nvGrpSpPr>
          <p:cNvPr id="125" name="Group 124">
            <a:extLst>
              <a:ext uri="{FF2B5EF4-FFF2-40B4-BE49-F238E27FC236}">
                <a16:creationId xmlns:a16="http://schemas.microsoft.com/office/drawing/2014/main" id="{7C9B619C-8907-4062-BA31-F52DDDDA1659}"/>
              </a:ext>
            </a:extLst>
          </p:cNvPr>
          <p:cNvGrpSpPr/>
          <p:nvPr/>
        </p:nvGrpSpPr>
        <p:grpSpPr>
          <a:xfrm>
            <a:off x="1436084" y="6027486"/>
            <a:ext cx="3171931" cy="772138"/>
            <a:chOff x="572602" y="5308284"/>
            <a:chExt cx="4176043" cy="1073254"/>
          </a:xfrm>
        </p:grpSpPr>
        <p:pic>
          <p:nvPicPr>
            <p:cNvPr id="126" name="Picture 4" descr="Image result for vmware icon transparent">
              <a:extLst>
                <a:ext uri="{FF2B5EF4-FFF2-40B4-BE49-F238E27FC236}">
                  <a16:creationId xmlns:a16="http://schemas.microsoft.com/office/drawing/2014/main" id="{0FD9CEB1-2CBD-4F5E-9626-2C7D27679687}"/>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6" descr="Image result for aws transparent icon">
              <a:extLst>
                <a:ext uri="{FF2B5EF4-FFF2-40B4-BE49-F238E27FC236}">
                  <a16:creationId xmlns:a16="http://schemas.microsoft.com/office/drawing/2014/main" id="{C0224C6E-ADAA-4848-B6BF-CBFBC81CD28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a:extLst>
                <a:ext uri="{FF2B5EF4-FFF2-40B4-BE49-F238E27FC236}">
                  <a16:creationId xmlns:a16="http://schemas.microsoft.com/office/drawing/2014/main" id="{09EFD49B-52B7-4A69-AD85-D99DD601EFDF}"/>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129" name="Picture 4" descr="Image result for hyper-v logo transparent">
            <a:extLst>
              <a:ext uri="{FF2B5EF4-FFF2-40B4-BE49-F238E27FC236}">
                <a16:creationId xmlns:a16="http://schemas.microsoft.com/office/drawing/2014/main" id="{022391DD-2098-413E-8E23-3569B876807C}"/>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12546" y="6195861"/>
            <a:ext cx="840731" cy="360313"/>
          </a:xfrm>
          <a:prstGeom prst="rect">
            <a:avLst/>
          </a:prstGeom>
          <a:noFill/>
          <a:extLst>
            <a:ext uri="{909E8E84-426E-40DD-AFC4-6F175D3DCCD1}">
              <a14:hiddenFill xmlns:a14="http://schemas.microsoft.com/office/drawing/2010/main">
                <a:solidFill>
                  <a:srgbClr val="FFFFFF"/>
                </a:solidFill>
              </a14:hiddenFill>
            </a:ext>
          </a:extLst>
        </p:spPr>
      </p:pic>
      <p:sp>
        <p:nvSpPr>
          <p:cNvPr id="241" name="Text Placeholder 4">
            <a:extLst>
              <a:ext uri="{FF2B5EF4-FFF2-40B4-BE49-F238E27FC236}">
                <a16:creationId xmlns:a16="http://schemas.microsoft.com/office/drawing/2014/main" id="{35B36A34-57B1-4A73-BF3A-388635AA5142}"/>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all scenarios</a:t>
            </a:r>
          </a:p>
        </p:txBody>
      </p:sp>
      <p:sp>
        <p:nvSpPr>
          <p:cNvPr id="242" name="Title 14">
            <a:extLst>
              <a:ext uri="{FF2B5EF4-FFF2-40B4-BE49-F238E27FC236}">
                <a16:creationId xmlns:a16="http://schemas.microsoft.com/office/drawing/2014/main" id="{D4D6DD75-92C4-4643-9E38-3B14AC6D84B3}"/>
              </a:ext>
            </a:extLst>
          </p:cNvPr>
          <p:cNvSpPr txBox="1">
            <a:spLocks/>
          </p:cNvSpPr>
          <p:nvPr/>
        </p:nvSpPr>
        <p:spPr>
          <a:xfrm>
            <a:off x="465138" y="44133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a:lstStyle>
          <a:p>
            <a:r>
              <a:rPr lang="en-US" spc="-51" dirty="0">
                <a:latin typeface="Segoe UI Semibold (Headings)"/>
              </a:rPr>
              <a:t>Private Link: Discovery and assessment architecture</a:t>
            </a:r>
            <a:endParaRPr lang="en-US" dirty="0"/>
          </a:p>
        </p:txBody>
      </p:sp>
    </p:spTree>
    <p:extLst>
      <p:ext uri="{BB962C8B-B14F-4D97-AF65-F5344CB8AC3E}">
        <p14:creationId xmlns:p14="http://schemas.microsoft.com/office/powerpoint/2010/main" val="319773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B5BB59-AC91-4840-80DE-723C1B149F97}"/>
              </a:ext>
            </a:extLst>
          </p:cNvPr>
          <p:cNvSpPr/>
          <p:nvPr/>
        </p:nvSpPr>
        <p:spPr bwMode="auto">
          <a:xfrm>
            <a:off x="0" y="-33930"/>
            <a:ext cx="12436475" cy="46360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A50C173D-DCF2-49A5-B4F9-E2B7846337BE}"/>
              </a:ext>
            </a:extLst>
          </p:cNvPr>
          <p:cNvSpPr/>
          <p:nvPr/>
        </p:nvSpPr>
        <p:spPr>
          <a:xfrm>
            <a:off x="7903131" y="2338495"/>
            <a:ext cx="2578743" cy="1886426"/>
          </a:xfrm>
          <a:prstGeom prst="rect">
            <a:avLst/>
          </a:prstGeom>
          <a:solidFill>
            <a:schemeClr val="bg1"/>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pic>
        <p:nvPicPr>
          <p:cNvPr id="104" name="Picture 103">
            <a:extLst>
              <a:ext uri="{FF2B5EF4-FFF2-40B4-BE49-F238E27FC236}">
                <a16:creationId xmlns:a16="http://schemas.microsoft.com/office/drawing/2014/main" id="{EC4B2919-E7E8-3E4B-8304-88D8097199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04831" y="2220566"/>
            <a:ext cx="594360" cy="558010"/>
          </a:xfrm>
          <a:prstGeom prst="rect">
            <a:avLst/>
          </a:prstGeom>
        </p:spPr>
      </p:pic>
      <p:grpSp>
        <p:nvGrpSpPr>
          <p:cNvPr id="16" name="Group 15">
            <a:extLst>
              <a:ext uri="{FF2B5EF4-FFF2-40B4-BE49-F238E27FC236}">
                <a16:creationId xmlns:a16="http://schemas.microsoft.com/office/drawing/2014/main" id="{9819BDD2-63E2-964A-A284-0B198405ED13}"/>
              </a:ext>
            </a:extLst>
          </p:cNvPr>
          <p:cNvGrpSpPr/>
          <p:nvPr/>
        </p:nvGrpSpPr>
        <p:grpSpPr>
          <a:xfrm>
            <a:off x="4937723" y="2287099"/>
            <a:ext cx="639578" cy="589642"/>
            <a:chOff x="2561731" y="4829061"/>
            <a:chExt cx="639578" cy="589642"/>
          </a:xfrm>
        </p:grpSpPr>
        <p:sp>
          <p:nvSpPr>
            <p:cNvPr id="106" name="Freeform 5">
              <a:extLst>
                <a:ext uri="{FF2B5EF4-FFF2-40B4-BE49-F238E27FC236}">
                  <a16:creationId xmlns:a16="http://schemas.microsoft.com/office/drawing/2014/main" id="{F0ABAFE5-B26A-3042-99DF-B05F2CD04FB9}"/>
                </a:ext>
              </a:extLst>
            </p:cNvPr>
            <p:cNvSpPr>
              <a:spLocks/>
            </p:cNvSpPr>
            <p:nvPr/>
          </p:nvSpPr>
          <p:spPr bwMode="auto">
            <a:xfrm>
              <a:off x="2561731" y="4829061"/>
              <a:ext cx="639578" cy="58964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105" name="Picture 104">
              <a:extLst>
                <a:ext uri="{FF2B5EF4-FFF2-40B4-BE49-F238E27FC236}">
                  <a16:creationId xmlns:a16="http://schemas.microsoft.com/office/drawing/2014/main" id="{7867C624-F015-5741-83F2-E38197E7FA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84340" y="4847847"/>
              <a:ext cx="594360" cy="428710"/>
            </a:xfrm>
            <a:prstGeom prst="rect">
              <a:avLst/>
            </a:prstGeom>
          </p:spPr>
        </p:pic>
      </p:grpSp>
      <p:sp>
        <p:nvSpPr>
          <p:cNvPr id="107" name="TextBox 106">
            <a:extLst>
              <a:ext uri="{FF2B5EF4-FFF2-40B4-BE49-F238E27FC236}">
                <a16:creationId xmlns:a16="http://schemas.microsoft.com/office/drawing/2014/main" id="{D05A7CCD-0D38-AC4A-BE0A-C5B119691632}"/>
              </a:ext>
            </a:extLst>
          </p:cNvPr>
          <p:cNvSpPr txBox="1"/>
          <p:nvPr/>
        </p:nvSpPr>
        <p:spPr>
          <a:xfrm>
            <a:off x="3996267" y="1788115"/>
            <a:ext cx="2594187" cy="437684"/>
          </a:xfrm>
          <a:prstGeom prst="rect">
            <a:avLst/>
          </a:prstGeom>
          <a:noFill/>
        </p:spPr>
        <p:txBody>
          <a:bodyPr wrap="square" rtlCol="0">
            <a:spAutoFit/>
          </a:bodyPr>
          <a:lstStyle/>
          <a:p>
            <a:pPr algn="ctr" defTabSz="932418">
              <a:defRPr/>
            </a:pPr>
            <a:r>
              <a:rPr lang="en-US" sz="1122" kern="0" dirty="0">
                <a:solidFill>
                  <a:prstClr val="black"/>
                </a:solidFill>
                <a:latin typeface="+mj-lt"/>
              </a:rPr>
              <a:t>Hyper-V replication provider/ Replication appliance </a:t>
            </a:r>
          </a:p>
        </p:txBody>
      </p:sp>
      <p:grpSp>
        <p:nvGrpSpPr>
          <p:cNvPr id="20" name="Group 19">
            <a:extLst>
              <a:ext uri="{FF2B5EF4-FFF2-40B4-BE49-F238E27FC236}">
                <a16:creationId xmlns:a16="http://schemas.microsoft.com/office/drawing/2014/main" id="{62B3BB74-1AA7-7148-B5F7-D3365867F59C}"/>
              </a:ext>
            </a:extLst>
          </p:cNvPr>
          <p:cNvGrpSpPr/>
          <p:nvPr/>
        </p:nvGrpSpPr>
        <p:grpSpPr>
          <a:xfrm>
            <a:off x="2006754" y="2483092"/>
            <a:ext cx="2743200" cy="99353"/>
            <a:chOff x="2277061" y="2644461"/>
            <a:chExt cx="1796694" cy="99353"/>
          </a:xfrm>
        </p:grpSpPr>
        <p:cxnSp>
          <p:nvCxnSpPr>
            <p:cNvPr id="110" name="Straight Arrow Connector 109">
              <a:extLst>
                <a:ext uri="{FF2B5EF4-FFF2-40B4-BE49-F238E27FC236}">
                  <a16:creationId xmlns:a16="http://schemas.microsoft.com/office/drawing/2014/main" id="{1FA145A7-3BA2-1F46-9E3F-E0F80BF8354A}"/>
                </a:ext>
              </a:extLst>
            </p:cNvPr>
            <p:cNvCxnSpPr>
              <a:cxnSpLocks/>
            </p:cNvCxnSpPr>
            <p:nvPr/>
          </p:nvCxnSpPr>
          <p:spPr>
            <a:xfrm>
              <a:off x="2277061" y="2743814"/>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B4D257ED-379B-394F-B9A0-9EFE19798370}"/>
                </a:ext>
              </a:extLst>
            </p:cNvPr>
            <p:cNvCxnSpPr>
              <a:cxnSpLocks/>
            </p:cNvCxnSpPr>
            <p:nvPr/>
          </p:nvCxnSpPr>
          <p:spPr>
            <a:xfrm flipH="1">
              <a:off x="2277061" y="2644461"/>
              <a:ext cx="179669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sp>
        <p:nvSpPr>
          <p:cNvPr id="124" name="TextBox 123">
            <a:extLst>
              <a:ext uri="{FF2B5EF4-FFF2-40B4-BE49-F238E27FC236}">
                <a16:creationId xmlns:a16="http://schemas.microsoft.com/office/drawing/2014/main" id="{E9E246CC-6DAA-FA45-8180-F45EA85A7F76}"/>
              </a:ext>
            </a:extLst>
          </p:cNvPr>
          <p:cNvSpPr txBox="1"/>
          <p:nvPr/>
        </p:nvSpPr>
        <p:spPr>
          <a:xfrm>
            <a:off x="8740348" y="1366072"/>
            <a:ext cx="1741527" cy="265009"/>
          </a:xfrm>
          <a:prstGeom prst="rect">
            <a:avLst/>
          </a:prstGeom>
          <a:noFill/>
        </p:spPr>
        <p:txBody>
          <a:bodyPr wrap="square" rtlCol="0">
            <a:spAutoFit/>
          </a:bodyPr>
          <a:lstStyle/>
          <a:p>
            <a:pPr algn="ctr" defTabSz="932418">
              <a:defRPr/>
            </a:pPr>
            <a:r>
              <a:rPr lang="en-US" sz="1122" kern="0">
                <a:solidFill>
                  <a:prstClr val="black"/>
                </a:solidFill>
                <a:latin typeface="+mj-lt"/>
              </a:rPr>
              <a:t>Azure Migrate</a:t>
            </a:r>
          </a:p>
        </p:txBody>
      </p:sp>
      <p:sp>
        <p:nvSpPr>
          <p:cNvPr id="142" name="TextBox 141">
            <a:extLst>
              <a:ext uri="{FF2B5EF4-FFF2-40B4-BE49-F238E27FC236}">
                <a16:creationId xmlns:a16="http://schemas.microsoft.com/office/drawing/2014/main" id="{2C1B8E7B-E8DB-EE46-AF9F-3FADBA52382B}"/>
              </a:ext>
            </a:extLst>
          </p:cNvPr>
          <p:cNvSpPr txBox="1"/>
          <p:nvPr/>
        </p:nvSpPr>
        <p:spPr>
          <a:xfrm>
            <a:off x="733889" y="2836158"/>
            <a:ext cx="1736244" cy="437684"/>
          </a:xfrm>
          <a:prstGeom prst="rect">
            <a:avLst/>
          </a:prstGeom>
          <a:noFill/>
        </p:spPr>
        <p:txBody>
          <a:bodyPr wrap="square" rtlCol="0">
            <a:spAutoFit/>
          </a:bodyPr>
          <a:lstStyle/>
          <a:p>
            <a:pPr algn="ctr" defTabSz="932418">
              <a:defRPr/>
            </a:pPr>
            <a:r>
              <a:rPr lang="en-US" sz="1122" kern="0" dirty="0">
                <a:solidFill>
                  <a:prstClr val="black"/>
                </a:solidFill>
                <a:latin typeface="+mj-lt"/>
              </a:rPr>
              <a:t>Hyper-V host/ Physical Server</a:t>
            </a:r>
          </a:p>
        </p:txBody>
      </p:sp>
      <p:sp>
        <p:nvSpPr>
          <p:cNvPr id="11" name="Rectangle 10">
            <a:extLst>
              <a:ext uri="{FF2B5EF4-FFF2-40B4-BE49-F238E27FC236}">
                <a16:creationId xmlns:a16="http://schemas.microsoft.com/office/drawing/2014/main" id="{E642876A-0542-8343-972F-0FF9F056D5E5}"/>
              </a:ext>
            </a:extLst>
          </p:cNvPr>
          <p:cNvSpPr/>
          <p:nvPr/>
        </p:nvSpPr>
        <p:spPr>
          <a:xfrm>
            <a:off x="5560907" y="2667864"/>
            <a:ext cx="2183193" cy="400110"/>
          </a:xfrm>
          <a:prstGeom prst="rect">
            <a:avLst/>
          </a:prstGeom>
          <a:noFill/>
        </p:spPr>
        <p:txBody>
          <a:bodyPr wrap="square" rtlCol="0">
            <a:spAutoFit/>
          </a:bodyPr>
          <a:lstStyle/>
          <a:p>
            <a:pPr algn="r" defTabSz="932418">
              <a:defRPr/>
            </a:pPr>
            <a:r>
              <a:rPr lang="en-US" sz="1000" i="1" dirty="0">
                <a:solidFill>
                  <a:schemeClr val="accent2"/>
                </a:solidFill>
              </a:rPr>
              <a:t>ExpressRoute private peering  </a:t>
            </a:r>
            <a:br>
              <a:rPr lang="en-US" sz="1000" i="1" dirty="0">
                <a:solidFill>
                  <a:schemeClr val="accent2"/>
                </a:solidFill>
              </a:rPr>
            </a:br>
            <a:r>
              <a:rPr lang="en-US" sz="1000" i="1" dirty="0">
                <a:solidFill>
                  <a:schemeClr val="accent2"/>
                </a:solidFill>
              </a:rPr>
              <a:t>/ S2S VPN</a:t>
            </a:r>
          </a:p>
        </p:txBody>
      </p:sp>
      <p:pic>
        <p:nvPicPr>
          <p:cNvPr id="125" name="Graphic 124">
            <a:extLst>
              <a:ext uri="{FF2B5EF4-FFF2-40B4-BE49-F238E27FC236}">
                <a16:creationId xmlns:a16="http://schemas.microsoft.com/office/drawing/2014/main" id="{23BC73D3-31EE-654A-AF7A-392F0AEFDB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4396" y="2501069"/>
            <a:ext cx="450427" cy="450427"/>
          </a:xfrm>
          <a:prstGeom prst="rect">
            <a:avLst/>
          </a:prstGeom>
        </p:spPr>
      </p:pic>
      <p:pic>
        <p:nvPicPr>
          <p:cNvPr id="128" name="Graphic 127">
            <a:extLst>
              <a:ext uri="{FF2B5EF4-FFF2-40B4-BE49-F238E27FC236}">
                <a16:creationId xmlns:a16="http://schemas.microsoft.com/office/drawing/2014/main" id="{BCC18563-2D95-134F-9F90-58A72D0A1B0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07996" y="2288839"/>
            <a:ext cx="439464" cy="439464"/>
          </a:xfrm>
          <a:prstGeom prst="rect">
            <a:avLst/>
          </a:prstGeom>
        </p:spPr>
      </p:pic>
      <p:cxnSp>
        <p:nvCxnSpPr>
          <p:cNvPr id="136" name="Straight Arrow Connector 135">
            <a:extLst>
              <a:ext uri="{FF2B5EF4-FFF2-40B4-BE49-F238E27FC236}">
                <a16:creationId xmlns:a16="http://schemas.microsoft.com/office/drawing/2014/main" id="{C779337B-33F4-514D-96CE-3C058D7A24D5}"/>
              </a:ext>
            </a:extLst>
          </p:cNvPr>
          <p:cNvCxnSpPr>
            <a:cxnSpLocks/>
            <a:stCxn id="124" idx="3"/>
          </p:cNvCxnSpPr>
          <p:nvPr/>
        </p:nvCxnSpPr>
        <p:spPr>
          <a:xfrm flipH="1">
            <a:off x="9788282" y="1498577"/>
            <a:ext cx="693593" cy="790262"/>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sp>
        <p:nvSpPr>
          <p:cNvPr id="145" name="TextBox 144">
            <a:extLst>
              <a:ext uri="{FF2B5EF4-FFF2-40B4-BE49-F238E27FC236}">
                <a16:creationId xmlns:a16="http://schemas.microsoft.com/office/drawing/2014/main" id="{1A5386EC-E877-614C-8E3E-C29C0ED54984}"/>
              </a:ext>
            </a:extLst>
          </p:cNvPr>
          <p:cNvSpPr txBox="1"/>
          <p:nvPr/>
        </p:nvSpPr>
        <p:spPr>
          <a:xfrm>
            <a:off x="9141439" y="2880863"/>
            <a:ext cx="1416341" cy="400110"/>
          </a:xfrm>
          <a:prstGeom prst="rect">
            <a:avLst/>
          </a:prstGeom>
          <a:noFill/>
        </p:spPr>
        <p:txBody>
          <a:bodyPr wrap="square" rtlCol="0">
            <a:spAutoFit/>
          </a:bodyPr>
          <a:lstStyle/>
          <a:p>
            <a:pPr algn="ctr" defTabSz="932418">
              <a:defRPr/>
            </a:pPr>
            <a:r>
              <a:rPr lang="en-US" sz="1000" kern="0">
                <a:solidFill>
                  <a:prstClr val="black"/>
                </a:solidFill>
                <a:latin typeface="Segoe UI Semilight"/>
              </a:rPr>
              <a:t>Cache/Replication Storage Account</a:t>
            </a:r>
          </a:p>
        </p:txBody>
      </p:sp>
      <p:sp>
        <p:nvSpPr>
          <p:cNvPr id="148" name="TextBox 147">
            <a:extLst>
              <a:ext uri="{FF2B5EF4-FFF2-40B4-BE49-F238E27FC236}">
                <a16:creationId xmlns:a16="http://schemas.microsoft.com/office/drawing/2014/main" id="{3EF57970-9EA9-E44C-BAC0-057312EBFB48}"/>
              </a:ext>
            </a:extLst>
          </p:cNvPr>
          <p:cNvSpPr txBox="1"/>
          <p:nvPr/>
        </p:nvSpPr>
        <p:spPr>
          <a:xfrm>
            <a:off x="10615483" y="2742612"/>
            <a:ext cx="1342657" cy="553998"/>
          </a:xfrm>
          <a:prstGeom prst="rect">
            <a:avLst/>
          </a:prstGeom>
          <a:noFill/>
        </p:spPr>
        <p:txBody>
          <a:bodyPr wrap="square" rtlCol="0">
            <a:spAutoFit/>
          </a:bodyPr>
          <a:lstStyle>
            <a:defPPr>
              <a:defRPr lang="en-US"/>
            </a:defPPr>
            <a:lvl1pPr defTabSz="932418">
              <a:defRPr sz="1000" i="1">
                <a:solidFill>
                  <a:schemeClr val="accent2"/>
                </a:solidFill>
              </a:defRPr>
            </a:lvl1pPr>
          </a:lstStyle>
          <a:p>
            <a:r>
              <a:rPr lang="en-US"/>
              <a:t>Data transfer to managed disks</a:t>
            </a:r>
          </a:p>
          <a:p>
            <a:endParaRPr lang="en-US"/>
          </a:p>
        </p:txBody>
      </p:sp>
      <p:pic>
        <p:nvPicPr>
          <p:cNvPr id="149" name="Graphic 148">
            <a:extLst>
              <a:ext uri="{FF2B5EF4-FFF2-40B4-BE49-F238E27FC236}">
                <a16:creationId xmlns:a16="http://schemas.microsoft.com/office/drawing/2014/main" id="{BF4BA7F7-1D26-2943-AD21-9F6165FB82F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29877" y="3350897"/>
            <a:ext cx="439465" cy="439465"/>
          </a:xfrm>
          <a:prstGeom prst="rect">
            <a:avLst/>
          </a:prstGeom>
        </p:spPr>
      </p:pic>
      <p:sp>
        <p:nvSpPr>
          <p:cNvPr id="150" name="TextBox 149">
            <a:extLst>
              <a:ext uri="{FF2B5EF4-FFF2-40B4-BE49-F238E27FC236}">
                <a16:creationId xmlns:a16="http://schemas.microsoft.com/office/drawing/2014/main" id="{44BB3B21-10C8-324A-A28C-2F56321F402C}"/>
              </a:ext>
            </a:extLst>
          </p:cNvPr>
          <p:cNvSpPr txBox="1"/>
          <p:nvPr/>
        </p:nvSpPr>
        <p:spPr>
          <a:xfrm>
            <a:off x="9233392" y="3732712"/>
            <a:ext cx="1232434" cy="415498"/>
          </a:xfrm>
          <a:prstGeom prst="rect">
            <a:avLst/>
          </a:prstGeom>
          <a:noFill/>
        </p:spPr>
        <p:txBody>
          <a:bodyPr wrap="square" rtlCol="0">
            <a:spAutoFit/>
          </a:bodyPr>
          <a:lstStyle/>
          <a:p>
            <a:pPr algn="ctr" defTabSz="932418">
              <a:defRPr/>
            </a:pPr>
            <a:r>
              <a:rPr lang="en-US" sz="1000" kern="0">
                <a:solidFill>
                  <a:prstClr val="black"/>
                </a:solidFill>
                <a:latin typeface="Segoe UI Semilight"/>
              </a:rPr>
              <a:t>Recovery Services Vault</a:t>
            </a:r>
          </a:p>
        </p:txBody>
      </p:sp>
      <p:sp>
        <p:nvSpPr>
          <p:cNvPr id="151" name="TextBox 150">
            <a:extLst>
              <a:ext uri="{FF2B5EF4-FFF2-40B4-BE49-F238E27FC236}">
                <a16:creationId xmlns:a16="http://schemas.microsoft.com/office/drawing/2014/main" id="{4DAF0070-AFE0-9144-9E1B-C4D7CD6C6FF7}"/>
              </a:ext>
            </a:extLst>
          </p:cNvPr>
          <p:cNvSpPr txBox="1"/>
          <p:nvPr/>
        </p:nvSpPr>
        <p:spPr>
          <a:xfrm>
            <a:off x="8700170" y="1734841"/>
            <a:ext cx="1230648"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r>
              <a:rPr lang="en-US"/>
              <a:t>Replication orchestration</a:t>
            </a:r>
          </a:p>
          <a:p>
            <a:endParaRPr lang="en-US"/>
          </a:p>
        </p:txBody>
      </p:sp>
      <p:sp>
        <p:nvSpPr>
          <p:cNvPr id="152" name="TextBox 151">
            <a:extLst>
              <a:ext uri="{FF2B5EF4-FFF2-40B4-BE49-F238E27FC236}">
                <a16:creationId xmlns:a16="http://schemas.microsoft.com/office/drawing/2014/main" id="{91D8DE29-0F72-A645-83AA-31D3993FE252}"/>
              </a:ext>
            </a:extLst>
          </p:cNvPr>
          <p:cNvSpPr txBox="1"/>
          <p:nvPr/>
        </p:nvSpPr>
        <p:spPr>
          <a:xfrm>
            <a:off x="11067460" y="1660187"/>
            <a:ext cx="1187812" cy="553998"/>
          </a:xfrm>
          <a:prstGeom prst="rect">
            <a:avLst/>
          </a:prstGeom>
          <a:noFill/>
        </p:spPr>
        <p:txBody>
          <a:bodyPr wrap="square" rtlCol="0">
            <a:spAutoFit/>
          </a:bodyPr>
          <a:lstStyle>
            <a:defPPr>
              <a:defRPr lang="en-US"/>
            </a:defPPr>
            <a:lvl1pPr algn="r" defTabSz="932418">
              <a:defRPr sz="1000" i="1">
                <a:solidFill>
                  <a:schemeClr val="accent2"/>
                </a:solidFill>
              </a:defRPr>
            </a:lvl1pPr>
          </a:lstStyle>
          <a:p>
            <a:pPr algn="l"/>
            <a:r>
              <a:rPr lang="en-US"/>
              <a:t>Replication orchestration</a:t>
            </a:r>
          </a:p>
          <a:p>
            <a:pPr algn="l"/>
            <a:endParaRPr lang="en-US"/>
          </a:p>
        </p:txBody>
      </p:sp>
      <p:cxnSp>
        <p:nvCxnSpPr>
          <p:cNvPr id="154" name="Straight Arrow Connector 153">
            <a:extLst>
              <a:ext uri="{FF2B5EF4-FFF2-40B4-BE49-F238E27FC236}">
                <a16:creationId xmlns:a16="http://schemas.microsoft.com/office/drawing/2014/main" id="{7E0C9E69-50DA-E94C-8C37-69B5E169ACF6}"/>
              </a:ext>
            </a:extLst>
          </p:cNvPr>
          <p:cNvCxnSpPr>
            <a:cxnSpLocks/>
          </p:cNvCxnSpPr>
          <p:nvPr/>
        </p:nvCxnSpPr>
        <p:spPr>
          <a:xfrm>
            <a:off x="10529959" y="1498577"/>
            <a:ext cx="767950" cy="835723"/>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74" name="Group 14">
            <a:extLst>
              <a:ext uri="{FF2B5EF4-FFF2-40B4-BE49-F238E27FC236}">
                <a16:creationId xmlns:a16="http://schemas.microsoft.com/office/drawing/2014/main" id="{9EEF0949-1DBB-D94B-A856-05305A0E9461}"/>
              </a:ext>
            </a:extLst>
          </p:cNvPr>
          <p:cNvGrpSpPr/>
          <p:nvPr/>
        </p:nvGrpSpPr>
        <p:grpSpPr>
          <a:xfrm>
            <a:off x="9754625" y="712646"/>
            <a:ext cx="1266171" cy="1008968"/>
            <a:chOff x="6820486" y="2149436"/>
            <a:chExt cx="1228086" cy="1076484"/>
          </a:xfrm>
        </p:grpSpPr>
        <p:sp>
          <p:nvSpPr>
            <p:cNvPr id="77" name="Freeform 119">
              <a:extLst>
                <a:ext uri="{FF2B5EF4-FFF2-40B4-BE49-F238E27FC236}">
                  <a16:creationId xmlns:a16="http://schemas.microsoft.com/office/drawing/2014/main" id="{265025C2-2AA5-1E49-97EF-92C69727B6B3}"/>
                </a:ext>
              </a:extLst>
            </p:cNvPr>
            <p:cNvSpPr>
              <a:spLocks/>
            </p:cNvSpPr>
            <p:nvPr/>
          </p:nvSpPr>
          <p:spPr bwMode="auto">
            <a:xfrm>
              <a:off x="6820486" y="2149436"/>
              <a:ext cx="1068739" cy="718565"/>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pic>
          <p:nvPicPr>
            <p:cNvPr id="76" name="Graphic 6">
              <a:extLst>
                <a:ext uri="{FF2B5EF4-FFF2-40B4-BE49-F238E27FC236}">
                  <a16:creationId xmlns:a16="http://schemas.microsoft.com/office/drawing/2014/main" id="{3B2FF15F-5E23-D942-AE4C-A5237A3B129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159863" y="2337211"/>
              <a:ext cx="888709" cy="888709"/>
            </a:xfrm>
            <a:prstGeom prst="rect">
              <a:avLst/>
            </a:prstGeom>
          </p:spPr>
        </p:pic>
      </p:grpSp>
      <p:cxnSp>
        <p:nvCxnSpPr>
          <p:cNvPr id="155" name="Straight Arrow Connector 154">
            <a:extLst>
              <a:ext uri="{FF2B5EF4-FFF2-40B4-BE49-F238E27FC236}">
                <a16:creationId xmlns:a16="http://schemas.microsoft.com/office/drawing/2014/main" id="{41CF700E-A1E7-4C47-BE48-EF619120EB80}"/>
              </a:ext>
            </a:extLst>
          </p:cNvPr>
          <p:cNvCxnSpPr>
            <a:cxnSpLocks/>
          </p:cNvCxnSpPr>
          <p:nvPr/>
        </p:nvCxnSpPr>
        <p:spPr>
          <a:xfrm>
            <a:off x="10510788" y="2483608"/>
            <a:ext cx="653010"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pic>
        <p:nvPicPr>
          <p:cNvPr id="5" name="Picture 4" descr="A close up of a sign&#10;&#10;Description automatically generated">
            <a:extLst>
              <a:ext uri="{FF2B5EF4-FFF2-40B4-BE49-F238E27FC236}">
                <a16:creationId xmlns:a16="http://schemas.microsoft.com/office/drawing/2014/main" id="{4C6F4895-CD45-4C3D-99C0-25469C98CA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2435" y="2526174"/>
            <a:ext cx="386144" cy="386144"/>
          </a:xfrm>
          <a:prstGeom prst="rect">
            <a:avLst/>
          </a:prstGeom>
        </p:spPr>
      </p:pic>
      <p:pic>
        <p:nvPicPr>
          <p:cNvPr id="8" name="Picture 7" descr="A close up of a sign&#10;&#10;Description automatically generated">
            <a:extLst>
              <a:ext uri="{FF2B5EF4-FFF2-40B4-BE49-F238E27FC236}">
                <a16:creationId xmlns:a16="http://schemas.microsoft.com/office/drawing/2014/main" id="{EAAA6A60-D252-476C-9A0A-9E35F64FCF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2435" y="3393245"/>
            <a:ext cx="386144" cy="386144"/>
          </a:xfrm>
          <a:prstGeom prst="rect">
            <a:avLst/>
          </a:prstGeom>
        </p:spPr>
      </p:pic>
      <p:pic>
        <p:nvPicPr>
          <p:cNvPr id="17" name="Picture 16">
            <a:extLst>
              <a:ext uri="{FF2B5EF4-FFF2-40B4-BE49-F238E27FC236}">
                <a16:creationId xmlns:a16="http://schemas.microsoft.com/office/drawing/2014/main" id="{092A5946-24B4-4874-8C3E-8980339EDB65}"/>
              </a:ext>
            </a:extLst>
          </p:cNvPr>
          <p:cNvPicPr>
            <a:picLocks noChangeAspect="1"/>
          </p:cNvPicPr>
          <p:nvPr/>
        </p:nvPicPr>
        <p:blipFill>
          <a:blip r:embed="rId14"/>
          <a:stretch>
            <a:fillRect/>
          </a:stretch>
        </p:blipFill>
        <p:spPr>
          <a:xfrm>
            <a:off x="7711202" y="4076890"/>
            <a:ext cx="511233" cy="455506"/>
          </a:xfrm>
          <a:prstGeom prst="rect">
            <a:avLst/>
          </a:prstGeom>
        </p:spPr>
      </p:pic>
      <p:cxnSp>
        <p:nvCxnSpPr>
          <p:cNvPr id="119" name="Straight Arrow Connector 118">
            <a:extLst>
              <a:ext uri="{FF2B5EF4-FFF2-40B4-BE49-F238E27FC236}">
                <a16:creationId xmlns:a16="http://schemas.microsoft.com/office/drawing/2014/main" id="{6FCBF2E0-5590-488D-A8E4-56C506248538}"/>
              </a:ext>
            </a:extLst>
          </p:cNvPr>
          <p:cNvCxnSpPr>
            <a:cxnSpLocks/>
          </p:cNvCxnSpPr>
          <p:nvPr/>
        </p:nvCxnSpPr>
        <p:spPr>
          <a:xfrm flipH="1">
            <a:off x="8755899" y="2726918"/>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5C23247C-1AD1-4EEF-8657-89B851E1587A}"/>
              </a:ext>
            </a:extLst>
          </p:cNvPr>
          <p:cNvCxnSpPr>
            <a:cxnSpLocks/>
          </p:cNvCxnSpPr>
          <p:nvPr/>
        </p:nvCxnSpPr>
        <p:spPr>
          <a:xfrm flipH="1">
            <a:off x="8755899" y="3596928"/>
            <a:ext cx="548640"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6695FE5-248E-4B42-81A9-F92EB65ADA83}"/>
              </a:ext>
            </a:extLst>
          </p:cNvPr>
          <p:cNvSpPr txBox="1"/>
          <p:nvPr/>
        </p:nvSpPr>
        <p:spPr>
          <a:xfrm>
            <a:off x="7809035" y="2880863"/>
            <a:ext cx="1274701" cy="246221"/>
          </a:xfrm>
          <a:prstGeom prst="rect">
            <a:avLst/>
          </a:prstGeom>
          <a:noFill/>
        </p:spPr>
        <p:txBody>
          <a:bodyPr wrap="square" rtlCol="0">
            <a:spAutoFit/>
          </a:bodyPr>
          <a:lstStyle/>
          <a:p>
            <a:pPr algn="ctr" defTabSz="932418">
              <a:defRPr/>
            </a:pPr>
            <a:r>
              <a:rPr lang="en-US" sz="1000" kern="0">
                <a:solidFill>
                  <a:prstClr val="black"/>
                </a:solidFill>
                <a:latin typeface="Segoe UI Semilight"/>
              </a:rPr>
              <a:t>Private endpoint</a:t>
            </a:r>
          </a:p>
        </p:txBody>
      </p:sp>
      <p:sp>
        <p:nvSpPr>
          <p:cNvPr id="28" name="TextBox 27">
            <a:extLst>
              <a:ext uri="{FF2B5EF4-FFF2-40B4-BE49-F238E27FC236}">
                <a16:creationId xmlns:a16="http://schemas.microsoft.com/office/drawing/2014/main" id="{05B80E72-B322-47CF-AB66-C6DBA1037862}"/>
              </a:ext>
            </a:extLst>
          </p:cNvPr>
          <p:cNvSpPr txBox="1"/>
          <p:nvPr/>
        </p:nvSpPr>
        <p:spPr>
          <a:xfrm>
            <a:off x="7900988" y="3732712"/>
            <a:ext cx="1232434" cy="246221"/>
          </a:xfrm>
          <a:prstGeom prst="rect">
            <a:avLst/>
          </a:prstGeom>
          <a:noFill/>
        </p:spPr>
        <p:txBody>
          <a:bodyPr wrap="square" rtlCol="0">
            <a:spAutoFit/>
          </a:bodyPr>
          <a:lstStyle/>
          <a:p>
            <a:pPr algn="ctr" defTabSz="932418">
              <a:defRPr/>
            </a:pPr>
            <a:r>
              <a:rPr lang="en-US" sz="1000" kern="0">
                <a:solidFill>
                  <a:prstClr val="black"/>
                </a:solidFill>
                <a:latin typeface="Segoe UI Semilight"/>
              </a:rPr>
              <a:t>Private endpoint</a:t>
            </a:r>
          </a:p>
        </p:txBody>
      </p:sp>
      <p:sp>
        <p:nvSpPr>
          <p:cNvPr id="132" name="Text Placeholder 4">
            <a:extLst>
              <a:ext uri="{FF2B5EF4-FFF2-40B4-BE49-F238E27FC236}">
                <a16:creationId xmlns:a16="http://schemas.microsoft.com/office/drawing/2014/main" id="{88AA66BC-396B-4FE8-A0F3-A7CAEB3BDFA0}"/>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For agentless Hyper-V and agent-based migrations</a:t>
            </a:r>
          </a:p>
        </p:txBody>
      </p:sp>
      <p:sp>
        <p:nvSpPr>
          <p:cNvPr id="3" name="Title 14">
            <a:extLst>
              <a:ext uri="{FF2B5EF4-FFF2-40B4-BE49-F238E27FC236}">
                <a16:creationId xmlns:a16="http://schemas.microsoft.com/office/drawing/2014/main" id="{86FBDCA8-A43D-49F9-8F7C-707146963BDF}"/>
              </a:ext>
            </a:extLst>
          </p:cNvPr>
          <p:cNvSpPr txBox="1">
            <a:spLocks/>
          </p:cNvSpPr>
          <p:nvPr/>
        </p:nvSpPr>
        <p:spPr>
          <a:xfrm>
            <a:off x="465138" y="44133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3200" b="0" kern="1200" cap="none" spc="-50" baseline="0" dirty="0" smtClean="0">
                <a:ln w="3175">
                  <a:noFill/>
                </a:ln>
                <a:solidFill>
                  <a:srgbClr val="000000"/>
                </a:solidFill>
                <a:effectLst/>
                <a:latin typeface="+mj-lt"/>
                <a:ea typeface="+mn-ea"/>
                <a:cs typeface="Segoe UI" pitchFamily="34" charset="0"/>
              </a:defRPr>
            </a:lvl1pPr>
          </a:lstStyle>
          <a:p>
            <a:r>
              <a:rPr lang="en-US" spc="-51" dirty="0">
                <a:latin typeface="Segoe UI Semibold (Headings)"/>
              </a:rPr>
              <a:t>Private Link: Migration architecture</a:t>
            </a:r>
            <a:endParaRPr lang="en-US" dirty="0"/>
          </a:p>
        </p:txBody>
      </p:sp>
      <p:sp>
        <p:nvSpPr>
          <p:cNvPr id="4" name="Text Placeholder 4">
            <a:extLst>
              <a:ext uri="{FF2B5EF4-FFF2-40B4-BE49-F238E27FC236}">
                <a16:creationId xmlns:a16="http://schemas.microsoft.com/office/drawing/2014/main" id="{0E59CEB0-6E4D-4674-8C43-1AB0992DE092}"/>
              </a:ext>
            </a:extLst>
          </p:cNvPr>
          <p:cNvSpPr txBox="1">
            <a:spLocks/>
          </p:cNvSpPr>
          <p:nvPr/>
        </p:nvSpPr>
        <p:spPr>
          <a:xfrm>
            <a:off x="465138" y="644851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1100" i="1">
                <a:solidFill>
                  <a:schemeClr val="tx1">
                    <a:lumMod val="50000"/>
                    <a:lumOff val="50000"/>
                  </a:schemeClr>
                </a:solidFill>
              </a:rPr>
              <a:t>*Additional DNS settings may be required to establish private endpoint connectivity.</a:t>
            </a:r>
          </a:p>
        </p:txBody>
      </p:sp>
      <p:cxnSp>
        <p:nvCxnSpPr>
          <p:cNvPr id="6" name="Straight Arrow Connector 5">
            <a:extLst>
              <a:ext uri="{FF2B5EF4-FFF2-40B4-BE49-F238E27FC236}">
                <a16:creationId xmlns:a16="http://schemas.microsoft.com/office/drawing/2014/main" id="{AB25164D-7705-48E2-8CFA-D06FCC79C5BF}"/>
              </a:ext>
            </a:extLst>
          </p:cNvPr>
          <p:cNvCxnSpPr>
            <a:cxnSpLocks/>
          </p:cNvCxnSpPr>
          <p:nvPr/>
        </p:nvCxnSpPr>
        <p:spPr>
          <a:xfrm>
            <a:off x="5653721" y="2582445"/>
            <a:ext cx="2155314" cy="0"/>
          </a:xfrm>
          <a:prstGeom prst="straightConnector1">
            <a:avLst/>
          </a:prstGeom>
          <a:noFill/>
          <a:ln w="19050" cap="flat" cmpd="sng" algn="ctr">
            <a:solidFill>
              <a:srgbClr val="353535">
                <a:shade val="95000"/>
                <a:alpha val="50000"/>
                <a:satMod val="150000"/>
              </a:srgbClr>
            </a:solidFill>
            <a:prstDash val="solid"/>
            <a:headEnd type="none"/>
            <a:tailEnd type="triangle"/>
          </a:ln>
          <a:effectLst/>
        </p:spPr>
      </p:cxnSp>
      <p:grpSp>
        <p:nvGrpSpPr>
          <p:cNvPr id="47" name="Group 46">
            <a:extLst>
              <a:ext uri="{FF2B5EF4-FFF2-40B4-BE49-F238E27FC236}">
                <a16:creationId xmlns:a16="http://schemas.microsoft.com/office/drawing/2014/main" id="{F7ECE4F6-7432-4B97-B367-78A274D5A890}"/>
              </a:ext>
            </a:extLst>
          </p:cNvPr>
          <p:cNvGrpSpPr/>
          <p:nvPr/>
        </p:nvGrpSpPr>
        <p:grpSpPr>
          <a:xfrm>
            <a:off x="578208" y="4904398"/>
            <a:ext cx="1743881" cy="1233649"/>
            <a:chOff x="735163" y="4350220"/>
            <a:chExt cx="2257441" cy="1206282"/>
          </a:xfrm>
        </p:grpSpPr>
        <p:pic>
          <p:nvPicPr>
            <p:cNvPr id="48" name="Picture 47">
              <a:extLst>
                <a:ext uri="{FF2B5EF4-FFF2-40B4-BE49-F238E27FC236}">
                  <a16:creationId xmlns:a16="http://schemas.microsoft.com/office/drawing/2014/main" id="{382D9981-B180-44ED-8D50-B1673299D158}"/>
                </a:ext>
              </a:extLst>
            </p:cNvPr>
            <p:cNvPicPr>
              <a:picLocks noChangeAspect="1"/>
            </p:cNvPicPr>
            <p:nvPr/>
          </p:nvPicPr>
          <p:blipFill>
            <a:blip r:embed="rId15"/>
            <a:stretch>
              <a:fillRect/>
            </a:stretch>
          </p:blipFill>
          <p:spPr>
            <a:xfrm>
              <a:off x="735163" y="4362850"/>
              <a:ext cx="365865" cy="1193652"/>
            </a:xfrm>
            <a:prstGeom prst="rect">
              <a:avLst/>
            </a:prstGeom>
          </p:spPr>
        </p:pic>
        <p:pic>
          <p:nvPicPr>
            <p:cNvPr id="49" name="Picture 48">
              <a:extLst>
                <a:ext uri="{FF2B5EF4-FFF2-40B4-BE49-F238E27FC236}">
                  <a16:creationId xmlns:a16="http://schemas.microsoft.com/office/drawing/2014/main" id="{DC397083-3EC8-45B0-B68F-2885324F16C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27647" y="5284771"/>
              <a:ext cx="263850" cy="233202"/>
            </a:xfrm>
            <a:prstGeom prst="rect">
              <a:avLst/>
            </a:prstGeom>
          </p:spPr>
        </p:pic>
        <p:pic>
          <p:nvPicPr>
            <p:cNvPr id="50" name="Picture 49">
              <a:extLst>
                <a:ext uri="{FF2B5EF4-FFF2-40B4-BE49-F238E27FC236}">
                  <a16:creationId xmlns:a16="http://schemas.microsoft.com/office/drawing/2014/main" id="{98BDA7A7-8A4A-4249-B23F-1A1C2D7D503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3460" y="4989690"/>
              <a:ext cx="263850" cy="233202"/>
            </a:xfrm>
            <a:prstGeom prst="rect">
              <a:avLst/>
            </a:prstGeom>
          </p:spPr>
        </p:pic>
        <p:pic>
          <p:nvPicPr>
            <p:cNvPr id="51" name="Picture 50">
              <a:extLst>
                <a:ext uri="{FF2B5EF4-FFF2-40B4-BE49-F238E27FC236}">
                  <a16:creationId xmlns:a16="http://schemas.microsoft.com/office/drawing/2014/main" id="{17F6655C-3232-4759-83C2-E9910FF3ADA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6626" y="4700848"/>
              <a:ext cx="263850" cy="233202"/>
            </a:xfrm>
            <a:prstGeom prst="rect">
              <a:avLst/>
            </a:prstGeom>
          </p:spPr>
        </p:pic>
        <p:pic>
          <p:nvPicPr>
            <p:cNvPr id="52" name="Picture 51">
              <a:extLst>
                <a:ext uri="{FF2B5EF4-FFF2-40B4-BE49-F238E27FC236}">
                  <a16:creationId xmlns:a16="http://schemas.microsoft.com/office/drawing/2014/main" id="{C473BE7E-2466-43B9-81E1-6E99F207B45A}"/>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38712" y="4403106"/>
              <a:ext cx="263850" cy="233202"/>
            </a:xfrm>
            <a:prstGeom prst="rect">
              <a:avLst/>
            </a:prstGeom>
          </p:spPr>
        </p:pic>
        <p:pic>
          <p:nvPicPr>
            <p:cNvPr id="53" name="Picture 52">
              <a:extLst>
                <a:ext uri="{FF2B5EF4-FFF2-40B4-BE49-F238E27FC236}">
                  <a16:creationId xmlns:a16="http://schemas.microsoft.com/office/drawing/2014/main" id="{9FE4CE1E-17A4-4B40-9425-83DA57F4C358}"/>
                </a:ext>
              </a:extLst>
            </p:cNvPr>
            <p:cNvPicPr>
              <a:picLocks noChangeAspect="1"/>
            </p:cNvPicPr>
            <p:nvPr/>
          </p:nvPicPr>
          <p:blipFill>
            <a:blip r:embed="rId15"/>
            <a:stretch>
              <a:fillRect/>
            </a:stretch>
          </p:blipFill>
          <p:spPr>
            <a:xfrm>
              <a:off x="1509755" y="4353811"/>
              <a:ext cx="365865" cy="1193652"/>
            </a:xfrm>
            <a:prstGeom prst="rect">
              <a:avLst/>
            </a:prstGeom>
          </p:spPr>
        </p:pic>
        <p:pic>
          <p:nvPicPr>
            <p:cNvPr id="54" name="Picture 53">
              <a:extLst>
                <a:ext uri="{FF2B5EF4-FFF2-40B4-BE49-F238E27FC236}">
                  <a16:creationId xmlns:a16="http://schemas.microsoft.com/office/drawing/2014/main" id="{CADE306E-E405-41CB-A3C1-9B63270905C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02240" y="5275733"/>
              <a:ext cx="263850" cy="233202"/>
            </a:xfrm>
            <a:prstGeom prst="rect">
              <a:avLst/>
            </a:prstGeom>
          </p:spPr>
        </p:pic>
        <p:pic>
          <p:nvPicPr>
            <p:cNvPr id="55" name="Picture 54">
              <a:extLst>
                <a:ext uri="{FF2B5EF4-FFF2-40B4-BE49-F238E27FC236}">
                  <a16:creationId xmlns:a16="http://schemas.microsoft.com/office/drawing/2014/main" id="{A432D356-79EC-43D1-AAF4-E4BAEA79DC37}"/>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08052" y="4980651"/>
              <a:ext cx="263850" cy="233202"/>
            </a:xfrm>
            <a:prstGeom prst="rect">
              <a:avLst/>
            </a:prstGeom>
          </p:spPr>
        </p:pic>
        <p:pic>
          <p:nvPicPr>
            <p:cNvPr id="56" name="Picture 55">
              <a:extLst>
                <a:ext uri="{FF2B5EF4-FFF2-40B4-BE49-F238E27FC236}">
                  <a16:creationId xmlns:a16="http://schemas.microsoft.com/office/drawing/2014/main" id="{279D2C31-A8E3-4B23-9810-017A5EE8E7D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11218" y="4691809"/>
              <a:ext cx="263850" cy="233202"/>
            </a:xfrm>
            <a:prstGeom prst="rect">
              <a:avLst/>
            </a:prstGeom>
          </p:spPr>
        </p:pic>
        <p:pic>
          <p:nvPicPr>
            <p:cNvPr id="57" name="Picture 56">
              <a:extLst>
                <a:ext uri="{FF2B5EF4-FFF2-40B4-BE49-F238E27FC236}">
                  <a16:creationId xmlns:a16="http://schemas.microsoft.com/office/drawing/2014/main" id="{B7125488-637D-4492-8FD3-C73743E17A7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13305" y="4394067"/>
              <a:ext cx="263850" cy="233202"/>
            </a:xfrm>
            <a:prstGeom prst="rect">
              <a:avLst/>
            </a:prstGeom>
          </p:spPr>
        </p:pic>
        <p:pic>
          <p:nvPicPr>
            <p:cNvPr id="58" name="Picture 57">
              <a:extLst>
                <a:ext uri="{FF2B5EF4-FFF2-40B4-BE49-F238E27FC236}">
                  <a16:creationId xmlns:a16="http://schemas.microsoft.com/office/drawing/2014/main" id="{FBC91FA8-DD86-43C6-90BE-CCCF65288A5D}"/>
                </a:ext>
              </a:extLst>
            </p:cNvPr>
            <p:cNvPicPr>
              <a:picLocks noChangeAspect="1"/>
            </p:cNvPicPr>
            <p:nvPr/>
          </p:nvPicPr>
          <p:blipFill>
            <a:blip r:embed="rId15"/>
            <a:stretch>
              <a:fillRect/>
            </a:stretch>
          </p:blipFill>
          <p:spPr>
            <a:xfrm>
              <a:off x="2325204" y="4350220"/>
              <a:ext cx="365865" cy="1193652"/>
            </a:xfrm>
            <a:prstGeom prst="rect">
              <a:avLst/>
            </a:prstGeom>
          </p:spPr>
        </p:pic>
        <p:pic>
          <p:nvPicPr>
            <p:cNvPr id="59" name="Picture 58">
              <a:extLst>
                <a:ext uri="{FF2B5EF4-FFF2-40B4-BE49-F238E27FC236}">
                  <a16:creationId xmlns:a16="http://schemas.microsoft.com/office/drawing/2014/main" id="{BA00F32D-3DB9-4EB8-9DC3-435898B9649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17689" y="5272140"/>
              <a:ext cx="263850" cy="233202"/>
            </a:xfrm>
            <a:prstGeom prst="rect">
              <a:avLst/>
            </a:prstGeom>
          </p:spPr>
        </p:pic>
        <p:pic>
          <p:nvPicPr>
            <p:cNvPr id="60" name="Picture 59">
              <a:extLst>
                <a:ext uri="{FF2B5EF4-FFF2-40B4-BE49-F238E27FC236}">
                  <a16:creationId xmlns:a16="http://schemas.microsoft.com/office/drawing/2014/main" id="{90B9F023-8B9A-4966-8608-9F40C953636D}"/>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3502" y="4977059"/>
              <a:ext cx="263850" cy="233202"/>
            </a:xfrm>
            <a:prstGeom prst="rect">
              <a:avLst/>
            </a:prstGeom>
          </p:spPr>
        </p:pic>
        <p:pic>
          <p:nvPicPr>
            <p:cNvPr id="61" name="Picture 60">
              <a:extLst>
                <a:ext uri="{FF2B5EF4-FFF2-40B4-BE49-F238E27FC236}">
                  <a16:creationId xmlns:a16="http://schemas.microsoft.com/office/drawing/2014/main" id="{94CF108C-6279-4304-8BC4-5A1E0B745FC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6667" y="4688217"/>
              <a:ext cx="263850" cy="233202"/>
            </a:xfrm>
            <a:prstGeom prst="rect">
              <a:avLst/>
            </a:prstGeom>
          </p:spPr>
        </p:pic>
        <p:pic>
          <p:nvPicPr>
            <p:cNvPr id="62" name="Picture 61">
              <a:extLst>
                <a:ext uri="{FF2B5EF4-FFF2-40B4-BE49-F238E27FC236}">
                  <a16:creationId xmlns:a16="http://schemas.microsoft.com/office/drawing/2014/main" id="{85DA29B0-EDAB-4E22-B9B3-F55AC9DD2F6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28754" y="4390474"/>
              <a:ext cx="263850" cy="233202"/>
            </a:xfrm>
            <a:prstGeom prst="rect">
              <a:avLst/>
            </a:prstGeom>
          </p:spPr>
        </p:pic>
      </p:grpSp>
      <p:sp>
        <p:nvSpPr>
          <p:cNvPr id="63" name="Triangle 86">
            <a:extLst>
              <a:ext uri="{FF2B5EF4-FFF2-40B4-BE49-F238E27FC236}">
                <a16:creationId xmlns:a16="http://schemas.microsoft.com/office/drawing/2014/main" id="{059CCAA5-E8B4-424E-9839-84FAA35986DA}"/>
              </a:ext>
            </a:extLst>
          </p:cNvPr>
          <p:cNvSpPr/>
          <p:nvPr/>
        </p:nvSpPr>
        <p:spPr bwMode="auto">
          <a:xfrm>
            <a:off x="1120294" y="4291117"/>
            <a:ext cx="659710" cy="34563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Left Brace 63">
            <a:extLst>
              <a:ext uri="{FF2B5EF4-FFF2-40B4-BE49-F238E27FC236}">
                <a16:creationId xmlns:a16="http://schemas.microsoft.com/office/drawing/2014/main" id="{6980B40B-9F0B-45F6-8D90-6CECDB0912D2}"/>
              </a:ext>
            </a:extLst>
          </p:cNvPr>
          <p:cNvSpPr/>
          <p:nvPr/>
        </p:nvSpPr>
        <p:spPr>
          <a:xfrm rot="5400000">
            <a:off x="1280472" y="3752944"/>
            <a:ext cx="345350" cy="1847088"/>
          </a:xfrm>
          <a:prstGeom prst="leftBrace">
            <a:avLst>
              <a:gd name="adj1" fmla="val 72325"/>
              <a:gd name="adj2" fmla="val 50000"/>
            </a:avLst>
          </a:prstGeom>
          <a:noFill/>
          <a:ln w="12700" cap="flat" cmpd="sng" algn="ctr">
            <a:solidFill>
              <a:schemeClr val="accent5"/>
            </a:solidFill>
            <a:prstDash val="solid"/>
          </a:ln>
          <a:effectLst/>
        </p:spPr>
        <p:txBody>
          <a:bodyPr rtlCol="0" anchor="ctr"/>
          <a:lstStyle/>
          <a:p>
            <a:pPr algn="ctr" defTabSz="932418">
              <a:defRPr/>
            </a:pPr>
            <a:endParaRPr lang="en-US" sz="1836" kern="0">
              <a:solidFill>
                <a:prstClr val="black"/>
              </a:solidFill>
              <a:latin typeface="+mj-lt"/>
            </a:endParaRPr>
          </a:p>
        </p:txBody>
      </p:sp>
      <p:grpSp>
        <p:nvGrpSpPr>
          <p:cNvPr id="65" name="Group 64">
            <a:extLst>
              <a:ext uri="{FF2B5EF4-FFF2-40B4-BE49-F238E27FC236}">
                <a16:creationId xmlns:a16="http://schemas.microsoft.com/office/drawing/2014/main" id="{7BAF9A06-04DA-4D91-A4C0-6AE73C321B4A}"/>
              </a:ext>
            </a:extLst>
          </p:cNvPr>
          <p:cNvGrpSpPr/>
          <p:nvPr/>
        </p:nvGrpSpPr>
        <p:grpSpPr>
          <a:xfrm>
            <a:off x="1399572" y="6032265"/>
            <a:ext cx="1954237" cy="772138"/>
            <a:chOff x="2175771" y="5308284"/>
            <a:chExt cx="2572874" cy="1073254"/>
          </a:xfrm>
        </p:grpSpPr>
        <p:pic>
          <p:nvPicPr>
            <p:cNvPr id="67" name="Picture 6" descr="Image result for aws transparent icon">
              <a:extLst>
                <a:ext uri="{FF2B5EF4-FFF2-40B4-BE49-F238E27FC236}">
                  <a16:creationId xmlns:a16="http://schemas.microsoft.com/office/drawing/2014/main" id="{45871428-04BB-42BC-9F04-739BA6EA279C}"/>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AE0FF273-418C-4364-8B51-136258FC6084}"/>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4" descr="Image result for hyper-v logo transparent">
            <a:extLst>
              <a:ext uri="{FF2B5EF4-FFF2-40B4-BE49-F238E27FC236}">
                <a16:creationId xmlns:a16="http://schemas.microsoft.com/office/drawing/2014/main" id="{C51622BF-A375-45D8-AA91-10C33074AF26}"/>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12546" y="6195861"/>
            <a:ext cx="840731" cy="36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2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380F15A-7D92-4AD1-8FE6-AB2B17D3E8AB}"/>
              </a:ext>
            </a:extLst>
          </p:cNvPr>
          <p:cNvSpPr>
            <a:spLocks noGrp="1"/>
          </p:cNvSpPr>
          <p:nvPr>
            <p:ph type="title"/>
          </p:nvPr>
        </p:nvSpPr>
        <p:spPr>
          <a:xfrm>
            <a:off x="465138" y="441332"/>
            <a:ext cx="11530584" cy="830020"/>
          </a:xfrm>
        </p:spPr>
        <p:txBody>
          <a:bodyPr/>
          <a:lstStyle/>
          <a:p>
            <a:r>
              <a:rPr lang="en-US" dirty="0"/>
              <a:t>Private Link: Additional permissions required</a:t>
            </a:r>
          </a:p>
        </p:txBody>
      </p:sp>
      <p:graphicFrame>
        <p:nvGraphicFramePr>
          <p:cNvPr id="3" name="Table 2">
            <a:extLst>
              <a:ext uri="{FF2B5EF4-FFF2-40B4-BE49-F238E27FC236}">
                <a16:creationId xmlns:a16="http://schemas.microsoft.com/office/drawing/2014/main" id="{143F3F48-0123-4233-8B20-CA71889584E9}"/>
              </a:ext>
            </a:extLst>
          </p:cNvPr>
          <p:cNvGraphicFramePr>
            <a:graphicFrameLocks noGrp="1"/>
          </p:cNvGraphicFramePr>
          <p:nvPr>
            <p:extLst>
              <p:ext uri="{D42A27DB-BD31-4B8C-83A1-F6EECF244321}">
                <p14:modId xmlns:p14="http://schemas.microsoft.com/office/powerpoint/2010/main" val="1622396751"/>
              </p:ext>
            </p:extLst>
          </p:nvPr>
        </p:nvGraphicFramePr>
        <p:xfrm>
          <a:off x="877290" y="1728402"/>
          <a:ext cx="10681894" cy="4532112"/>
        </p:xfrm>
        <a:graphic>
          <a:graphicData uri="http://schemas.openxmlformats.org/drawingml/2006/table">
            <a:tbl>
              <a:tblPr firstRow="1" bandRow="1">
                <a:tableStyleId>{FABFCF23-3B69-468F-B69F-88F6DE6A72F2}</a:tableStyleId>
              </a:tblPr>
              <a:tblGrid>
                <a:gridCol w="4947922">
                  <a:extLst>
                    <a:ext uri="{9D8B030D-6E8A-4147-A177-3AD203B41FA5}">
                      <a16:colId xmlns:a16="http://schemas.microsoft.com/office/drawing/2014/main" val="2875081745"/>
                    </a:ext>
                  </a:extLst>
                </a:gridCol>
                <a:gridCol w="5733972">
                  <a:extLst>
                    <a:ext uri="{9D8B030D-6E8A-4147-A177-3AD203B41FA5}">
                      <a16:colId xmlns:a16="http://schemas.microsoft.com/office/drawing/2014/main" val="3694781822"/>
                    </a:ext>
                  </a:extLst>
                </a:gridCol>
              </a:tblGrid>
              <a:tr h="563812">
                <a:tc>
                  <a:txBody>
                    <a:bodyPr/>
                    <a:lstStyle/>
                    <a:p>
                      <a:pPr marL="0" marR="0" lvl="0" indent="0" algn="l" defTabSz="914400" rtl="0" eaLnBrk="1" fontAlgn="b" latinLnBrk="0" hangingPunct="1">
                        <a:lnSpc>
                          <a:spcPct val="107000"/>
                        </a:lnSpc>
                        <a:spcBef>
                          <a:spcPts val="0"/>
                        </a:spcBef>
                        <a:spcAft>
                          <a:spcPts val="0"/>
                        </a:spcAft>
                        <a:buClrTx/>
                        <a:buSzTx/>
                        <a:buFontTx/>
                        <a:buNone/>
                        <a:tabLst/>
                        <a:defRPr/>
                      </a:pPr>
                      <a:r>
                        <a:rPr lang="en-US" sz="1600" b="1" kern="1200" dirty="0">
                          <a:solidFill>
                            <a:schemeClr val="tx1"/>
                          </a:solidFill>
                          <a:effectLst/>
                          <a:latin typeface="+mn-lt"/>
                          <a:ea typeface="+mn-ea"/>
                          <a:cs typeface="+mn-cs"/>
                        </a:rPr>
                        <a:t>Operation</a:t>
                      </a:r>
                    </a:p>
                  </a:txBody>
                  <a:tcPr marL="97146" marR="0" marT="0" marB="0" anchor="ctr">
                    <a:lnL w="12700" cmpd="sng">
                      <a:noFill/>
                    </a:lnL>
                    <a:lnR w="19050" cap="flat" cmpd="sng" algn="ctr">
                      <a:noFill/>
                      <a:prstDash val="solid"/>
                      <a:round/>
                      <a:headEnd type="none" w="med" len="med"/>
                      <a:tailEnd type="none" w="med" len="med"/>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l" defTabSz="914400" rtl="0" eaLnBrk="1" latinLnBrk="0" hangingPunct="1">
                        <a:lnSpc>
                          <a:spcPct val="107000"/>
                        </a:lnSpc>
                        <a:spcBef>
                          <a:spcPts val="0"/>
                        </a:spcBef>
                        <a:spcAft>
                          <a:spcPts val="0"/>
                        </a:spcAft>
                      </a:pPr>
                      <a:r>
                        <a:rPr lang="en-US" sz="1600" b="1" kern="1200" dirty="0">
                          <a:solidFill>
                            <a:schemeClr val="tx1"/>
                          </a:solidFill>
                          <a:effectLst/>
                          <a:latin typeface="+mn-lt"/>
                          <a:ea typeface="+mn-ea"/>
                          <a:cs typeface="+mn-cs"/>
                        </a:rPr>
                        <a:t>Permissions</a:t>
                      </a:r>
                    </a:p>
                  </a:txBody>
                  <a:tcPr marL="93260" marR="93260" marT="46630" marB="46630" anchor="ctr">
                    <a:lnL w="19050" cap="flat" cmpd="sng" algn="ctr">
                      <a:noFill/>
                      <a:prstDash val="solid"/>
                      <a:round/>
                      <a:headEnd type="none" w="med" len="med"/>
                      <a:tailEnd type="none" w="med" len="med"/>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557320"/>
                  </a:ext>
                </a:extLst>
              </a:tr>
              <a:tr h="755855">
                <a:tc>
                  <a:txBody>
                    <a:bodyPr/>
                    <a:lstStyle/>
                    <a:p>
                      <a:pPr algn="l" fontAlgn="t"/>
                      <a:r>
                        <a:rPr lang="en-US" sz="1400" kern="1200" dirty="0">
                          <a:solidFill>
                            <a:schemeClr val="tx2"/>
                          </a:solidFill>
                          <a:latin typeface="Segoe UI Semibold (Headings)"/>
                          <a:ea typeface="+mn-ea"/>
                          <a:cs typeface="Segoe UI Semilight" panose="020B0402040204020203" pitchFamily="34" charset="0"/>
                        </a:rPr>
                        <a:t>Create and manage private endpoints</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Microsoft.Network/privateEndpoint/write/action</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Microsoft.Network/privateEndpoint/read/action</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065900"/>
                  </a:ext>
                </a:extLst>
              </a:tr>
              <a:tr h="755855">
                <a:tc>
                  <a:txBody>
                    <a:bodyPr/>
                    <a:lstStyle/>
                    <a:p>
                      <a:pPr marL="0" algn="l" defTabSz="932742" rtl="0" eaLnBrk="1" fontAlgn="t" latinLnBrk="0" hangingPunct="1"/>
                      <a:r>
                        <a:rPr lang="en-US" sz="1400" kern="1200" dirty="0">
                          <a:solidFill>
                            <a:schemeClr val="tx2"/>
                          </a:solidFill>
                          <a:latin typeface="Segoe UI Semibold (Headings)"/>
                          <a:ea typeface="+mn-ea"/>
                          <a:cs typeface="Segoe UI Semilight" panose="020B0402040204020203" pitchFamily="34" charset="0"/>
                        </a:rPr>
                        <a:t>Attach a private endpoint to a virtual network or subnet</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Microsoft.Network/virtualNetworks/subnet/join/action</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Microsoft.Network/virtualNetworks/join/action</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31770"/>
                  </a:ext>
                </a:extLst>
              </a:tr>
              <a:tr h="755855">
                <a:tc>
                  <a:txBody>
                    <a:bodyPr/>
                    <a:lstStyle/>
                    <a:p>
                      <a:pPr marL="0" algn="l" defTabSz="932742" rtl="0" eaLnBrk="1" fontAlgn="t" latinLnBrk="0" hangingPunct="1"/>
                      <a:r>
                        <a:rPr lang="en-US" sz="1400" kern="1200">
                          <a:solidFill>
                            <a:schemeClr val="tx2"/>
                          </a:solidFill>
                          <a:latin typeface="Segoe UI Semibold (Headings)"/>
                          <a:ea typeface="+mn-ea"/>
                          <a:cs typeface="Segoe UI Semilight" panose="020B0402040204020203" pitchFamily="34" charset="0"/>
                        </a:rPr>
                        <a:t>Link the private endpoint to an ARM resource (vault, storage, key-vault etc.)</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Microsoft.[RP]/[resouceName]/privateEndpointConnectionApproval/action Microsoft.[RP]/[resouceName]/privateEndpointConnections/read</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061315"/>
                  </a:ext>
                </a:extLst>
              </a:tr>
              <a:tr h="755855">
                <a:tc>
                  <a:txBody>
                    <a:bodyPr/>
                    <a:lstStyle/>
                    <a:p>
                      <a:pPr marL="0" algn="l" defTabSz="932742" rtl="0" eaLnBrk="1" fontAlgn="t" latinLnBrk="0" hangingPunct="1"/>
                      <a:r>
                        <a:rPr lang="en-US" sz="1400" kern="1200">
                          <a:solidFill>
                            <a:schemeClr val="tx2"/>
                          </a:solidFill>
                          <a:latin typeface="Segoe UI Semibold (Headings)"/>
                          <a:ea typeface="+mn-ea"/>
                          <a:cs typeface="Segoe UI Semilight" panose="020B0402040204020203" pitchFamily="34" charset="0"/>
                        </a:rPr>
                        <a:t>Create a network interface and join to a network security group</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t"/>
                      <a:r>
                        <a:rPr lang="en-US" sz="1400" kern="1200">
                          <a:solidFill>
                            <a:schemeClr val="accent2"/>
                          </a:solidFill>
                          <a:latin typeface="+mn-lt"/>
                          <a:ea typeface="+mn-ea"/>
                          <a:cs typeface="Segoe UI Semilight" panose="020B0402040204020203" pitchFamily="34" charset="0"/>
                        </a:rPr>
                        <a:t>Microsoft.Network/networkInterfaces/read</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Microsoft.Network/networkInterfaces/subnets/write</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Microsoft.Network/networkInterfaces/subnets/read</a:t>
                      </a:r>
                      <a:br>
                        <a:rPr lang="en-US" sz="1400" kern="1200">
                          <a:solidFill>
                            <a:schemeClr val="accent2"/>
                          </a:solidFill>
                          <a:latin typeface="+mn-lt"/>
                          <a:ea typeface="+mn-ea"/>
                          <a:cs typeface="Segoe UI Semilight" panose="020B0402040204020203" pitchFamily="34" charset="0"/>
                        </a:rPr>
                      </a:br>
                      <a:r>
                        <a:rPr lang="en-US" sz="1400" kern="1200">
                          <a:solidFill>
                            <a:schemeClr val="accent2"/>
                          </a:solidFill>
                          <a:latin typeface="+mn-lt"/>
                          <a:ea typeface="+mn-ea"/>
                          <a:cs typeface="Segoe UI Semilight" panose="020B0402040204020203" pitchFamily="34" charset="0"/>
                        </a:rPr>
                        <a:t>Microsoft.Network/networkSecurityGroups/join/action (optional)</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5309325"/>
                  </a:ext>
                </a:extLst>
              </a:tr>
              <a:tr h="755855">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kern="1200" dirty="0">
                          <a:solidFill>
                            <a:schemeClr val="tx2"/>
                          </a:solidFill>
                          <a:latin typeface="Segoe UI Semibold (Headings)"/>
                          <a:ea typeface="+mn-ea"/>
                          <a:cs typeface="Segoe UI Semilight" panose="020B0402040204020203" pitchFamily="34" charset="0"/>
                        </a:rPr>
                        <a:t>To assign RBAC to another user or Managed Identity on an ARM resource</a:t>
                      </a:r>
                    </a:p>
                  </a:txBody>
                  <a:tcPr marR="457200">
                    <a:lnL w="12700" cmpd="sng">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kern="1200" dirty="0" err="1">
                          <a:solidFill>
                            <a:schemeClr val="accent2"/>
                          </a:solidFill>
                          <a:latin typeface="+mn-lt"/>
                          <a:ea typeface="+mn-ea"/>
                          <a:cs typeface="Segoe UI Semilight" panose="020B0402040204020203" pitchFamily="34" charset="0"/>
                        </a:rPr>
                        <a:t>Microsoft.Authorization</a:t>
                      </a:r>
                      <a:r>
                        <a:rPr lang="en-US" sz="1400" kern="1200" dirty="0">
                          <a:solidFill>
                            <a:schemeClr val="accent2"/>
                          </a:solidFill>
                          <a:latin typeface="+mn-lt"/>
                          <a:ea typeface="+mn-ea"/>
                          <a:cs typeface="Segoe UI Semilight" panose="020B0402040204020203" pitchFamily="34" charset="0"/>
                        </a:rPr>
                        <a:t>/</a:t>
                      </a:r>
                      <a:r>
                        <a:rPr lang="en-US" sz="1400" kern="1200" dirty="0" err="1">
                          <a:solidFill>
                            <a:schemeClr val="accent2"/>
                          </a:solidFill>
                          <a:latin typeface="+mn-lt"/>
                          <a:ea typeface="+mn-ea"/>
                          <a:cs typeface="Segoe UI Semilight" panose="020B0402040204020203" pitchFamily="34" charset="0"/>
                        </a:rPr>
                        <a:t>roleAssignments</a:t>
                      </a:r>
                      <a:r>
                        <a:rPr lang="en-US" sz="1400" kern="1200" dirty="0">
                          <a:solidFill>
                            <a:schemeClr val="accent2"/>
                          </a:solidFill>
                          <a:latin typeface="+mn-lt"/>
                          <a:ea typeface="+mn-ea"/>
                          <a:cs typeface="Segoe UI Semilight" panose="020B0402040204020203" pitchFamily="34" charset="0"/>
                        </a:rPr>
                        <a:t>/write</a:t>
                      </a:r>
                    </a:p>
                  </a:txBody>
                  <a:tcPr>
                    <a:lnL>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7219907"/>
                  </a:ext>
                </a:extLst>
              </a:tr>
            </a:tbl>
          </a:graphicData>
        </a:graphic>
      </p:graphicFrame>
    </p:spTree>
    <p:extLst>
      <p:ext uri="{BB962C8B-B14F-4D97-AF65-F5344CB8AC3E}">
        <p14:creationId xmlns:p14="http://schemas.microsoft.com/office/powerpoint/2010/main" val="4266262316"/>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465137" y="960438"/>
            <a:ext cx="8651770" cy="3629025"/>
          </a:xfrm>
        </p:spPr>
        <p:txBody>
          <a:bodyPr anchor="ctr"/>
          <a:lstStyle/>
          <a:p>
            <a:pPr lvl="0"/>
            <a:r>
              <a:rPr lang="en-US" sz="4800">
                <a:latin typeface="Segoe UI Semibold (Headings)"/>
                <a:cs typeface="Segoe UI Semibold" panose="020B0702040204020203" pitchFamily="34" charset="0"/>
              </a:rPr>
              <a:t>Containerize ASP.NET and Java </a:t>
            </a:r>
            <a:br>
              <a:rPr lang="en-US" sz="4800">
                <a:latin typeface="Segoe UI Semibold (Headings)"/>
                <a:cs typeface="Segoe UI Semibold" panose="020B0702040204020203" pitchFamily="34" charset="0"/>
              </a:rPr>
            </a:br>
            <a:r>
              <a:rPr lang="en-US" sz="4800">
                <a:latin typeface="Segoe UI Semibold (Headings)"/>
                <a:cs typeface="Segoe UI Semibold" panose="020B0702040204020203" pitchFamily="34" charset="0"/>
              </a:rPr>
              <a:t>web apps and migrate to Azure Kubernetes Service (AKS)</a:t>
            </a:r>
            <a:endParaRPr lang="en-US"/>
          </a:p>
        </p:txBody>
      </p:sp>
    </p:spTree>
    <p:extLst>
      <p:ext uri="{BB962C8B-B14F-4D97-AF65-F5344CB8AC3E}">
        <p14:creationId xmlns:p14="http://schemas.microsoft.com/office/powerpoint/2010/main" val="425386283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1A795EB-D433-8A41-B812-8ACA7D110328}"/>
              </a:ext>
            </a:extLst>
          </p:cNvPr>
          <p:cNvSpPr/>
          <p:nvPr/>
        </p:nvSpPr>
        <p:spPr bwMode="auto">
          <a:xfrm>
            <a:off x="7725454" y="2894006"/>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6C3036E1-58C4-8F4B-BED0-0A290F517C15}"/>
              </a:ext>
            </a:extLst>
          </p:cNvPr>
          <p:cNvSpPr/>
          <p:nvPr/>
        </p:nvSpPr>
        <p:spPr bwMode="auto">
          <a:xfrm>
            <a:off x="7725454" y="4432659"/>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89B2C89-5422-354B-AAF6-1D0E4E009981}"/>
              </a:ext>
            </a:extLst>
          </p:cNvPr>
          <p:cNvSpPr/>
          <p:nvPr/>
        </p:nvSpPr>
        <p:spPr bwMode="auto">
          <a:xfrm>
            <a:off x="2458748" y="1346560"/>
            <a:ext cx="3508242" cy="456811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E259A78-4F55-1C46-8130-CDC75E9C6AA8}"/>
              </a:ext>
            </a:extLst>
          </p:cNvPr>
          <p:cNvSpPr/>
          <p:nvPr/>
        </p:nvSpPr>
        <p:spPr bwMode="auto">
          <a:xfrm>
            <a:off x="7725454" y="1346560"/>
            <a:ext cx="3508242" cy="143903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E0B3697E-8EEB-4348-9F71-897B33153C3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97582" y="1769586"/>
            <a:ext cx="813625" cy="813625"/>
          </a:xfrm>
          <a:prstGeom prst="rect">
            <a:avLst/>
          </a:prstGeom>
        </p:spPr>
      </p:pic>
      <p:pic>
        <p:nvPicPr>
          <p:cNvPr id="44" name="Picture 43">
            <a:extLst>
              <a:ext uri="{FF2B5EF4-FFF2-40B4-BE49-F238E27FC236}">
                <a16:creationId xmlns:a16="http://schemas.microsoft.com/office/drawing/2014/main" id="{D68FF110-D860-43EE-ADF4-434A85384841}"/>
              </a:ext>
            </a:extLst>
          </p:cNvPr>
          <p:cNvPicPr>
            <a:picLocks noChangeAspect="1"/>
          </p:cNvPicPr>
          <p:nvPr/>
        </p:nvPicPr>
        <p:blipFill>
          <a:blip r:embed="rId5"/>
          <a:stretch>
            <a:fillRect/>
          </a:stretch>
        </p:blipFill>
        <p:spPr>
          <a:xfrm>
            <a:off x="9294798" y="1565878"/>
            <a:ext cx="302230" cy="325477"/>
          </a:xfrm>
          <a:prstGeom prst="rect">
            <a:avLst/>
          </a:prstGeom>
          <a:ln w="12700" cap="flat" cmpd="sng" algn="ctr">
            <a:noFill/>
            <a:prstDash val="dash"/>
            <a:round/>
            <a:headEnd type="none" w="med" len="med"/>
            <a:tailEnd type="arrow" w="med" len="med"/>
          </a:ln>
        </p:spPr>
      </p:pic>
      <p:pic>
        <p:nvPicPr>
          <p:cNvPr id="56" name="Graphic 178">
            <a:extLst>
              <a:ext uri="{FF2B5EF4-FFF2-40B4-BE49-F238E27FC236}">
                <a16:creationId xmlns:a16="http://schemas.microsoft.com/office/drawing/2014/main" id="{A4BED1D0-AEF4-4F12-817F-E65C3F8AED51}"/>
              </a:ext>
            </a:extLst>
          </p:cNvPr>
          <p:cNvPicPr>
            <a:picLocks noChangeAspect="1"/>
          </p:cNvPicPr>
          <p:nvPr/>
        </p:nvPicPr>
        <p:blipFill>
          <a:blip r:embed="rId6"/>
          <a:srcRect/>
          <a:stretch/>
        </p:blipFill>
        <p:spPr>
          <a:xfrm>
            <a:off x="8574981" y="3246947"/>
            <a:ext cx="731416" cy="739282"/>
          </a:xfrm>
          <a:prstGeom prst="rect">
            <a:avLst/>
          </a:prstGeom>
        </p:spPr>
      </p:pic>
      <p:cxnSp>
        <p:nvCxnSpPr>
          <p:cNvPr id="60" name="Straight Arrow Connector 59">
            <a:extLst>
              <a:ext uri="{FF2B5EF4-FFF2-40B4-BE49-F238E27FC236}">
                <a16:creationId xmlns:a16="http://schemas.microsoft.com/office/drawing/2014/main" id="{18F83B3F-60B8-453B-AE5A-9E4CBB858E9E}"/>
              </a:ext>
            </a:extLst>
          </p:cNvPr>
          <p:cNvCxnSpPr>
            <a:cxnSpLocks/>
          </p:cNvCxnSpPr>
          <p:nvPr/>
        </p:nvCxnSpPr>
        <p:spPr>
          <a:xfrm>
            <a:off x="5495877" y="2100462"/>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TextBox 60">
            <a:extLst>
              <a:ext uri="{FF2B5EF4-FFF2-40B4-BE49-F238E27FC236}">
                <a16:creationId xmlns:a16="http://schemas.microsoft.com/office/drawing/2014/main" id="{F0C9B3FD-6F7C-5B49-B5C4-E0AA74D5FAD0}"/>
              </a:ext>
            </a:extLst>
          </p:cNvPr>
          <p:cNvSpPr txBox="1"/>
          <p:nvPr/>
        </p:nvSpPr>
        <p:spPr>
          <a:xfrm>
            <a:off x="2553200" y="1473461"/>
            <a:ext cx="3308518" cy="6832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400">
                <a:latin typeface="Segoe UI Semibold"/>
              </a:rPr>
              <a:t>LOB application web and app tier (ASP.NET/Java web apps)</a:t>
            </a:r>
            <a:endParaRPr lang="en-US" sz="1200">
              <a:latin typeface="Segoe UI Semibold"/>
            </a:endParaRPr>
          </a:p>
        </p:txBody>
      </p:sp>
      <p:sp>
        <p:nvSpPr>
          <p:cNvPr id="63" name="Rectangle: Rounded Corners 61">
            <a:extLst>
              <a:ext uri="{FF2B5EF4-FFF2-40B4-BE49-F238E27FC236}">
                <a16:creationId xmlns:a16="http://schemas.microsoft.com/office/drawing/2014/main" id="{5F3C0A8D-F81F-0D41-8D5E-1E986CB8719B}"/>
              </a:ext>
            </a:extLst>
          </p:cNvPr>
          <p:cNvSpPr/>
          <p:nvPr/>
        </p:nvSpPr>
        <p:spPr bwMode="auto">
          <a:xfrm>
            <a:off x="3233887" y="2252517"/>
            <a:ext cx="1970365" cy="3296266"/>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2" name="Picture 21">
            <a:extLst>
              <a:ext uri="{FF2B5EF4-FFF2-40B4-BE49-F238E27FC236}">
                <a16:creationId xmlns:a16="http://schemas.microsoft.com/office/drawing/2014/main" id="{E1B8AD06-8C6E-4E67-8CB1-773795B8E0B7}"/>
              </a:ext>
            </a:extLst>
          </p:cNvPr>
          <p:cNvPicPr>
            <a:picLocks noChangeAspect="1"/>
          </p:cNvPicPr>
          <p:nvPr/>
        </p:nvPicPr>
        <p:blipFill>
          <a:blip r:embed="rId7"/>
          <a:stretch>
            <a:fillRect/>
          </a:stretch>
        </p:blipFill>
        <p:spPr>
          <a:xfrm>
            <a:off x="4050575" y="2293586"/>
            <a:ext cx="1005785" cy="920445"/>
          </a:xfrm>
          <a:prstGeom prst="rect">
            <a:avLst/>
          </a:prstGeom>
        </p:spPr>
      </p:pic>
      <p:sp>
        <p:nvSpPr>
          <p:cNvPr id="5" name="server" title="Icon of a server tower">
            <a:extLst>
              <a:ext uri="{FF2B5EF4-FFF2-40B4-BE49-F238E27FC236}">
                <a16:creationId xmlns:a16="http://schemas.microsoft.com/office/drawing/2014/main" id="{45BE545F-D43F-4CC3-9931-B57B5A68CEC9}"/>
              </a:ext>
            </a:extLst>
          </p:cNvPr>
          <p:cNvSpPr>
            <a:spLocks noChangeAspect="1" noEditPoints="1"/>
          </p:cNvSpPr>
          <p:nvPr/>
        </p:nvSpPr>
        <p:spPr bwMode="auto">
          <a:xfrm>
            <a:off x="3575211" y="3208196"/>
            <a:ext cx="1032163" cy="13847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pic>
        <p:nvPicPr>
          <p:cNvPr id="2" name="Picture 2" descr="How To Make A Executable File From Your Java Code | by Sulabh ...">
            <a:extLst>
              <a:ext uri="{FF2B5EF4-FFF2-40B4-BE49-F238E27FC236}">
                <a16:creationId xmlns:a16="http://schemas.microsoft.com/office/drawing/2014/main" id="{FCD64B96-EDC8-4E37-B749-7756219EC4E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635286" y="4729856"/>
            <a:ext cx="539401" cy="5365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E80516B1-BA7D-4ECE-87FB-4829F98276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45202" y="4756564"/>
            <a:ext cx="539401" cy="539401"/>
          </a:xfrm>
          <a:prstGeom prst="rect">
            <a:avLst/>
          </a:prstGeom>
        </p:spPr>
      </p:pic>
      <p:sp>
        <p:nvSpPr>
          <p:cNvPr id="66" name="TextBox 65">
            <a:extLst>
              <a:ext uri="{FF2B5EF4-FFF2-40B4-BE49-F238E27FC236}">
                <a16:creationId xmlns:a16="http://schemas.microsoft.com/office/drawing/2014/main" id="{11E1405C-F4C9-DD48-92EF-DB6D9F255FFD}"/>
              </a:ext>
            </a:extLst>
          </p:cNvPr>
          <p:cNvSpPr txBox="1"/>
          <p:nvPr/>
        </p:nvSpPr>
        <p:spPr>
          <a:xfrm>
            <a:off x="9564352" y="1856983"/>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Azure </a:t>
            </a:r>
            <a:r>
              <a:rPr lang="en-US" sz="1400" err="1">
                <a:latin typeface="Segoe UI Semibold"/>
              </a:rPr>
              <a:t>laaS</a:t>
            </a:r>
            <a:endParaRPr lang="en-US" sz="1200">
              <a:latin typeface="Segoe UI Semibold"/>
            </a:endParaRPr>
          </a:p>
        </p:txBody>
      </p:sp>
      <p:sp>
        <p:nvSpPr>
          <p:cNvPr id="67" name="TextBox 66">
            <a:extLst>
              <a:ext uri="{FF2B5EF4-FFF2-40B4-BE49-F238E27FC236}">
                <a16:creationId xmlns:a16="http://schemas.microsoft.com/office/drawing/2014/main" id="{E57F391B-B648-A04A-B47B-23F94D74E8DC}"/>
              </a:ext>
            </a:extLst>
          </p:cNvPr>
          <p:cNvSpPr txBox="1"/>
          <p:nvPr/>
        </p:nvSpPr>
        <p:spPr>
          <a:xfrm>
            <a:off x="9564352" y="3369260"/>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App Service</a:t>
            </a:r>
            <a:endParaRPr lang="en-US" sz="1200">
              <a:latin typeface="Segoe UI Semibold"/>
            </a:endParaRPr>
          </a:p>
        </p:txBody>
      </p:sp>
      <p:sp>
        <p:nvSpPr>
          <p:cNvPr id="68" name="TextBox 67">
            <a:extLst>
              <a:ext uri="{FF2B5EF4-FFF2-40B4-BE49-F238E27FC236}">
                <a16:creationId xmlns:a16="http://schemas.microsoft.com/office/drawing/2014/main" id="{CB4F91C4-0697-0846-92C9-46094966BDF2}"/>
              </a:ext>
            </a:extLst>
          </p:cNvPr>
          <p:cNvSpPr txBox="1"/>
          <p:nvPr/>
        </p:nvSpPr>
        <p:spPr>
          <a:xfrm>
            <a:off x="9564352" y="4916706"/>
            <a:ext cx="1926239" cy="489365"/>
          </a:xfrm>
          <a:prstGeom prst="rect">
            <a:avLst/>
          </a:prstGeom>
          <a:noFill/>
        </p:spPr>
        <p:txBody>
          <a:bodyPr wrap="square" lIns="182880" tIns="146304" rIns="182880" bIns="146304" rtlCol="0">
            <a:spAutoFit/>
          </a:bodyPr>
          <a:lstStyle/>
          <a:p>
            <a:pPr defTabSz="932742">
              <a:lnSpc>
                <a:spcPct val="90000"/>
              </a:lnSpc>
              <a:spcAft>
                <a:spcPts val="600"/>
              </a:spcAft>
            </a:pPr>
            <a:r>
              <a:rPr lang="en-US" sz="1400">
                <a:latin typeface="Segoe UI Semibold"/>
              </a:rPr>
              <a:t>AKS</a:t>
            </a:r>
            <a:endParaRPr lang="en-US" sz="1200">
              <a:latin typeface="Segoe UI Semibold"/>
            </a:endParaRPr>
          </a:p>
        </p:txBody>
      </p:sp>
      <p:sp>
        <p:nvSpPr>
          <p:cNvPr id="69" name="TextBox 68">
            <a:extLst>
              <a:ext uri="{FF2B5EF4-FFF2-40B4-BE49-F238E27FC236}">
                <a16:creationId xmlns:a16="http://schemas.microsoft.com/office/drawing/2014/main" id="{6997CD03-1403-3941-BB0A-92554529D503}"/>
              </a:ext>
            </a:extLst>
          </p:cNvPr>
          <p:cNvSpPr txBox="1"/>
          <p:nvPr/>
        </p:nvSpPr>
        <p:spPr>
          <a:xfrm>
            <a:off x="5895321" y="1703430"/>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Server migration</a:t>
            </a:r>
          </a:p>
        </p:txBody>
      </p:sp>
      <p:cxnSp>
        <p:nvCxnSpPr>
          <p:cNvPr id="72" name="Straight Arrow Connector 71">
            <a:extLst>
              <a:ext uri="{FF2B5EF4-FFF2-40B4-BE49-F238E27FC236}">
                <a16:creationId xmlns:a16="http://schemas.microsoft.com/office/drawing/2014/main" id="{55A4FBD0-B885-3A4D-9DE5-E9208201F8CE}"/>
              </a:ext>
            </a:extLst>
          </p:cNvPr>
          <p:cNvCxnSpPr>
            <a:cxnSpLocks/>
          </p:cNvCxnSpPr>
          <p:nvPr/>
        </p:nvCxnSpPr>
        <p:spPr>
          <a:xfrm>
            <a:off x="5495877" y="3602728"/>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270D0C42-7722-5B44-A734-F409D208F6C1}"/>
              </a:ext>
            </a:extLst>
          </p:cNvPr>
          <p:cNvSpPr txBox="1"/>
          <p:nvPr/>
        </p:nvSpPr>
        <p:spPr>
          <a:xfrm>
            <a:off x="5895321" y="3196903"/>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Web app migration</a:t>
            </a:r>
          </a:p>
        </p:txBody>
      </p:sp>
      <p:cxnSp>
        <p:nvCxnSpPr>
          <p:cNvPr id="75" name="Straight Arrow Connector 74">
            <a:extLst>
              <a:ext uri="{FF2B5EF4-FFF2-40B4-BE49-F238E27FC236}">
                <a16:creationId xmlns:a16="http://schemas.microsoft.com/office/drawing/2014/main" id="{D6287867-8C23-1B44-9C86-0AAA7008A19C}"/>
              </a:ext>
            </a:extLst>
          </p:cNvPr>
          <p:cNvCxnSpPr>
            <a:cxnSpLocks/>
          </p:cNvCxnSpPr>
          <p:nvPr/>
        </p:nvCxnSpPr>
        <p:spPr>
          <a:xfrm>
            <a:off x="5495877" y="5150174"/>
            <a:ext cx="2526860" cy="0"/>
          </a:xfrm>
          <a:prstGeom prst="straightConnector1">
            <a:avLst/>
          </a:prstGeom>
          <a:ln w="19050" cap="flat" cmpd="sng" algn="ctr">
            <a:solidFill>
              <a:srgbClr val="0078D4"/>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6" name="TextBox 75">
            <a:extLst>
              <a:ext uri="{FF2B5EF4-FFF2-40B4-BE49-F238E27FC236}">
                <a16:creationId xmlns:a16="http://schemas.microsoft.com/office/drawing/2014/main" id="{8BF6700B-E228-FE4D-A04F-BCF39850C9C4}"/>
              </a:ext>
            </a:extLst>
          </p:cNvPr>
          <p:cNvSpPr txBox="1"/>
          <p:nvPr/>
        </p:nvSpPr>
        <p:spPr>
          <a:xfrm>
            <a:off x="5895321" y="4744349"/>
            <a:ext cx="1869461" cy="7940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200">
                <a:latin typeface="Segoe UI Semibold"/>
              </a:rPr>
              <a:t>Azure Migrate</a:t>
            </a:r>
            <a:br>
              <a:rPr lang="en-US" sz="1200">
                <a:latin typeface="Segoe UI Semibold"/>
              </a:rPr>
            </a:br>
            <a:br>
              <a:rPr lang="en-US" sz="1200">
                <a:latin typeface="Segoe UI Semibold"/>
              </a:rPr>
            </a:br>
            <a:r>
              <a:rPr lang="en-US" sz="1200">
                <a:latin typeface="Segoe UI Semibold"/>
              </a:rPr>
              <a:t>App containerization</a:t>
            </a:r>
          </a:p>
        </p:txBody>
      </p:sp>
      <p:pic>
        <p:nvPicPr>
          <p:cNvPr id="4" name="Picture 3">
            <a:extLst>
              <a:ext uri="{FF2B5EF4-FFF2-40B4-BE49-F238E27FC236}">
                <a16:creationId xmlns:a16="http://schemas.microsoft.com/office/drawing/2014/main" id="{64F177EC-46A5-3E4C-BF37-D3E2F8770EBB}"/>
              </a:ext>
            </a:extLst>
          </p:cNvPr>
          <p:cNvPicPr>
            <a:picLocks noChangeAspect="1"/>
          </p:cNvPicPr>
          <p:nvPr/>
        </p:nvPicPr>
        <p:blipFill>
          <a:blip r:embed="rId10"/>
          <a:stretch>
            <a:fillRect/>
          </a:stretch>
        </p:blipFill>
        <p:spPr>
          <a:xfrm>
            <a:off x="8150630" y="4772982"/>
            <a:ext cx="1576702" cy="763715"/>
          </a:xfrm>
          <a:prstGeom prst="rect">
            <a:avLst/>
          </a:prstGeom>
        </p:spPr>
      </p:pic>
      <p:grpSp>
        <p:nvGrpSpPr>
          <p:cNvPr id="35" name="Group 34">
            <a:extLst>
              <a:ext uri="{FF2B5EF4-FFF2-40B4-BE49-F238E27FC236}">
                <a16:creationId xmlns:a16="http://schemas.microsoft.com/office/drawing/2014/main" id="{6607696E-C3BC-1E4E-BAB3-5577E091C6F1}"/>
              </a:ext>
            </a:extLst>
          </p:cNvPr>
          <p:cNvGrpSpPr/>
          <p:nvPr/>
        </p:nvGrpSpPr>
        <p:grpSpPr>
          <a:xfrm>
            <a:off x="465954" y="3357448"/>
            <a:ext cx="1886111" cy="2875150"/>
            <a:chOff x="362154" y="3357448"/>
            <a:chExt cx="1886111" cy="2875150"/>
          </a:xfrm>
        </p:grpSpPr>
        <p:pic>
          <p:nvPicPr>
            <p:cNvPr id="36" name="Graphic 35">
              <a:extLst>
                <a:ext uri="{FF2B5EF4-FFF2-40B4-BE49-F238E27FC236}">
                  <a16:creationId xmlns:a16="http://schemas.microsoft.com/office/drawing/2014/main" id="{6FFFE99E-D97D-D54D-899E-D217AEFA6F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6353" y="4498585"/>
              <a:ext cx="939781" cy="265977"/>
            </a:xfrm>
            <a:prstGeom prst="rect">
              <a:avLst/>
            </a:prstGeom>
          </p:spPr>
        </p:pic>
        <p:sp>
          <p:nvSpPr>
            <p:cNvPr id="37" name="AutoShape 3">
              <a:extLst>
                <a:ext uri="{FF2B5EF4-FFF2-40B4-BE49-F238E27FC236}">
                  <a16:creationId xmlns:a16="http://schemas.microsoft.com/office/drawing/2014/main" id="{3D193C6D-B9C1-0B4F-A363-CBAF36045139}"/>
                </a:ext>
              </a:extLst>
            </p:cNvPr>
            <p:cNvSpPr>
              <a:spLocks noChangeAspect="1" noChangeArrowheads="1" noTextEdit="1"/>
            </p:cNvSpPr>
            <p:nvPr/>
          </p:nvSpPr>
          <p:spPr bwMode="auto">
            <a:xfrm>
              <a:off x="695475" y="3700034"/>
              <a:ext cx="1552790" cy="142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pic>
          <p:nvPicPr>
            <p:cNvPr id="38" name="Picture 37">
              <a:extLst>
                <a:ext uri="{FF2B5EF4-FFF2-40B4-BE49-F238E27FC236}">
                  <a16:creationId xmlns:a16="http://schemas.microsoft.com/office/drawing/2014/main" id="{9196A8A3-445C-324B-B527-2CE102F3CDD0}"/>
                </a:ext>
              </a:extLst>
            </p:cNvPr>
            <p:cNvPicPr>
              <a:picLocks noChangeAspect="1"/>
            </p:cNvPicPr>
            <p:nvPr/>
          </p:nvPicPr>
          <p:blipFill>
            <a:blip r:embed="rId13"/>
            <a:stretch>
              <a:fillRect/>
            </a:stretch>
          </p:blipFill>
          <p:spPr>
            <a:xfrm>
              <a:off x="644009" y="3357448"/>
              <a:ext cx="1024468" cy="258547"/>
            </a:xfrm>
            <a:prstGeom prst="rect">
              <a:avLst/>
            </a:prstGeom>
          </p:spPr>
        </p:pic>
        <p:pic>
          <p:nvPicPr>
            <p:cNvPr id="39" name="Picture 38">
              <a:extLst>
                <a:ext uri="{FF2B5EF4-FFF2-40B4-BE49-F238E27FC236}">
                  <a16:creationId xmlns:a16="http://schemas.microsoft.com/office/drawing/2014/main" id="{184F47A1-0021-4A46-8736-7E3E9A0D27C8}"/>
                </a:ext>
              </a:extLst>
            </p:cNvPr>
            <p:cNvPicPr>
              <a:picLocks noChangeAspect="1"/>
            </p:cNvPicPr>
            <p:nvPr/>
          </p:nvPicPr>
          <p:blipFill>
            <a:blip r:embed="rId14"/>
            <a:stretch>
              <a:fillRect/>
            </a:stretch>
          </p:blipFill>
          <p:spPr>
            <a:xfrm>
              <a:off x="584419" y="3744397"/>
              <a:ext cx="1143649" cy="487164"/>
            </a:xfrm>
            <a:prstGeom prst="rect">
              <a:avLst/>
            </a:prstGeom>
          </p:spPr>
        </p:pic>
        <p:pic>
          <p:nvPicPr>
            <p:cNvPr id="40" name="Picture 39">
              <a:extLst>
                <a:ext uri="{FF2B5EF4-FFF2-40B4-BE49-F238E27FC236}">
                  <a16:creationId xmlns:a16="http://schemas.microsoft.com/office/drawing/2014/main" id="{34292121-7A05-2B4C-BEE4-1D91E0077EE9}"/>
                </a:ext>
              </a:extLst>
            </p:cNvPr>
            <p:cNvPicPr>
              <a:picLocks noChangeAspect="1"/>
            </p:cNvPicPr>
            <p:nvPr/>
          </p:nvPicPr>
          <p:blipFill>
            <a:blip r:embed="rId15"/>
            <a:stretch>
              <a:fillRect/>
            </a:stretch>
          </p:blipFill>
          <p:spPr>
            <a:xfrm>
              <a:off x="709972" y="4925889"/>
              <a:ext cx="892542" cy="501852"/>
            </a:xfrm>
            <a:prstGeom prst="rect">
              <a:avLst/>
            </a:prstGeom>
          </p:spPr>
        </p:pic>
        <p:pic>
          <p:nvPicPr>
            <p:cNvPr id="41" name="Picture 40">
              <a:extLst>
                <a:ext uri="{FF2B5EF4-FFF2-40B4-BE49-F238E27FC236}">
                  <a16:creationId xmlns:a16="http://schemas.microsoft.com/office/drawing/2014/main" id="{3574B8B5-14EF-A245-929E-B744167C2A37}"/>
                </a:ext>
              </a:extLst>
            </p:cNvPr>
            <p:cNvPicPr>
              <a:picLocks noChangeAspect="1"/>
            </p:cNvPicPr>
            <p:nvPr/>
          </p:nvPicPr>
          <p:blipFill>
            <a:blip r:embed="rId16"/>
            <a:stretch>
              <a:fillRect/>
            </a:stretch>
          </p:blipFill>
          <p:spPr>
            <a:xfrm>
              <a:off x="362154" y="5173813"/>
              <a:ext cx="1588178" cy="1058785"/>
            </a:xfrm>
            <a:prstGeom prst="rect">
              <a:avLst/>
            </a:prstGeom>
          </p:spPr>
        </p:pic>
      </p:grpSp>
      <p:pic>
        <p:nvPicPr>
          <p:cNvPr id="43" name="Graphic 42">
            <a:extLst>
              <a:ext uri="{FF2B5EF4-FFF2-40B4-BE49-F238E27FC236}">
                <a16:creationId xmlns:a16="http://schemas.microsoft.com/office/drawing/2014/main" id="{280D932D-6750-614F-8CB3-909A460760AD}"/>
              </a:ext>
            </a:extLst>
          </p:cNvPr>
          <p:cNvPicPr>
            <a:picLocks noChangeAspect="1"/>
          </p:cNvPicPr>
          <p:nvPr/>
        </p:nvPicPr>
        <p:blipFill>
          <a:blip r:embed="rId11">
            <a:extLst>
              <a:ext uri="{96DAC541-7B7A-43D3-8B79-37D633B846F1}">
                <asvg:svgBlip xmlns:asvg="http://schemas.microsoft.com/office/drawing/2016/SVG/main" r:embed="rId17"/>
              </a:ext>
            </a:extLst>
          </a:blip>
          <a:stretch>
            <a:fillRect/>
          </a:stretch>
        </p:blipFill>
        <p:spPr>
          <a:xfrm>
            <a:off x="10219390" y="6029061"/>
            <a:ext cx="1014306" cy="287069"/>
          </a:xfrm>
          <a:prstGeom prst="rect">
            <a:avLst/>
          </a:prstGeom>
        </p:spPr>
      </p:pic>
      <p:sp>
        <p:nvSpPr>
          <p:cNvPr id="46" name="Title 5">
            <a:extLst>
              <a:ext uri="{FF2B5EF4-FFF2-40B4-BE49-F238E27FC236}">
                <a16:creationId xmlns:a16="http://schemas.microsoft.com/office/drawing/2014/main" id="{612DE01A-E3A1-4B0C-8628-A477B71C6DD1}"/>
              </a:ext>
            </a:extLst>
          </p:cNvPr>
          <p:cNvSpPr>
            <a:spLocks noGrp="1"/>
          </p:cNvSpPr>
          <p:nvPr>
            <p:ph type="title"/>
          </p:nvPr>
        </p:nvSpPr>
        <p:spPr>
          <a:xfrm>
            <a:off x="465138" y="441332"/>
            <a:ext cx="11530584" cy="830020"/>
          </a:xfrm>
        </p:spPr>
        <p:txBody>
          <a:bodyPr/>
          <a:lstStyle/>
          <a:p>
            <a:r>
              <a:rPr lang="en-US"/>
              <a:t>App migration: Options</a:t>
            </a:r>
          </a:p>
        </p:txBody>
      </p:sp>
    </p:spTree>
    <p:extLst>
      <p:ext uri="{BB962C8B-B14F-4D97-AF65-F5344CB8AC3E}">
        <p14:creationId xmlns:p14="http://schemas.microsoft.com/office/powerpoint/2010/main" val="120856346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3C421E0-9CBA-B845-A51A-E6F7C6835889}"/>
              </a:ext>
            </a:extLst>
          </p:cNvPr>
          <p:cNvSpPr/>
          <p:nvPr/>
        </p:nvSpPr>
        <p:spPr>
          <a:xfrm>
            <a:off x="858136" y="4126550"/>
            <a:ext cx="2242923"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Convert apps to container </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images with minimal to no code changes</a:t>
            </a:r>
          </a:p>
        </p:txBody>
      </p:sp>
      <p:sp>
        <p:nvSpPr>
          <p:cNvPr id="28" name="Rectangle 27">
            <a:extLst>
              <a:ext uri="{FF2B5EF4-FFF2-40B4-BE49-F238E27FC236}">
                <a16:creationId xmlns:a16="http://schemas.microsoft.com/office/drawing/2014/main" id="{D4A7F94D-540C-D349-821B-BB24F8FBABAF}"/>
              </a:ext>
            </a:extLst>
          </p:cNvPr>
          <p:cNvSpPr/>
          <p:nvPr/>
        </p:nvSpPr>
        <p:spPr>
          <a:xfrm>
            <a:off x="858136" y="3301754"/>
            <a:ext cx="2057844"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Point and Containerize</a:t>
            </a:r>
          </a:p>
        </p:txBody>
      </p:sp>
      <p:pic>
        <p:nvPicPr>
          <p:cNvPr id="30" name="Graphic 29" descr="Cursor">
            <a:extLst>
              <a:ext uri="{FF2B5EF4-FFF2-40B4-BE49-F238E27FC236}">
                <a16:creationId xmlns:a16="http://schemas.microsoft.com/office/drawing/2014/main" id="{68569A46-0DB6-B04C-9FBB-F59188D8B0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449" y="2196604"/>
            <a:ext cx="834727" cy="834727"/>
          </a:xfrm>
          <a:prstGeom prst="rect">
            <a:avLst/>
          </a:prstGeom>
        </p:spPr>
      </p:pic>
      <p:pic>
        <p:nvPicPr>
          <p:cNvPr id="32" name="Graphic 31" descr="Tools">
            <a:extLst>
              <a:ext uri="{FF2B5EF4-FFF2-40B4-BE49-F238E27FC236}">
                <a16:creationId xmlns:a16="http://schemas.microsoft.com/office/drawing/2014/main" id="{746D9B80-1251-6B4C-9207-A86970C4F1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4790" y="2316251"/>
            <a:ext cx="677731" cy="677731"/>
          </a:xfrm>
          <a:prstGeom prst="rect">
            <a:avLst/>
          </a:prstGeom>
        </p:spPr>
      </p:pic>
      <p:sp>
        <p:nvSpPr>
          <p:cNvPr id="34" name="Rectangle 33">
            <a:extLst>
              <a:ext uri="{FF2B5EF4-FFF2-40B4-BE49-F238E27FC236}">
                <a16:creationId xmlns:a16="http://schemas.microsoft.com/office/drawing/2014/main" id="{AE12EEA4-9603-8B4F-88E5-52405ABDA4B7}"/>
              </a:ext>
            </a:extLst>
          </p:cNvPr>
          <p:cNvSpPr/>
          <p:nvPr/>
        </p:nvSpPr>
        <p:spPr>
          <a:xfrm>
            <a:off x="3613931" y="4126550"/>
            <a:ext cx="2520916"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Parameterize application</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configurations such as </a:t>
            </a:r>
            <a:br>
              <a:rPr lang="en-US" sz="1400">
                <a:gradFill>
                  <a:gsLst>
                    <a:gs pos="2917">
                      <a:srgbClr val="000000"/>
                    </a:gs>
                    <a:gs pos="30000">
                      <a:srgbClr val="000000"/>
                    </a:gs>
                  </a:gsLst>
                  <a:lin ang="5400000" scaled="0"/>
                </a:gradFill>
              </a:rPr>
            </a:br>
            <a:r>
              <a:rPr lang="en-US" sz="1400">
                <a:gradFill>
                  <a:gsLst>
                    <a:gs pos="2917">
                      <a:srgbClr val="000000"/>
                    </a:gs>
                    <a:gs pos="30000">
                      <a:srgbClr val="000000"/>
                    </a:gs>
                  </a:gsLst>
                  <a:lin ang="5400000" scaled="0"/>
                </a:gradFill>
              </a:rPr>
              <a:t>connection strings</a:t>
            </a:r>
          </a:p>
        </p:txBody>
      </p:sp>
      <p:sp>
        <p:nvSpPr>
          <p:cNvPr id="36" name="Rectangle 35">
            <a:extLst>
              <a:ext uri="{FF2B5EF4-FFF2-40B4-BE49-F238E27FC236}">
                <a16:creationId xmlns:a16="http://schemas.microsoft.com/office/drawing/2014/main" id="{38C015BB-2CCF-EB42-8F6E-E0DE0DB63536}"/>
              </a:ext>
            </a:extLst>
          </p:cNvPr>
          <p:cNvSpPr/>
          <p:nvPr/>
        </p:nvSpPr>
        <p:spPr>
          <a:xfrm>
            <a:off x="3596512" y="3301754"/>
            <a:ext cx="2331335"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Parameterize</a:t>
            </a:r>
            <a:br>
              <a:rPr lang="en-US" sz="2400">
                <a:solidFill>
                  <a:schemeClr val="tx2"/>
                </a:solidFill>
                <a:latin typeface="+mj-lt"/>
              </a:rPr>
            </a:br>
            <a:r>
              <a:rPr lang="en-US" sz="2400">
                <a:solidFill>
                  <a:schemeClr val="tx2"/>
                </a:solidFill>
                <a:latin typeface="+mj-lt"/>
              </a:rPr>
              <a:t>configurations</a:t>
            </a:r>
          </a:p>
        </p:txBody>
      </p:sp>
      <p:sp>
        <p:nvSpPr>
          <p:cNvPr id="43" name="Rectangle 42">
            <a:extLst>
              <a:ext uri="{FF2B5EF4-FFF2-40B4-BE49-F238E27FC236}">
                <a16:creationId xmlns:a16="http://schemas.microsoft.com/office/drawing/2014/main" id="{BE077EC1-0D9A-E344-9730-3E431ED0EB8D}"/>
              </a:ext>
            </a:extLst>
          </p:cNvPr>
          <p:cNvSpPr/>
          <p:nvPr/>
        </p:nvSpPr>
        <p:spPr>
          <a:xfrm>
            <a:off x="6463357" y="4126550"/>
            <a:ext cx="2331336" cy="6740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Download generated artifacts </a:t>
            </a:r>
            <a:r>
              <a:rPr lang="en-US" sz="1400" err="1">
                <a:gradFill>
                  <a:gsLst>
                    <a:gs pos="2917">
                      <a:srgbClr val="000000"/>
                    </a:gs>
                    <a:gs pos="30000">
                      <a:srgbClr val="000000"/>
                    </a:gs>
                  </a:gsLst>
                  <a:lin ang="5400000" scaled="0"/>
                </a:gradFill>
              </a:rPr>
              <a:t>Dockerfiles</a:t>
            </a:r>
            <a:r>
              <a:rPr lang="en-US" sz="1400">
                <a:gradFill>
                  <a:gsLst>
                    <a:gs pos="2917">
                      <a:srgbClr val="000000"/>
                    </a:gs>
                    <a:gs pos="30000">
                      <a:srgbClr val="000000"/>
                    </a:gs>
                  </a:gsLst>
                  <a:lin ang="5400000" scaled="0"/>
                </a:gradFill>
              </a:rPr>
              <a:t>, Kubernetes manifests </a:t>
            </a:r>
          </a:p>
        </p:txBody>
      </p:sp>
      <p:sp>
        <p:nvSpPr>
          <p:cNvPr id="44" name="Rectangle 43">
            <a:extLst>
              <a:ext uri="{FF2B5EF4-FFF2-40B4-BE49-F238E27FC236}">
                <a16:creationId xmlns:a16="http://schemas.microsoft.com/office/drawing/2014/main" id="{88A8265F-9602-3241-8E2E-02C5EF3AF1AB}"/>
              </a:ext>
            </a:extLst>
          </p:cNvPr>
          <p:cNvSpPr/>
          <p:nvPr/>
        </p:nvSpPr>
        <p:spPr>
          <a:xfrm>
            <a:off x="6454647" y="3301754"/>
            <a:ext cx="2331335" cy="757130"/>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Reusable</a:t>
            </a:r>
            <a:br>
              <a:rPr lang="en-US" sz="2400">
                <a:solidFill>
                  <a:schemeClr val="tx2"/>
                </a:solidFill>
                <a:latin typeface="+mj-lt"/>
              </a:rPr>
            </a:br>
            <a:r>
              <a:rPr lang="en-US" sz="2400">
                <a:solidFill>
                  <a:schemeClr val="tx2"/>
                </a:solidFill>
                <a:latin typeface="+mj-lt"/>
              </a:rPr>
              <a:t>artifacts</a:t>
            </a:r>
          </a:p>
        </p:txBody>
      </p:sp>
      <p:sp>
        <p:nvSpPr>
          <p:cNvPr id="45" name="Rectangle 44">
            <a:extLst>
              <a:ext uri="{FF2B5EF4-FFF2-40B4-BE49-F238E27FC236}">
                <a16:creationId xmlns:a16="http://schemas.microsoft.com/office/drawing/2014/main" id="{9796FE46-2538-C849-A63C-D82640A66C07}"/>
              </a:ext>
            </a:extLst>
          </p:cNvPr>
          <p:cNvSpPr/>
          <p:nvPr/>
        </p:nvSpPr>
        <p:spPr>
          <a:xfrm>
            <a:off x="9302875" y="4126550"/>
            <a:ext cx="2331348" cy="480131"/>
          </a:xfrm>
          <a:prstGeom prst="rect">
            <a:avLst/>
          </a:prstGeom>
        </p:spPr>
        <p:txBody>
          <a:bodyPr wrap="square">
            <a:spAutoFit/>
          </a:bodyPr>
          <a:lstStyle/>
          <a:p>
            <a:pPr defTabSz="932563">
              <a:lnSpc>
                <a:spcPct val="90000"/>
              </a:lnSpc>
              <a:spcAft>
                <a:spcPts val="600"/>
              </a:spcAft>
            </a:pPr>
            <a:r>
              <a:rPr lang="en-US" sz="1400">
                <a:gradFill>
                  <a:gsLst>
                    <a:gs pos="2917">
                      <a:srgbClr val="000000"/>
                    </a:gs>
                    <a:gs pos="30000">
                      <a:srgbClr val="000000"/>
                    </a:gs>
                  </a:gsLst>
                  <a:lin ang="5400000" scaled="0"/>
                </a:gradFill>
              </a:rPr>
              <a:t>Ability to customize at every step of the way</a:t>
            </a:r>
          </a:p>
        </p:txBody>
      </p:sp>
      <p:sp>
        <p:nvSpPr>
          <p:cNvPr id="46" name="Rectangle 45">
            <a:extLst>
              <a:ext uri="{FF2B5EF4-FFF2-40B4-BE49-F238E27FC236}">
                <a16:creationId xmlns:a16="http://schemas.microsoft.com/office/drawing/2014/main" id="{796F34E3-639F-AB44-91BD-5CADA6D7AC5A}"/>
              </a:ext>
            </a:extLst>
          </p:cNvPr>
          <p:cNvSpPr/>
          <p:nvPr/>
        </p:nvSpPr>
        <p:spPr>
          <a:xfrm>
            <a:off x="9302875" y="3301754"/>
            <a:ext cx="2331335" cy="424732"/>
          </a:xfrm>
          <a:prstGeom prst="rect">
            <a:avLst/>
          </a:prstGeom>
        </p:spPr>
        <p:txBody>
          <a:bodyPr wrap="square">
            <a:spAutoFit/>
          </a:bodyPr>
          <a:lstStyle/>
          <a:p>
            <a:pPr lvl="0">
              <a:lnSpc>
                <a:spcPct val="90000"/>
              </a:lnSpc>
              <a:spcAft>
                <a:spcPts val="600"/>
              </a:spcAft>
              <a:defRPr b="1"/>
            </a:pPr>
            <a:r>
              <a:rPr lang="en-US" sz="2400">
                <a:solidFill>
                  <a:schemeClr val="tx2"/>
                </a:solidFill>
                <a:latin typeface="+mj-lt"/>
              </a:rPr>
              <a:t>Customization</a:t>
            </a:r>
          </a:p>
        </p:txBody>
      </p:sp>
      <p:pic>
        <p:nvPicPr>
          <p:cNvPr id="48" name="Graphic 47" descr="Download">
            <a:extLst>
              <a:ext uri="{FF2B5EF4-FFF2-40B4-BE49-F238E27FC236}">
                <a16:creationId xmlns:a16="http://schemas.microsoft.com/office/drawing/2014/main" id="{A5CD153E-8E98-7746-BD91-122A8D66AF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6030" y="2203874"/>
            <a:ext cx="834823" cy="834823"/>
          </a:xfrm>
          <a:prstGeom prst="rect">
            <a:avLst/>
          </a:prstGeom>
        </p:spPr>
      </p:pic>
      <p:pic>
        <p:nvPicPr>
          <p:cNvPr id="50" name="Graphic 49" descr="Settings">
            <a:extLst>
              <a:ext uri="{FF2B5EF4-FFF2-40B4-BE49-F238E27FC236}">
                <a16:creationId xmlns:a16="http://schemas.microsoft.com/office/drawing/2014/main" id="{00E06036-F4E9-8849-8FAF-04A97A1A0F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07139" y="2267282"/>
            <a:ext cx="752671" cy="752671"/>
          </a:xfrm>
          <a:prstGeom prst="rect">
            <a:avLst/>
          </a:prstGeom>
        </p:spPr>
      </p:pic>
      <p:grpSp>
        <p:nvGrpSpPr>
          <p:cNvPr id="55" name="Group 54">
            <a:extLst>
              <a:ext uri="{FF2B5EF4-FFF2-40B4-BE49-F238E27FC236}">
                <a16:creationId xmlns:a16="http://schemas.microsoft.com/office/drawing/2014/main" id="{CB322C06-D0E3-E54E-A2E4-BB33FBBD19F0}"/>
              </a:ext>
            </a:extLst>
          </p:cNvPr>
          <p:cNvGrpSpPr/>
          <p:nvPr/>
        </p:nvGrpSpPr>
        <p:grpSpPr>
          <a:xfrm>
            <a:off x="3349993" y="1912974"/>
            <a:ext cx="5733690" cy="3534689"/>
            <a:chOff x="3398761" y="2325478"/>
            <a:chExt cx="5733690" cy="3306002"/>
          </a:xfrm>
        </p:grpSpPr>
        <p:cxnSp>
          <p:nvCxnSpPr>
            <p:cNvPr id="56" name="Straight Connector 55">
              <a:extLst>
                <a:ext uri="{FF2B5EF4-FFF2-40B4-BE49-F238E27FC236}">
                  <a16:creationId xmlns:a16="http://schemas.microsoft.com/office/drawing/2014/main" id="{D29373F2-F411-4447-B8CE-101CDC0D4179}"/>
                </a:ext>
              </a:extLst>
            </p:cNvPr>
            <p:cNvCxnSpPr>
              <a:cxnSpLocks/>
            </p:cNvCxnSpPr>
            <p:nvPr/>
          </p:nvCxnSpPr>
          <p:spPr>
            <a:xfrm>
              <a:off x="3398761"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917455F-8C10-104E-8BF1-BB590D5018BA}"/>
                </a:ext>
              </a:extLst>
            </p:cNvPr>
            <p:cNvCxnSpPr>
              <a:cxnSpLocks/>
            </p:cNvCxnSpPr>
            <p:nvPr/>
          </p:nvCxnSpPr>
          <p:spPr>
            <a:xfrm>
              <a:off x="6265606"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80A434D-340D-5841-B0D1-94B8AEF50F8E}"/>
                </a:ext>
              </a:extLst>
            </p:cNvPr>
            <p:cNvCxnSpPr>
              <a:cxnSpLocks/>
            </p:cNvCxnSpPr>
            <p:nvPr/>
          </p:nvCxnSpPr>
          <p:spPr>
            <a:xfrm>
              <a:off x="9132451" y="2325478"/>
              <a:ext cx="0" cy="330600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itle 7">
            <a:extLst>
              <a:ext uri="{FF2B5EF4-FFF2-40B4-BE49-F238E27FC236}">
                <a16:creationId xmlns:a16="http://schemas.microsoft.com/office/drawing/2014/main" id="{4418941A-D9D2-4D0C-950C-CCACD9683436}"/>
              </a:ext>
            </a:extLst>
          </p:cNvPr>
          <p:cNvSpPr>
            <a:spLocks noGrp="1"/>
          </p:cNvSpPr>
          <p:nvPr>
            <p:ph type="title"/>
          </p:nvPr>
        </p:nvSpPr>
        <p:spPr>
          <a:xfrm>
            <a:off x="465954" y="441765"/>
            <a:ext cx="11528949" cy="829903"/>
          </a:xfrm>
        </p:spPr>
        <p:txBody>
          <a:bodyPr/>
          <a:lstStyle/>
          <a:p>
            <a:r>
              <a:rPr lang="en-US" dirty="0">
                <a:latin typeface="Segoe UI Semibold" panose="020B0702040204020203" pitchFamily="34" charset="0"/>
                <a:cs typeface="Segoe UI Semibold" panose="020B0702040204020203" pitchFamily="34" charset="0"/>
              </a:rPr>
              <a:t>App Containerization: Capabilities</a:t>
            </a:r>
          </a:p>
        </p:txBody>
      </p:sp>
      <p:sp>
        <p:nvSpPr>
          <p:cNvPr id="2" name="Text Placeholder 4">
            <a:extLst>
              <a:ext uri="{FF2B5EF4-FFF2-40B4-BE49-F238E27FC236}">
                <a16:creationId xmlns:a16="http://schemas.microsoft.com/office/drawing/2014/main" id="{5DCE2977-5B26-4BA6-8156-B910A5239541}"/>
              </a:ext>
            </a:extLst>
          </p:cNvPr>
          <p:cNvSpPr txBox="1">
            <a:spLocks/>
          </p:cNvSpPr>
          <p:nvPr/>
        </p:nvSpPr>
        <p:spPr>
          <a:xfrm>
            <a:off x="393353" y="962260"/>
            <a:ext cx="11887195" cy="49244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spc="-50" dirty="0">
                <a:solidFill>
                  <a:schemeClr val="tx2"/>
                </a:solidFill>
              </a:rPr>
              <a:t>Containerize and migrate your apps to AKS </a:t>
            </a:r>
          </a:p>
        </p:txBody>
      </p:sp>
    </p:spTree>
    <p:extLst>
      <p:ext uri="{BB962C8B-B14F-4D97-AF65-F5344CB8AC3E}">
        <p14:creationId xmlns:p14="http://schemas.microsoft.com/office/powerpoint/2010/main" val="25423089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25BAAD51-77C0-45F8-B710-C49DC90A416F}"/>
              </a:ext>
            </a:extLst>
          </p:cNvPr>
          <p:cNvPicPr>
            <a:picLocks noChangeAspect="1"/>
          </p:cNvPicPr>
          <p:nvPr/>
        </p:nvPicPr>
        <p:blipFill>
          <a:blip r:embed="rId3"/>
          <a:stretch>
            <a:fillRect/>
          </a:stretch>
        </p:blipFill>
        <p:spPr>
          <a:xfrm>
            <a:off x="4150875" y="1523543"/>
            <a:ext cx="1268746" cy="830020"/>
          </a:xfrm>
          <a:prstGeom prst="rect">
            <a:avLst/>
          </a:prstGeom>
        </p:spPr>
      </p:pic>
      <p:sp>
        <p:nvSpPr>
          <p:cNvPr id="39" name="Rectangle 38">
            <a:extLst>
              <a:ext uri="{FF2B5EF4-FFF2-40B4-BE49-F238E27FC236}">
                <a16:creationId xmlns:a16="http://schemas.microsoft.com/office/drawing/2014/main" id="{1AA77D91-89FA-4BBE-9914-51B92D2CA618}"/>
              </a:ext>
            </a:extLst>
          </p:cNvPr>
          <p:cNvSpPr/>
          <p:nvPr/>
        </p:nvSpPr>
        <p:spPr bwMode="auto">
          <a:xfrm>
            <a:off x="6451037" y="0"/>
            <a:ext cx="5985438" cy="69945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431264D5-5BED-4428-AFE5-682B453B1775}"/>
              </a:ext>
            </a:extLst>
          </p:cNvPr>
          <p:cNvGrpSpPr/>
          <p:nvPr/>
        </p:nvGrpSpPr>
        <p:grpSpPr>
          <a:xfrm>
            <a:off x="2190390" y="1651688"/>
            <a:ext cx="2112630" cy="2111010"/>
            <a:chOff x="1622425" y="1333500"/>
            <a:chExt cx="2071688" cy="2070100"/>
          </a:xfrm>
          <a:effectLst>
            <a:outerShdw blurRad="381000" sx="81000" sy="81000" algn="ctr" rotWithShape="0">
              <a:prstClr val="black">
                <a:alpha val="16000"/>
              </a:prstClr>
            </a:outerShdw>
          </a:effectLst>
        </p:grpSpPr>
        <p:grpSp>
          <p:nvGrpSpPr>
            <p:cNvPr id="15" name="Group 14">
              <a:extLst>
                <a:ext uri="{FF2B5EF4-FFF2-40B4-BE49-F238E27FC236}">
                  <a16:creationId xmlns:a16="http://schemas.microsoft.com/office/drawing/2014/main" id="{0BF1F10B-6802-4187-AEBB-00BB0D2A2DA9}"/>
                </a:ext>
              </a:extLst>
            </p:cNvPr>
            <p:cNvGrpSpPr/>
            <p:nvPr/>
          </p:nvGrpSpPr>
          <p:grpSpPr>
            <a:xfrm>
              <a:off x="1622425" y="1333500"/>
              <a:ext cx="2071688" cy="2070100"/>
              <a:chOff x="1622425" y="1333500"/>
              <a:chExt cx="2071688" cy="2070100"/>
            </a:xfrm>
          </p:grpSpPr>
          <p:sp>
            <p:nvSpPr>
              <p:cNvPr id="17" name="AutoShape 6">
                <a:extLst>
                  <a:ext uri="{FF2B5EF4-FFF2-40B4-BE49-F238E27FC236}">
                    <a16:creationId xmlns:a16="http://schemas.microsoft.com/office/drawing/2014/main" id="{ED0AA760-CA8B-4741-B5BC-93C1A756DC09}"/>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18" name="Freeform 8">
                <a:extLst>
                  <a:ext uri="{FF2B5EF4-FFF2-40B4-BE49-F238E27FC236}">
                    <a16:creationId xmlns:a16="http://schemas.microsoft.com/office/drawing/2014/main" id="{261D00AC-DD83-4A37-B91F-0796ECA4A4F8}"/>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sp>
          <p:nvSpPr>
            <p:cNvPr id="16" name="Freeform 9">
              <a:extLst>
                <a:ext uri="{FF2B5EF4-FFF2-40B4-BE49-F238E27FC236}">
                  <a16:creationId xmlns:a16="http://schemas.microsoft.com/office/drawing/2014/main" id="{3A78FC47-FC6B-4B65-98BA-2D0F9081F62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tx1"/>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grpSp>
      <p:grpSp>
        <p:nvGrpSpPr>
          <p:cNvPr id="26" name="Group 25">
            <a:extLst>
              <a:ext uri="{FF2B5EF4-FFF2-40B4-BE49-F238E27FC236}">
                <a16:creationId xmlns:a16="http://schemas.microsoft.com/office/drawing/2014/main" id="{2EE889BD-F530-4881-8050-B1611A26055C}"/>
              </a:ext>
            </a:extLst>
          </p:cNvPr>
          <p:cNvGrpSpPr/>
          <p:nvPr/>
        </p:nvGrpSpPr>
        <p:grpSpPr>
          <a:xfrm>
            <a:off x="2561731" y="4829061"/>
            <a:ext cx="1349411" cy="589642"/>
            <a:chOff x="1671603" y="4900917"/>
            <a:chExt cx="1323259" cy="578215"/>
          </a:xfrm>
        </p:grpSpPr>
        <p:grpSp>
          <p:nvGrpSpPr>
            <p:cNvPr id="27" name="Group 26">
              <a:extLst>
                <a:ext uri="{FF2B5EF4-FFF2-40B4-BE49-F238E27FC236}">
                  <a16:creationId xmlns:a16="http://schemas.microsoft.com/office/drawing/2014/main" id="{4F509B40-7AC1-459F-8721-026834B9E3BE}"/>
                </a:ext>
              </a:extLst>
            </p:cNvPr>
            <p:cNvGrpSpPr/>
            <p:nvPr/>
          </p:nvGrpSpPr>
          <p:grpSpPr>
            <a:xfrm>
              <a:off x="1671603" y="4900917"/>
              <a:ext cx="627183" cy="578215"/>
              <a:chOff x="2501959" y="5037105"/>
              <a:chExt cx="627183" cy="578215"/>
            </a:xfrm>
          </p:grpSpPr>
          <p:sp>
            <p:nvSpPr>
              <p:cNvPr id="34" name="Freeform 5">
                <a:extLst>
                  <a:ext uri="{FF2B5EF4-FFF2-40B4-BE49-F238E27FC236}">
                    <a16:creationId xmlns:a16="http://schemas.microsoft.com/office/drawing/2014/main" id="{106C5096-2551-4FF8-B4B8-589FE87B17E7}"/>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5" name="Picture 34">
                <a:extLst>
                  <a:ext uri="{FF2B5EF4-FFF2-40B4-BE49-F238E27FC236}">
                    <a16:creationId xmlns:a16="http://schemas.microsoft.com/office/drawing/2014/main" id="{4C4B7162-7B50-4C28-8A1F-6412FC862E3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438" y="5132878"/>
                <a:ext cx="279838" cy="302928"/>
              </a:xfrm>
              <a:prstGeom prst="rect">
                <a:avLst/>
              </a:prstGeom>
            </p:spPr>
          </p:pic>
        </p:grpSp>
        <p:grpSp>
          <p:nvGrpSpPr>
            <p:cNvPr id="29" name="Group 28">
              <a:extLst>
                <a:ext uri="{FF2B5EF4-FFF2-40B4-BE49-F238E27FC236}">
                  <a16:creationId xmlns:a16="http://schemas.microsoft.com/office/drawing/2014/main" id="{65AB3586-9AE9-461F-8289-D8A2B226EC08}"/>
                </a:ext>
              </a:extLst>
            </p:cNvPr>
            <p:cNvGrpSpPr/>
            <p:nvPr/>
          </p:nvGrpSpPr>
          <p:grpSpPr>
            <a:xfrm>
              <a:off x="2367679" y="4900917"/>
              <a:ext cx="627183" cy="578215"/>
              <a:chOff x="2501959" y="5037105"/>
              <a:chExt cx="627183" cy="578215"/>
            </a:xfrm>
          </p:grpSpPr>
          <p:sp>
            <p:nvSpPr>
              <p:cNvPr id="30" name="Freeform 5">
                <a:extLst>
                  <a:ext uri="{FF2B5EF4-FFF2-40B4-BE49-F238E27FC236}">
                    <a16:creationId xmlns:a16="http://schemas.microsoft.com/office/drawing/2014/main" id="{0580E11C-FEE3-4436-B666-F05B6F08398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lumMod val="85000"/>
                </a:schemeClr>
              </a:solidFill>
              <a:ln w="19050">
                <a:noFill/>
                <a:prstDash val="solid"/>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pic>
            <p:nvPicPr>
              <p:cNvPr id="31" name="Picture 30">
                <a:extLst>
                  <a:ext uri="{FF2B5EF4-FFF2-40B4-BE49-F238E27FC236}">
                    <a16:creationId xmlns:a16="http://schemas.microsoft.com/office/drawing/2014/main" id="{72A11EB0-80BF-46A5-8543-9D494ACF037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1505" y="5132878"/>
                <a:ext cx="256062" cy="275758"/>
              </a:xfrm>
              <a:prstGeom prst="rect">
                <a:avLst/>
              </a:prstGeom>
            </p:spPr>
          </p:pic>
        </p:grpSp>
      </p:grpSp>
      <p:sp>
        <p:nvSpPr>
          <p:cNvPr id="51" name="Text Placeholder 4">
            <a:extLst>
              <a:ext uri="{FF2B5EF4-FFF2-40B4-BE49-F238E27FC236}">
                <a16:creationId xmlns:a16="http://schemas.microsoft.com/office/drawing/2014/main" id="{CA1426B1-F541-43D0-B30C-00CB61A270EE}"/>
              </a:ext>
            </a:extLst>
          </p:cNvPr>
          <p:cNvSpPr txBox="1">
            <a:spLocks/>
          </p:cNvSpPr>
          <p:nvPr/>
        </p:nvSpPr>
        <p:spPr>
          <a:xfrm>
            <a:off x="7176588" y="1491065"/>
            <a:ext cx="4395781" cy="52477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Download</a:t>
            </a:r>
            <a:r>
              <a:rPr lang="en-US" altLang="en-US" sz="2000">
                <a:solidFill>
                  <a:prstClr val="black"/>
                </a:solidFill>
                <a:latin typeface="+mn-lt"/>
              </a:rPr>
              <a:t> </a:t>
            </a:r>
            <a:r>
              <a:rPr lang="en-US" altLang="en-US" sz="2000">
                <a:gradFill>
                  <a:gsLst>
                    <a:gs pos="1250">
                      <a:prstClr val="black"/>
                    </a:gs>
                    <a:gs pos="100000">
                      <a:prstClr val="black"/>
                    </a:gs>
                  </a:gsLst>
                  <a:lin ang="5400000" scaled="0"/>
                </a:gradFill>
                <a:latin typeface="+mn-lt"/>
              </a:rPr>
              <a:t>and install the Azure Migrate: App Containerization tool on any Windows machine</a:t>
            </a: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chemeClr val="tx1"/>
                </a:solidFill>
                <a:latin typeface="+mn-lt"/>
              </a:rPr>
              <a:t>Tool remotely connects to app servers to</a:t>
            </a:r>
            <a:r>
              <a:rPr lang="en-US" altLang="en-US" sz="2000">
                <a:solidFill>
                  <a:srgbClr val="0078D4"/>
                </a:solidFill>
                <a:latin typeface="+mn-lt"/>
              </a:rPr>
              <a:t> discover apps and their configurations. </a:t>
            </a:r>
            <a:r>
              <a:rPr lang="en-US" altLang="en-US" sz="2000">
                <a:solidFill>
                  <a:schemeClr val="tx1"/>
                </a:solidFill>
                <a:latin typeface="+mn-lt"/>
              </a:rPr>
              <a:t>Provides option to </a:t>
            </a:r>
            <a:r>
              <a:rPr lang="en-US" altLang="en-US" sz="2000">
                <a:solidFill>
                  <a:srgbClr val="0078D4"/>
                </a:solidFill>
                <a:latin typeface="+mn-lt"/>
              </a:rPr>
              <a:t>parameterize connection strings </a:t>
            </a:r>
            <a:r>
              <a:rPr lang="en-US" altLang="en-US" sz="2000">
                <a:solidFill>
                  <a:schemeClr val="tx1"/>
                </a:solidFill>
                <a:latin typeface="+mn-lt"/>
              </a:rPr>
              <a:t>and</a:t>
            </a:r>
            <a:r>
              <a:rPr lang="en-US" altLang="en-US" sz="2000">
                <a:solidFill>
                  <a:srgbClr val="0078D4"/>
                </a:solidFill>
                <a:latin typeface="+mn-lt"/>
              </a:rPr>
              <a:t> use persistent volumes</a:t>
            </a: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endParaRPr lang="en-US" altLang="en-US" sz="2000">
              <a:gradFill>
                <a:gsLst>
                  <a:gs pos="1250">
                    <a:prstClr val="black"/>
                  </a:gs>
                  <a:gs pos="100000">
                    <a:prstClr val="black"/>
                  </a:gs>
                </a:gsLst>
                <a:lin ang="5400000" scaled="0"/>
              </a:gra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Build container image </a:t>
            </a:r>
            <a:r>
              <a:rPr lang="en-US" altLang="en-US" sz="2000">
                <a:solidFill>
                  <a:schemeClr val="tx1"/>
                </a:solidFill>
                <a:latin typeface="+mn-lt"/>
              </a:rPr>
              <a:t>and publish the image to Azure Container Registry</a:t>
            </a:r>
          </a:p>
          <a:p>
            <a:pPr marL="0" indent="0" defTabSz="932418" eaLnBrk="0" fontAlgn="base" hangingPunct="0">
              <a:spcBef>
                <a:spcPct val="0"/>
              </a:spcBef>
              <a:spcAft>
                <a:spcPts val="600"/>
              </a:spcAft>
              <a:buClr>
                <a:schemeClr val="tx1"/>
              </a:buClr>
              <a:buSzTx/>
              <a:buNone/>
            </a:pPr>
            <a:endParaRPr lang="en-US" altLang="en-US" sz="2000" b="1">
              <a:solidFill>
                <a:srgbClr val="8E0000"/>
              </a:solidFill>
              <a:latin typeface="+mn-lt"/>
            </a:endParaRPr>
          </a:p>
          <a:p>
            <a:pPr marL="0" indent="0" defTabSz="932418" eaLnBrk="0" fontAlgn="base" hangingPunct="0">
              <a:spcBef>
                <a:spcPct val="0"/>
              </a:spcBef>
              <a:spcAft>
                <a:spcPts val="600"/>
              </a:spcAft>
              <a:buClr>
                <a:schemeClr val="tx1"/>
              </a:buClr>
              <a:buSzTx/>
              <a:buNone/>
            </a:pPr>
            <a:r>
              <a:rPr lang="en-US" altLang="en-US" sz="2000">
                <a:solidFill>
                  <a:srgbClr val="0078D4"/>
                </a:solidFill>
                <a:latin typeface="+mn-lt"/>
              </a:rPr>
              <a:t>Deploy </a:t>
            </a:r>
            <a:r>
              <a:rPr lang="en-US" altLang="en-US" sz="2000">
                <a:solidFill>
                  <a:schemeClr val="tx1"/>
                </a:solidFill>
                <a:latin typeface="+mn-lt"/>
              </a:rPr>
              <a:t>containerized app to AKS</a:t>
            </a:r>
          </a:p>
        </p:txBody>
      </p:sp>
      <p:grpSp>
        <p:nvGrpSpPr>
          <p:cNvPr id="52" name="Group 51">
            <a:extLst>
              <a:ext uri="{FF2B5EF4-FFF2-40B4-BE49-F238E27FC236}">
                <a16:creationId xmlns:a16="http://schemas.microsoft.com/office/drawing/2014/main" id="{263507EB-B293-4F58-8BAA-CD0C20E9A341}"/>
              </a:ext>
            </a:extLst>
          </p:cNvPr>
          <p:cNvGrpSpPr/>
          <p:nvPr/>
        </p:nvGrpSpPr>
        <p:grpSpPr>
          <a:xfrm>
            <a:off x="1726867" y="5628633"/>
            <a:ext cx="4258572" cy="1094466"/>
            <a:chOff x="572602" y="5308284"/>
            <a:chExt cx="4176043" cy="1073254"/>
          </a:xfrm>
        </p:grpSpPr>
        <p:pic>
          <p:nvPicPr>
            <p:cNvPr id="53" name="Picture 4" descr="Image result for vmware icon transparent">
              <a:extLst>
                <a:ext uri="{FF2B5EF4-FFF2-40B4-BE49-F238E27FC236}">
                  <a16:creationId xmlns:a16="http://schemas.microsoft.com/office/drawing/2014/main" id="{F6F44900-A3A2-4AE2-B6AB-137A002FF66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72602" y="5689794"/>
              <a:ext cx="1490384" cy="242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Image result for aws transparent icon">
              <a:extLst>
                <a:ext uri="{FF2B5EF4-FFF2-40B4-BE49-F238E27FC236}">
                  <a16:creationId xmlns:a16="http://schemas.microsoft.com/office/drawing/2014/main" id="{2D8ED3A9-0514-4802-97E0-408984950A7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175771" y="5647029"/>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00B5F4D8-AC57-49F7-8D28-6316B50B02F6}"/>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p:blipFill>
          <p:spPr bwMode="auto">
            <a:xfrm>
              <a:off x="3137151" y="5308284"/>
              <a:ext cx="1611494" cy="107325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4" descr="Image result for hyper-v logo transparent">
            <a:extLst>
              <a:ext uri="{FF2B5EF4-FFF2-40B4-BE49-F238E27FC236}">
                <a16:creationId xmlns:a16="http://schemas.microsoft.com/office/drawing/2014/main" id="{9648A146-E1EB-4AC5-B897-332B5BF3AB2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55809" y="5865645"/>
            <a:ext cx="1128749" cy="4837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4197183-0BDF-4BA2-AA43-CA7AFAD6DA27}"/>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34743" y="2845542"/>
            <a:ext cx="926988" cy="926988"/>
          </a:xfrm>
          <a:prstGeom prst="rect">
            <a:avLst/>
          </a:prstGeom>
        </p:spPr>
      </p:pic>
      <p:sp>
        <p:nvSpPr>
          <p:cNvPr id="3" name="Title 1">
            <a:extLst>
              <a:ext uri="{FF2B5EF4-FFF2-40B4-BE49-F238E27FC236}">
                <a16:creationId xmlns:a16="http://schemas.microsoft.com/office/drawing/2014/main" id="{6E9B4347-37B4-42CB-9150-2F561058EBCA}"/>
              </a:ext>
            </a:extLst>
          </p:cNvPr>
          <p:cNvSpPr txBox="1">
            <a:spLocks/>
          </p:cNvSpPr>
          <p:nvPr/>
        </p:nvSpPr>
        <p:spPr>
          <a:xfrm>
            <a:off x="601652" y="1269169"/>
            <a:ext cx="11236276" cy="564947"/>
          </a:xfrm>
          <a:prstGeom prst="rect">
            <a:avLst/>
          </a:prstGeom>
        </p:spPr>
        <p:txBody>
          <a:bodyPr vert="horz" wrap="square" lIns="0" tIns="91427" rIns="146283" bIns="91427" rtlCol="0" anchor="t">
            <a:noAutofit/>
          </a:bodyPr>
          <a:lst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defTabSz="951121"/>
            <a:endParaRPr lang="en-US" spc="-51">
              <a:latin typeface="Segoe UI"/>
            </a:endParaRPr>
          </a:p>
        </p:txBody>
      </p:sp>
      <p:cxnSp>
        <p:nvCxnSpPr>
          <p:cNvPr id="36" name="Straight Connector 35">
            <a:extLst>
              <a:ext uri="{FF2B5EF4-FFF2-40B4-BE49-F238E27FC236}">
                <a16:creationId xmlns:a16="http://schemas.microsoft.com/office/drawing/2014/main" id="{529EAAEE-CD07-41B7-A147-1BDB464F829E}"/>
              </a:ext>
            </a:extLst>
          </p:cNvPr>
          <p:cNvCxnSpPr>
            <a:cxnSpLocks/>
          </p:cNvCxnSpPr>
          <p:nvPr/>
        </p:nvCxnSpPr>
        <p:spPr>
          <a:xfrm>
            <a:off x="7176588" y="2670434"/>
            <a:ext cx="4684153" cy="0"/>
          </a:xfrm>
          <a:prstGeom prst="line">
            <a:avLst/>
          </a:prstGeom>
          <a:noFill/>
          <a:ln w="12700" cap="flat"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3EA52B32-733B-E643-A63C-3CABCBA364F2}"/>
              </a:ext>
            </a:extLst>
          </p:cNvPr>
          <p:cNvCxnSpPr>
            <a:cxnSpLocks/>
          </p:cNvCxnSpPr>
          <p:nvPr/>
        </p:nvCxnSpPr>
        <p:spPr>
          <a:xfrm>
            <a:off x="7176588" y="4654008"/>
            <a:ext cx="4684153" cy="0"/>
          </a:xfrm>
          <a:prstGeom prst="line">
            <a:avLst/>
          </a:prstGeom>
          <a:noFill/>
          <a:ln w="12700" cap="flat" cmpd="sng" algn="ctr">
            <a:solidFill>
              <a:schemeClr val="bg1">
                <a:lumMod val="75000"/>
              </a:schemeClr>
            </a:solidFill>
            <a:prstDash val="solid"/>
            <a:headEnd type="none"/>
            <a:tailEnd type="none"/>
          </a:ln>
          <a:effectLst/>
        </p:spPr>
      </p:cxnSp>
      <p:sp>
        <p:nvSpPr>
          <p:cNvPr id="6" name="Title 5">
            <a:extLst>
              <a:ext uri="{FF2B5EF4-FFF2-40B4-BE49-F238E27FC236}">
                <a16:creationId xmlns:a16="http://schemas.microsoft.com/office/drawing/2014/main" id="{FACB9D30-334F-5041-A291-D6930F5C3DB0}"/>
              </a:ext>
            </a:extLst>
          </p:cNvPr>
          <p:cNvSpPr>
            <a:spLocks noGrp="1"/>
          </p:cNvSpPr>
          <p:nvPr>
            <p:ph type="title"/>
          </p:nvPr>
        </p:nvSpPr>
        <p:spPr>
          <a:xfrm>
            <a:off x="465138" y="441332"/>
            <a:ext cx="11530584" cy="830020"/>
          </a:xfrm>
        </p:spPr>
        <p:txBody>
          <a:bodyPr/>
          <a:lstStyle/>
          <a:p>
            <a:r>
              <a:rPr lang="en-US"/>
              <a:t>App Containerization: Process</a:t>
            </a:r>
          </a:p>
        </p:txBody>
      </p:sp>
      <p:pic>
        <p:nvPicPr>
          <p:cNvPr id="33" name="Graphic 32" descr="Web design">
            <a:extLst>
              <a:ext uri="{FF2B5EF4-FFF2-40B4-BE49-F238E27FC236}">
                <a16:creationId xmlns:a16="http://schemas.microsoft.com/office/drawing/2014/main" id="{8E0F8109-0851-4079-86BD-2E4CF7E1F7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7736" y="4125645"/>
            <a:ext cx="577351" cy="577351"/>
          </a:xfrm>
          <a:prstGeom prst="rect">
            <a:avLst/>
          </a:prstGeom>
        </p:spPr>
      </p:pic>
      <p:pic>
        <p:nvPicPr>
          <p:cNvPr id="40" name="Picture 39">
            <a:extLst>
              <a:ext uri="{FF2B5EF4-FFF2-40B4-BE49-F238E27FC236}">
                <a16:creationId xmlns:a16="http://schemas.microsoft.com/office/drawing/2014/main" id="{DF8BD83D-6C39-4D4C-B3E2-73CC8C7198ED}"/>
              </a:ext>
            </a:extLst>
          </p:cNvPr>
          <p:cNvPicPr>
            <a:picLocks noChangeAspect="1"/>
          </p:cNvPicPr>
          <p:nvPr/>
        </p:nvPicPr>
        <p:blipFill>
          <a:blip r:embed="rId14"/>
          <a:stretch>
            <a:fillRect/>
          </a:stretch>
        </p:blipFill>
        <p:spPr>
          <a:xfrm>
            <a:off x="4519673" y="2497996"/>
            <a:ext cx="811525" cy="560134"/>
          </a:xfrm>
          <a:prstGeom prst="rect">
            <a:avLst/>
          </a:prstGeom>
        </p:spPr>
      </p:pic>
      <p:cxnSp>
        <p:nvCxnSpPr>
          <p:cNvPr id="8" name="Straight Connector 7">
            <a:extLst>
              <a:ext uri="{FF2B5EF4-FFF2-40B4-BE49-F238E27FC236}">
                <a16:creationId xmlns:a16="http://schemas.microsoft.com/office/drawing/2014/main" id="{80758151-5510-48C7-9C98-BB96B26CA8B8}"/>
              </a:ext>
            </a:extLst>
          </p:cNvPr>
          <p:cNvCxnSpPr>
            <a:cxnSpLocks/>
          </p:cNvCxnSpPr>
          <p:nvPr/>
        </p:nvCxnSpPr>
        <p:spPr>
          <a:xfrm>
            <a:off x="7190134" y="6021798"/>
            <a:ext cx="4684153" cy="0"/>
          </a:xfrm>
          <a:prstGeom prst="line">
            <a:avLst/>
          </a:prstGeom>
          <a:noFill/>
          <a:ln w="12700" cap="flat" cmpd="sng" algn="ctr">
            <a:solidFill>
              <a:schemeClr val="bg1">
                <a:lumMod val="75000"/>
              </a:schemeClr>
            </a:solidFill>
            <a:prstDash val="solid"/>
            <a:headEnd type="none"/>
            <a:tailEnd type="none"/>
          </a:ln>
          <a:effectLst/>
        </p:spPr>
      </p:cxnSp>
    </p:spTree>
    <p:extLst>
      <p:ext uri="{BB962C8B-B14F-4D97-AF65-F5344CB8AC3E}">
        <p14:creationId xmlns:p14="http://schemas.microsoft.com/office/powerpoint/2010/main" val="333074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
                                            <p:txEl>
                                              <p:pRg st="2" end="2"/>
                                            </p:txEl>
                                          </p:spTgt>
                                        </p:tgtEl>
                                        <p:attrNameLst>
                                          <p:attrName>style.visibility</p:attrName>
                                        </p:attrNameLst>
                                      </p:cBhvr>
                                      <p:to>
                                        <p:strVal val="visible"/>
                                      </p:to>
                                    </p:set>
                                    <p:anim calcmode="lin" valueType="num">
                                      <p:cBhvr additive="base">
                                        <p:cTn id="21"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xEl>
                                              <p:pRg st="4" end="4"/>
                                            </p:txEl>
                                          </p:spTgt>
                                        </p:tgtEl>
                                        <p:attrNameLst>
                                          <p:attrName>style.visibility</p:attrName>
                                        </p:attrNameLst>
                                      </p:cBhvr>
                                      <p:to>
                                        <p:strVal val="visible"/>
                                      </p:to>
                                    </p:set>
                                    <p:anim calcmode="lin" valueType="num">
                                      <p:cBhvr additive="base">
                                        <p:cTn id="31"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
                                            <p:txEl>
                                              <p:pRg st="6" end="6"/>
                                            </p:txEl>
                                          </p:spTgt>
                                        </p:tgtEl>
                                        <p:attrNameLst>
                                          <p:attrName>style.visibility</p:attrName>
                                        </p:attrNameLst>
                                      </p:cBhvr>
                                      <p:to>
                                        <p:strVal val="visible"/>
                                      </p:to>
                                    </p:set>
                                    <p:anim calcmode="lin" valueType="num">
                                      <p:cBhvr additive="base">
                                        <p:cTn id="41" dur="500" fill="hold"/>
                                        <p:tgtEl>
                                          <p:spTgt spid="5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1">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4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5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ARK - Azure Track - Speaker Slide Template" id="{48288D01-C1F5-E745-ACF6-7B59AFF76ED6}" vid="{C4FEF54C-B50E-6A44-B1CE-DC2974D0018E}"/>
    </a:ext>
  </a:extLst>
</a:theme>
</file>

<file path=ppt/theme/theme8.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0.potx" id="{A0B4FCC9-3617-477C-B73C-8A2C650BCA0F}" vid="{52F587CD-F638-4065-8B3C-11C9EF05218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2E0499320FF14391F3EB75384D5ADB" ma:contentTypeVersion="2" ma:contentTypeDescription="Create a new document." ma:contentTypeScope="" ma:versionID="f6e647fb7fd426c686307b290a3d1d9f">
  <xsd:schema xmlns:xsd="http://www.w3.org/2001/XMLSchema" xmlns:xs="http://www.w3.org/2001/XMLSchema" xmlns:p="http://schemas.microsoft.com/office/2006/metadata/properties" xmlns:ns3="9818afcf-dfb1-4f73-8d7d-07461d0333fb" targetNamespace="http://schemas.microsoft.com/office/2006/metadata/properties" ma:root="true" ma:fieldsID="fc037122b50d5f237975bba222935011" ns3:_="">
    <xsd:import namespace="9818afcf-dfb1-4f73-8d7d-07461d0333f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18afcf-dfb1-4f73-8d7d-07461d0333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purl.org/dc/terms/"/>
    <ds:schemaRef ds:uri="9818afcf-dfb1-4f73-8d7d-07461d0333fb"/>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32879E3E-5FEC-4906-885F-A0ED8C9131CD}">
  <ds:schemaRefs>
    <ds:schemaRef ds:uri="9818afcf-dfb1-4f73-8d7d-07461d0333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323</TotalTime>
  <Words>11141</Words>
  <Application>Microsoft Office PowerPoint</Application>
  <PresentationFormat>Custom</PresentationFormat>
  <Paragraphs>1983</Paragraphs>
  <Slides>114</Slides>
  <Notes>92</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114</vt:i4>
      </vt:variant>
    </vt:vector>
  </HeadingPairs>
  <TitlesOfParts>
    <vt:vector size="136" baseType="lpstr">
      <vt:lpstr>Arial</vt:lpstr>
      <vt:lpstr>Calibri</vt:lpstr>
      <vt:lpstr>Consolas</vt:lpstr>
      <vt:lpstr>Graphik</vt:lpstr>
      <vt:lpstr>Segoe</vt:lpstr>
      <vt:lpstr>Segoe UI</vt:lpstr>
      <vt:lpstr>Segoe UI </vt:lpstr>
      <vt:lpstr>Segoe UI (Body)</vt:lpstr>
      <vt:lpstr>Segoe UI Light</vt:lpstr>
      <vt:lpstr>Segoe UI Semibold</vt:lpstr>
      <vt:lpstr>Segoe UI Semibold (Headings)</vt:lpstr>
      <vt:lpstr>Segoe UI Semilight</vt:lpstr>
      <vt:lpstr>Symbol</vt:lpstr>
      <vt:lpstr>Wingdings</vt:lpstr>
      <vt:lpstr>Azure 1</vt:lpstr>
      <vt:lpstr>1_Azure 1</vt:lpstr>
      <vt:lpstr>2_Azure 1</vt:lpstr>
      <vt:lpstr>3_Azure 1</vt:lpstr>
      <vt:lpstr>4_Azure 1</vt:lpstr>
      <vt:lpstr>5_Azure 1</vt:lpstr>
      <vt:lpstr>TCL-WC Template | White</vt:lpstr>
      <vt:lpstr>White Template</vt:lpstr>
      <vt:lpstr>Azure Migrate</vt:lpstr>
      <vt:lpstr>Agenda</vt:lpstr>
      <vt:lpstr>The question is no longer “if or when”, it’s “how”</vt:lpstr>
      <vt:lpstr>Cloud Adoption Framework</vt:lpstr>
      <vt:lpstr>What is a workload?</vt:lpstr>
      <vt:lpstr>Azure Migrate – Cloud Adoption Strategies</vt:lpstr>
      <vt:lpstr>Discovery is key</vt:lpstr>
      <vt:lpstr>Picking a tool</vt:lpstr>
      <vt:lpstr>Azure Migrate</vt:lpstr>
      <vt:lpstr>Azure Migrate</vt:lpstr>
      <vt:lpstr>Azure Migrate</vt:lpstr>
      <vt:lpstr>Choice of tools for every stage and every requirement</vt:lpstr>
      <vt:lpstr>Discover, asses &amp; migrate servers to Azure</vt:lpstr>
      <vt:lpstr>Industry-leading capabilities</vt:lpstr>
      <vt:lpstr>Azure Migrate appliance</vt:lpstr>
      <vt:lpstr>Azure Migrate appliance</vt:lpstr>
      <vt:lpstr>Discover servers</vt:lpstr>
      <vt:lpstr>Discover: Capabilities</vt:lpstr>
      <vt:lpstr>Discovery: Process</vt:lpstr>
      <vt:lpstr>Demo: Discover servers</vt:lpstr>
      <vt:lpstr>Discovery: Supported versions &amp; pre-requisites</vt:lpstr>
      <vt:lpstr>Discovery: Architecture</vt:lpstr>
      <vt:lpstr>Discovery: Architecture</vt:lpstr>
      <vt:lpstr>Discovery: Architecture</vt:lpstr>
      <vt:lpstr>Discovery: Data management</vt:lpstr>
      <vt:lpstr>SQL discovery: Process</vt:lpstr>
      <vt:lpstr>SQL discovery: Supported versions &amp; pre-requisites</vt:lpstr>
      <vt:lpstr>SQL discovery: Architecture</vt:lpstr>
      <vt:lpstr>SQL discovery: Data management</vt:lpstr>
      <vt:lpstr>Discovery: Resource Limits</vt:lpstr>
      <vt:lpstr>Discovery: How to scope</vt:lpstr>
      <vt:lpstr>Discover applications and dependencies</vt:lpstr>
      <vt:lpstr>Dependency analysis: Supported versions &amp; pre-requisites </vt:lpstr>
      <vt:lpstr>Dependency analysis: Process</vt:lpstr>
      <vt:lpstr>Dependency analysis: Architecture</vt:lpstr>
      <vt:lpstr>Dependency analysis: </vt:lpstr>
      <vt:lpstr>Dependency analysis: Architecture</vt:lpstr>
      <vt:lpstr>Dependency Analysis: Process</vt:lpstr>
      <vt:lpstr>Demo: Dependencies</vt:lpstr>
      <vt:lpstr>Assess servers for migration</vt:lpstr>
      <vt:lpstr>Assessment: Capabilities</vt:lpstr>
      <vt:lpstr>Assessment: Process</vt:lpstr>
      <vt:lpstr>Assessment: Architecture</vt:lpstr>
      <vt:lpstr>Assessment for Azure VMs: Process</vt:lpstr>
      <vt:lpstr>Assessment for AVS: Process</vt:lpstr>
      <vt:lpstr>Assessment: Right-sizing computation</vt:lpstr>
      <vt:lpstr>Assessment: Confidence rating computation </vt:lpstr>
      <vt:lpstr>Azure VM assessment: Customizations</vt:lpstr>
      <vt:lpstr>Azure VMware Solution assessment: Customizations</vt:lpstr>
      <vt:lpstr>Demo: Assessments</vt:lpstr>
      <vt:lpstr>Assess SQL Server instances and databases</vt:lpstr>
      <vt:lpstr>SQL assessments: Options</vt:lpstr>
      <vt:lpstr>SQL assessment: Confidence rating computation </vt:lpstr>
      <vt:lpstr>SQL assessments: Customizations</vt:lpstr>
      <vt:lpstr>SQL assessments: Right-sizing computation</vt:lpstr>
      <vt:lpstr>Migrate servers to Azure</vt:lpstr>
      <vt:lpstr>Migration: Capabilities</vt:lpstr>
      <vt:lpstr>Migration: Overview</vt:lpstr>
      <vt:lpstr>Migration: Scenarios</vt:lpstr>
      <vt:lpstr>Migration: Stages</vt:lpstr>
      <vt:lpstr>Migration: Supported versions &amp; pre-requisites</vt:lpstr>
      <vt:lpstr>Agentless VMware migrations</vt:lpstr>
      <vt:lpstr>PowerPoint Presentation</vt:lpstr>
      <vt:lpstr>PowerPoint Presentation</vt:lpstr>
      <vt:lpstr>Agentless VMware: Azure artifacts created</vt:lpstr>
      <vt:lpstr>Agentless VMware: Replication cycle scheduling</vt:lpstr>
      <vt:lpstr>VMware VMs: Agentless or agent-based</vt:lpstr>
      <vt:lpstr>Agentless VMware: Scale-out process</vt:lpstr>
      <vt:lpstr>PowerPoint Presentation</vt:lpstr>
      <vt:lpstr>Agentless Hyper-V migrations</vt:lpstr>
      <vt:lpstr>Agentless Hyper-V: Process </vt:lpstr>
      <vt:lpstr>Agentless Hyper-V: Architecture</vt:lpstr>
      <vt:lpstr>Agentless Hyper-V: Azure artifacts created</vt:lpstr>
      <vt:lpstr>Agent-based migrations</vt:lpstr>
      <vt:lpstr>Agent-based: Process</vt:lpstr>
      <vt:lpstr>Agent-based: Components used</vt:lpstr>
      <vt:lpstr>Agent-based: Architecture</vt:lpstr>
      <vt:lpstr>Agent-based: Azure artifacts created</vt:lpstr>
      <vt:lpstr>Agent-based: Scaling</vt:lpstr>
      <vt:lpstr>Agent-based: Scaling</vt:lpstr>
      <vt:lpstr>Migration concepts</vt:lpstr>
      <vt:lpstr>Migration: Bandwidth Consumption</vt:lpstr>
      <vt:lpstr>Migration: Replication Bandwidth Throttling</vt:lpstr>
      <vt:lpstr>Migration: Test Migration</vt:lpstr>
      <vt:lpstr>Migration: Using ExpressRoute Microsoft peering</vt:lpstr>
      <vt:lpstr>Migration: Using ExpressRoute Microsoft peering</vt:lpstr>
      <vt:lpstr>Migration: Using ExpressRoute private peering</vt:lpstr>
      <vt:lpstr>Migration: Using ExpressRoute private peering</vt:lpstr>
      <vt:lpstr>Azure Migrate Private Link Support</vt:lpstr>
      <vt:lpstr>Question 01: What is Private Link? Question 02: What about DNS integration? Question 03: What about UDR support?</vt:lpstr>
      <vt:lpstr>Private Link: Capabilities</vt:lpstr>
      <vt:lpstr>Private Link: Supported scenarios</vt:lpstr>
      <vt:lpstr>PowerPoint Presentation</vt:lpstr>
      <vt:lpstr>PowerPoint Presentation</vt:lpstr>
      <vt:lpstr>Private Link: Additional permissions required</vt:lpstr>
      <vt:lpstr>Containerize ASP.NET and Java  web apps and migrate to Azure Kubernetes Service (AKS)</vt:lpstr>
      <vt:lpstr>App migration: Options</vt:lpstr>
      <vt:lpstr>App Containerization: Capabilities</vt:lpstr>
      <vt:lpstr>App Containerization: Process</vt:lpstr>
      <vt:lpstr>App Containerization: Supported versions &amp; pre-requisites</vt:lpstr>
      <vt:lpstr>App Containerization: Architecture</vt:lpstr>
      <vt:lpstr>But my customer has this scenario… </vt:lpstr>
      <vt:lpstr>Customer Scenario - VMware</vt:lpstr>
      <vt:lpstr>Customer Scenario – VMware answer </vt:lpstr>
      <vt:lpstr>Customer Scenario – older servers</vt:lpstr>
      <vt:lpstr>Customer Scenario – older servers answer </vt:lpstr>
      <vt:lpstr>Customer Question</vt:lpstr>
      <vt:lpstr>Migration: Overview</vt:lpstr>
      <vt:lpstr>Customer Question</vt:lpstr>
      <vt:lpstr>General Tips</vt:lpstr>
      <vt:lpstr>Good Practice </vt:lpstr>
      <vt:lpstr>Learn from my mistakes…</vt:lpstr>
      <vt:lpstr>Azure Migrate 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Jonathan Vella</cp:lastModifiedBy>
  <cp:revision>2</cp:revision>
  <dcterms:created xsi:type="dcterms:W3CDTF">2019-07-22T18:07:24Z</dcterms:created>
  <dcterms:modified xsi:type="dcterms:W3CDTF">2022-09-20T08:37:40Z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0x010100122E0499320FF14391F3EB75384D5ADB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